
<file path=[Content_Types].xml><?xml version="1.0" encoding="utf-8"?>
<Types xmlns="http://schemas.openxmlformats.org/package/2006/content-types">
  <Default Extension="jpeg" ContentType="image/jpeg"/>
  <Default Extension="wdp" ContentType="image/vnd.ms-photo"/>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317" r:id="rId3"/>
    <p:sldId id="262" r:id="rId4"/>
    <p:sldId id="643" r:id="rId5"/>
    <p:sldId id="407" r:id="rId6"/>
    <p:sldId id="408" r:id="rId7"/>
    <p:sldId id="409" r:id="rId8"/>
    <p:sldId id="410" r:id="rId9"/>
    <p:sldId id="411" r:id="rId10"/>
    <p:sldId id="332" r:id="rId11"/>
    <p:sldId id="333" r:id="rId12"/>
    <p:sldId id="334" r:id="rId13"/>
    <p:sldId id="335" r:id="rId15"/>
    <p:sldId id="336" r:id="rId16"/>
    <p:sldId id="399" r:id="rId17"/>
    <p:sldId id="337" r:id="rId18"/>
    <p:sldId id="405" r:id="rId19"/>
    <p:sldId id="404" r:id="rId20"/>
    <p:sldId id="338" r:id="rId21"/>
    <p:sldId id="342" r:id="rId22"/>
    <p:sldId id="343" r:id="rId23"/>
    <p:sldId id="339" r:id="rId24"/>
    <p:sldId id="344" r:id="rId25"/>
    <p:sldId id="340" r:id="rId26"/>
    <p:sldId id="345" r:id="rId27"/>
    <p:sldId id="346" r:id="rId28"/>
    <p:sldId id="347" r:id="rId29"/>
    <p:sldId id="355" r:id="rId30"/>
    <p:sldId id="400" r:id="rId31"/>
    <p:sldId id="401" r:id="rId32"/>
    <p:sldId id="402" r:id="rId33"/>
    <p:sldId id="403" r:id="rId34"/>
    <p:sldId id="351" r:id="rId35"/>
    <p:sldId id="352" r:id="rId36"/>
    <p:sldId id="354" r:id="rId37"/>
    <p:sldId id="357" r:id="rId38"/>
    <p:sldId id="412" r:id="rId39"/>
    <p:sldId id="358" r:id="rId40"/>
    <p:sldId id="359" r:id="rId41"/>
    <p:sldId id="360" r:id="rId42"/>
    <p:sldId id="361" r:id="rId43"/>
    <p:sldId id="362" r:id="rId44"/>
    <p:sldId id="363" r:id="rId45"/>
    <p:sldId id="364" r:id="rId46"/>
    <p:sldId id="365" r:id="rId47"/>
    <p:sldId id="366" r:id="rId48"/>
    <p:sldId id="368" r:id="rId49"/>
    <p:sldId id="370" r:id="rId50"/>
    <p:sldId id="413" r:id="rId51"/>
    <p:sldId id="265" r:id="rId52"/>
    <p:sldId id="266" r:id="rId53"/>
    <p:sldId id="380" r:id="rId54"/>
    <p:sldId id="395" r:id="rId55"/>
    <p:sldId id="373" r:id="rId56"/>
    <p:sldId id="383" r:id="rId57"/>
    <p:sldId id="394" r:id="rId58"/>
    <p:sldId id="274" r:id="rId59"/>
    <p:sldId id="393" r:id="rId60"/>
    <p:sldId id="386" r:id="rId61"/>
    <p:sldId id="390" r:id="rId62"/>
    <p:sldId id="638" r:id="rId63"/>
    <p:sldId id="639" r:id="rId64"/>
    <p:sldId id="640" r:id="rId65"/>
    <p:sldId id="641" r:id="rId66"/>
    <p:sldId id="642" r:id="rId67"/>
    <p:sldId id="259" r:id="rId68"/>
  </p:sldIdLst>
  <p:sldSz cx="12190095" cy="6859270"/>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D56"/>
    <a:srgbClr val="E6833F"/>
    <a:srgbClr val="FECC2B"/>
    <a:srgbClr val="F8E57F"/>
    <a:srgbClr val="FB9E13"/>
    <a:srgbClr val="FDE11C"/>
    <a:srgbClr val="F7FD9D"/>
    <a:srgbClr val="FEA9A0"/>
    <a:srgbClr val="FF4E00"/>
    <a:srgbClr val="DF5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10" autoAdjust="0"/>
  </p:normalViewPr>
  <p:slideViewPr>
    <p:cSldViewPr>
      <p:cViewPr varScale="1">
        <p:scale>
          <a:sx n="67" d="100"/>
          <a:sy n="67" d="100"/>
        </p:scale>
        <p:origin x="619" y="58"/>
      </p:cViewPr>
      <p:guideLst>
        <p:guide orient="horz" pos="4036"/>
        <p:guide orient="horz" pos="835"/>
        <p:guide pos="3742"/>
        <p:guide pos="574"/>
        <p:guide pos="710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5.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7743;&#33487;&#38134;&#34892;-&#31246;e&#34701;&#25104;&#25928;&#65288;&#36880;&#24180;&#65289;&#12289;.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Desktop\&#27743;&#33487;&#38134;&#34892;-&#31246;e&#34701;&#25104;&#25928;&#65288;&#36880;&#24180;&#65289;&#12289;.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Desktop\&#27743;&#33487;&#38134;&#34892;-&#31246;e&#34701;&#25104;&#25928;&#65288;&#36880;&#24180;&#65289;&#12289;.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4"/>
    </mc:Fallback>
  </mc:AlternateContent>
  <c:chart>
    <c:title>
      <c:tx>
        <c:rich>
          <a:bodyPr rot="0" spcFirstLastPara="0" vertOverflow="ellipsis" vert="horz" wrap="square" anchor="ctr" anchorCtr="1"/>
          <a:lstStyle/>
          <a:p>
            <a:pPr algn="ctr" defTabSz="914400">
              <a:defRPr lang="zh-CN" sz="1600" b="1" i="0" u="none" strike="noStrike" kern="1200" baseline="0">
                <a:solidFill>
                  <a:schemeClr val="tx2"/>
                </a:solidFill>
                <a:latin typeface="+mn-lt"/>
                <a:ea typeface="+mn-ea"/>
                <a:cs typeface="+mn-cs"/>
              </a:defRPr>
            </a:pPr>
            <a:r>
              <a:rPr lang="zh-CN" altLang="en-US"/>
              <a:t>税银</a:t>
            </a:r>
            <a:r>
              <a:rPr lang="en-US" altLang="zh-CN"/>
              <a:t>e</a:t>
            </a:r>
            <a:r>
              <a:rPr lang="zh-CN" altLang="en-US"/>
              <a:t>融产品成效</a:t>
            </a:r>
            <a:endParaRPr lang="zh-CN" altLang="en-US"/>
          </a:p>
        </c:rich>
      </c:tx>
      <c:layout/>
      <c:overlay val="0"/>
      <c:spPr>
        <a:noFill/>
        <a:ln>
          <a:noFill/>
        </a:ln>
        <a:effectLst/>
      </c:spPr>
    </c:title>
    <c:autoTitleDeleted val="0"/>
    <c:plotArea>
      <c:layout>
        <c:manualLayout>
          <c:layoutTarget val="inner"/>
          <c:xMode val="edge"/>
          <c:yMode val="edge"/>
          <c:x val="0.0871763851923542"/>
          <c:y val="0.13991935483871"/>
          <c:w val="0.814638277280426"/>
          <c:h val="0.731935483870968"/>
        </c:manualLayout>
      </c:layout>
      <c:barChart>
        <c:barDir val="col"/>
        <c:grouping val="clustered"/>
        <c:varyColors val="0"/>
        <c:ser>
          <c:idx val="0"/>
          <c:order val="0"/>
          <c:tx>
            <c:strRef>
              <c:f>'[江苏银行-税e融成效（逐年）、.xlsx]Sheet1'!$A$3</c:f>
              <c:strCache>
                <c:ptCount val="1"/>
                <c:pt idx="0">
                  <c:v>申请企业量</c:v>
                </c:pt>
              </c:strCache>
            </c:strRef>
          </c:tx>
          <c:spPr>
            <a:gradFill rotWithShape="1">
              <a:gsLst>
                <a:gs pos="0">
                  <a:schemeClr val="accent2">
                    <a:tint val="65000"/>
                    <a:satMod val="103000"/>
                    <a:lumMod val="102000"/>
                    <a:tint val="94000"/>
                  </a:schemeClr>
                </a:gs>
                <a:gs pos="50000">
                  <a:schemeClr val="accent2">
                    <a:tint val="65000"/>
                    <a:satMod val="110000"/>
                    <a:lumMod val="100000"/>
                    <a:shade val="100000"/>
                  </a:schemeClr>
                </a:gs>
                <a:gs pos="100000">
                  <a:schemeClr val="accent2">
                    <a:tint val="65000"/>
                    <a:lumMod val="99000"/>
                    <a:satMod val="120000"/>
                    <a:shade val="78000"/>
                  </a:schemeClr>
                </a:gs>
              </a:gsLst>
              <a:lin ang="5400000" scaled="0"/>
            </a:gradFill>
            <a:ln>
              <a:noFill/>
            </a:ln>
            <a:effectLst/>
          </c:spPr>
          <c:invertIfNegative val="0"/>
          <c:dLbls>
            <c:delete val="1"/>
          </c:dLbls>
          <c:cat>
            <c:multiLvlStrRef>
              <c:f>'[江苏银行-税e融成效（逐年）、.xlsx]Sheet1'!$B$1:$D$2</c:f>
              <c:multiLvlStrCache>
                <c:ptCount val="3"/>
                <c:lvl/>
                <c:lvl>
                  <c:pt idx="0">
                    <c:v>2015年</c:v>
                  </c:pt>
                  <c:pt idx="1">
                    <c:v>2016年</c:v>
                  </c:pt>
                  <c:pt idx="2">
                    <c:v>2017年</c:v>
                  </c:pt>
                </c:lvl>
              </c:multiLvlStrCache>
            </c:multiLvlStrRef>
          </c:cat>
          <c:val>
            <c:numRef>
              <c:f>'[江苏银行-税e融成效（逐年）、.xlsx]Sheet1'!$B$3:$D$3</c:f>
              <c:numCache>
                <c:formatCode>General</c:formatCode>
                <c:ptCount val="3"/>
                <c:pt idx="0" c:formatCode="General">
                  <c:v>40725</c:v>
                </c:pt>
                <c:pt idx="1" c:formatCode="General">
                  <c:v>57905</c:v>
                </c:pt>
                <c:pt idx="2" c:formatCode="General">
                  <c:v>51023</c:v>
                </c:pt>
              </c:numCache>
            </c:numRef>
          </c:val>
        </c:ser>
        <c:ser>
          <c:idx val="1"/>
          <c:order val="1"/>
          <c:tx>
            <c:strRef>
              <c:f>'[江苏银行-税e融成效（逐年）、.xlsx]Sheet1'!$A$4</c:f>
              <c:strCache>
                <c:ptCount val="1"/>
                <c:pt idx="0">
                  <c:v>授信成功数</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delete val="1"/>
          </c:dLbls>
          <c:cat>
            <c:multiLvlStrRef>
              <c:f>'[江苏银行-税e融成效（逐年）、.xlsx]Sheet1'!$B$1:$D$2</c:f>
              <c:multiLvlStrCache>
                <c:ptCount val="3"/>
                <c:lvl/>
                <c:lvl>
                  <c:pt idx="0">
                    <c:v>2015年</c:v>
                  </c:pt>
                  <c:pt idx="1">
                    <c:v>2016年</c:v>
                  </c:pt>
                  <c:pt idx="2">
                    <c:v>2017年</c:v>
                  </c:pt>
                </c:lvl>
              </c:multiLvlStrCache>
            </c:multiLvlStrRef>
          </c:cat>
          <c:val>
            <c:numRef>
              <c:f>'[江苏银行-税e融成效（逐年）、.xlsx]Sheet1'!$B$4:$D$4</c:f>
              <c:numCache>
                <c:formatCode>General</c:formatCode>
                <c:ptCount val="3"/>
                <c:pt idx="0" c:formatCode="General">
                  <c:v>6540</c:v>
                </c:pt>
                <c:pt idx="1" c:formatCode="General">
                  <c:v>7307</c:v>
                </c:pt>
                <c:pt idx="2" c:formatCode="General">
                  <c:v>8373</c:v>
                </c:pt>
              </c:numCache>
            </c:numRef>
          </c:val>
        </c:ser>
        <c:dLbls>
          <c:dLblPos val="outEnd"/>
          <c:showLegendKey val="1"/>
          <c:showVal val="1"/>
          <c:showCatName val="1"/>
          <c:showSerName val="1"/>
          <c:showPercent val="1"/>
          <c:showBubbleSize val="1"/>
        </c:dLbls>
        <c:gapWidth val="219"/>
        <c:overlap val="-27"/>
        <c:axId val="463888384"/>
        <c:axId val="147286272"/>
      </c:barChart>
      <c:lineChart>
        <c:grouping val="standard"/>
        <c:varyColors val="0"/>
        <c:ser>
          <c:idx val="2"/>
          <c:order val="2"/>
          <c:tx>
            <c:strRef>
              <c:f>'[江苏银行-税e融成效（逐年）、.xlsx]Sheet1'!$A$5</c:f>
              <c:strCache>
                <c:ptCount val="1"/>
                <c:pt idx="0">
                  <c:v>授信金额（万）</c:v>
                </c:pt>
              </c:strCache>
            </c:strRef>
          </c:tx>
          <c:spPr>
            <a:noFill/>
            <a:ln w="31750" cap="rnd" cmpd="sng" algn="ctr">
              <a:solidFill>
                <a:schemeClr val="accent2">
                  <a:shade val="65000"/>
                </a:schemeClr>
              </a:solidFill>
              <a:prstDash val="solid"/>
              <a:round/>
            </a:ln>
            <a:effectLst/>
          </c:spPr>
          <c:marker>
            <c:symbol val="none"/>
          </c:marker>
          <c:dLbls>
            <c:delete val="1"/>
          </c:dLbls>
          <c:cat>
            <c:multiLvlStrRef>
              <c:f>'[江苏银行-税e融成效（逐年）、.xlsx]Sheet1'!$B$1:$D$2</c:f>
              <c:multiLvlStrCache>
                <c:ptCount val="3"/>
                <c:lvl/>
                <c:lvl>
                  <c:pt idx="0">
                    <c:v>2015年</c:v>
                  </c:pt>
                  <c:pt idx="1">
                    <c:v>2016年</c:v>
                  </c:pt>
                  <c:pt idx="2">
                    <c:v>2017年</c:v>
                  </c:pt>
                </c:lvl>
              </c:multiLvlStrCache>
            </c:multiLvlStrRef>
          </c:cat>
          <c:val>
            <c:numRef>
              <c:f>'[江苏银行-税e融成效（逐年）、.xlsx]Sheet1'!$B$5:$D$5</c:f>
              <c:numCache>
                <c:formatCode>0_ </c:formatCode>
                <c:ptCount val="3"/>
                <c:pt idx="0">
                  <c:v>331165.7</c:v>
                </c:pt>
                <c:pt idx="1">
                  <c:v>321287.3</c:v>
                </c:pt>
                <c:pt idx="2">
                  <c:v>385408.88</c:v>
                </c:pt>
              </c:numCache>
            </c:numRef>
          </c:val>
          <c:smooth val="1"/>
        </c:ser>
        <c:dLbls>
          <c:dLblPos val="r"/>
          <c:showLegendKey val="1"/>
          <c:showVal val="1"/>
          <c:showCatName val="1"/>
          <c:showSerName val="1"/>
          <c:showPercent val="1"/>
          <c:showBubbleSize val="1"/>
        </c:dLbls>
        <c:marker val="0"/>
        <c:smooth val="1"/>
        <c:axId val="463892480"/>
        <c:axId val="147287424"/>
      </c:lineChart>
      <c:catAx>
        <c:axId val="463888384"/>
        <c:scaling>
          <c:orientation val="minMax"/>
        </c:scaling>
        <c:delete val="0"/>
        <c:axPos val="b"/>
        <c:numFmt formatCode="General" sourceLinked="0"/>
        <c:majorTickMark val="none"/>
        <c:minorTickMark val="none"/>
        <c:tickLblPos val="nextTo"/>
        <c:spPr>
          <a:noFill/>
          <a:ln w="9525" cap="flat" cmpd="sng" algn="ctr">
            <a:solidFill>
              <a:schemeClr val="tx2">
                <a:lumMod val="15000"/>
                <a:lumOff val="85000"/>
              </a:schemeClr>
            </a:solidFill>
            <a:prstDash val="solid"/>
            <a:round/>
          </a:ln>
          <a:effectLst/>
        </c:spPr>
        <c:txPr>
          <a:bodyPr rot="-6000000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crossAx val="147286272"/>
        <c:crosses val="autoZero"/>
        <c:auto val="1"/>
        <c:lblAlgn val="ctr"/>
        <c:lblOffset val="100"/>
        <c:tickMarkSkip val="1"/>
        <c:noMultiLvlLbl val="0"/>
      </c:catAx>
      <c:valAx>
        <c:axId val="147286272"/>
        <c:scaling>
          <c:orientation val="minMax"/>
        </c:scaling>
        <c:delete val="0"/>
        <c:axPos val="l"/>
        <c:majorGridlines>
          <c:spPr>
            <a:noFill/>
            <a:ln w="9525" cap="flat" cmpd="sng" algn="ctr">
              <a:solidFill>
                <a:schemeClr val="tx2">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crossAx val="463888384"/>
        <c:crosses val="autoZero"/>
        <c:crossBetween val="between"/>
      </c:valAx>
      <c:catAx>
        <c:axId val="463892480"/>
        <c:scaling>
          <c:orientation val="minMax"/>
        </c:scaling>
        <c:delete val="1"/>
        <c:axPos val="b"/>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lang="zh-CN" sz="1000" b="0" i="0" u="none" strike="noStrike" kern="1200" baseline="0">
                <a:solidFill>
                  <a:schemeClr val="tx1"/>
                </a:solidFill>
                <a:latin typeface="+mn-lt"/>
                <a:ea typeface="+mn-ea"/>
                <a:cs typeface="+mn-cs"/>
              </a:defRPr>
            </a:pPr>
          </a:p>
        </c:txPr>
        <c:crossAx val="147287424"/>
        <c:crosses val="autoZero"/>
        <c:auto val="1"/>
        <c:lblAlgn val="ctr"/>
        <c:lblOffset val="100"/>
        <c:tickMarkSkip val="1"/>
        <c:noMultiLvlLbl val="0"/>
      </c:catAx>
      <c:valAx>
        <c:axId val="147287424"/>
        <c:scaling>
          <c:orientation val="minMax"/>
        </c:scaling>
        <c:delete val="0"/>
        <c:axPos val="r"/>
        <c:numFmt formatCode="0_ " sourceLinked="1"/>
        <c:majorTickMark val="out"/>
        <c:minorTickMark val="none"/>
        <c:tickLblPos val="nextTo"/>
        <c:spPr>
          <a:noFill/>
          <a:ln w="9525" cap="flat" cmpd="sng" algn="ctr">
            <a:noFill/>
            <a:prstDash val="solid"/>
            <a:round/>
          </a:ln>
          <a:effectLst/>
        </c:spPr>
        <c:txPr>
          <a:bodyPr rot="-6000000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crossAx val="463892480"/>
        <c:crosses val="max"/>
        <c:crossBetween val="between"/>
      </c:valAx>
      <c:spPr>
        <a:noFill/>
        <a:ln>
          <a:noFill/>
        </a:ln>
        <a:effectLst/>
      </c:spPr>
    </c:plotArea>
    <c:legend>
      <c:legendPos val="b"/>
      <c:layout>
        <c:manualLayout>
          <c:xMode val="edge"/>
          <c:yMode val="edge"/>
          <c:x val="0.221691265424631"/>
          <c:y val="0.932389644254051"/>
        </c:manualLayout>
      </c:layout>
      <c:overlay val="0"/>
      <c:spPr>
        <a:noFill/>
        <a:ln>
          <a:noFill/>
        </a:ln>
        <a:effectLst/>
      </c:spPr>
      <c:txPr>
        <a:bodyPr rot="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legend>
    <c:plotVisOnly val="1"/>
    <c:dispBlanksAs val="gap"/>
    <c:showDLblsOverMax val="0"/>
  </c:chart>
  <c:spPr>
    <a:solidFill>
      <a:schemeClr val="bg1"/>
    </a:solidFill>
    <a:ln w="9525" cap="flat" cmpd="sng" algn="ctr">
      <a:noFill/>
      <a:round/>
    </a:ln>
    <a:effectLst/>
  </c:spPr>
  <c:txPr>
    <a:bodyPr rot="0" spcFirstLastPara="0" vertOverflow="ellipsis" horzOverflow="overflow" vert="horz" wrap="square" anchor="ctr" anchorCtr="1"/>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4"/>
    </mc:Fallback>
  </mc:AlternateContent>
  <c:chart>
    <c:title>
      <c:tx>
        <c:rich>
          <a:bodyPr rot="0" spcFirstLastPara="0" vertOverflow="ellipsis" vert="horz" wrap="square" anchor="ctr" anchorCtr="1"/>
          <a:lstStyle/>
          <a:p>
            <a:pPr algn="ctr" defTabSz="914400">
              <a:defRPr lang="zh-CN" sz="1600" b="1" i="0" u="none" strike="noStrike" kern="1200" baseline="0">
                <a:solidFill>
                  <a:schemeClr val="tx2"/>
                </a:solidFill>
                <a:latin typeface="+mn-lt"/>
                <a:ea typeface="+mn-ea"/>
                <a:cs typeface="+mn-cs"/>
              </a:defRPr>
            </a:pPr>
            <a:r>
              <a:rPr lang="zh-CN" altLang="en-US"/>
              <a:t>微业贷产品成效</a:t>
            </a:r>
            <a:endParaRPr lang="zh-CN" altLang="en-US"/>
          </a:p>
          <a:p>
            <a:pPr algn="ctr" defTabSz="914400">
              <a:defRPr lang="zh-CN" sz="1600" b="1" i="0" u="none" strike="noStrike" kern="1200" baseline="0">
                <a:solidFill>
                  <a:schemeClr val="tx2"/>
                </a:solidFill>
                <a:latin typeface="+mn-lt"/>
                <a:ea typeface="+mn-ea"/>
                <a:cs typeface="+mn-cs"/>
              </a:defRPr>
            </a:pPr>
            <a:r>
              <a:rPr lang="zh-CN" altLang="en-US" sz="1200"/>
              <a:t>（</a:t>
            </a:r>
            <a:r>
              <a:rPr lang="en-US" altLang="zh-CN" sz="1200"/>
              <a:t>2017</a:t>
            </a:r>
            <a:r>
              <a:rPr lang="zh-CN" altLang="en-US" sz="1200"/>
              <a:t>年</a:t>
            </a:r>
            <a:r>
              <a:rPr lang="en-US" altLang="zh-CN" sz="1200"/>
              <a:t>Q1-2018</a:t>
            </a:r>
            <a:r>
              <a:rPr lang="zh-CN" altLang="en-US" sz="1200"/>
              <a:t>年</a:t>
            </a:r>
            <a:r>
              <a:rPr lang="en-US" altLang="zh-CN" sz="1200"/>
              <a:t>Q1</a:t>
            </a:r>
            <a:r>
              <a:rPr lang="zh-CN" altLang="en-US" sz="1200"/>
              <a:t>）</a:t>
            </a:r>
            <a:endParaRPr lang="zh-CN" altLang="en-US" sz="1200"/>
          </a:p>
        </c:rich>
      </c:tx>
      <c:layout/>
      <c:overlay val="0"/>
      <c:spPr>
        <a:noFill/>
        <a:ln>
          <a:noFill/>
        </a:ln>
        <a:effectLst/>
      </c:spPr>
    </c:title>
    <c:autoTitleDeleted val="0"/>
    <c:plotArea>
      <c:layout/>
      <c:barChart>
        <c:barDir val="col"/>
        <c:grouping val="clustered"/>
        <c:varyColors val="0"/>
        <c:ser>
          <c:idx val="0"/>
          <c:order val="0"/>
          <c:tx>
            <c:strRef>
              <c:f>'[江苏银行-税e融成效（逐年）、.xlsx]Sheet2'!$A$3</c:f>
              <c:strCache>
                <c:ptCount val="1"/>
                <c:pt idx="0">
                  <c:v>申请企业量</c:v>
                </c:pt>
              </c:strCache>
            </c:strRef>
          </c:tx>
          <c:spPr>
            <a:gradFill rotWithShape="1">
              <a:gsLst>
                <a:gs pos="0">
                  <a:schemeClr val="accent2">
                    <a:tint val="65000"/>
                    <a:satMod val="103000"/>
                    <a:lumMod val="102000"/>
                    <a:tint val="94000"/>
                  </a:schemeClr>
                </a:gs>
                <a:gs pos="50000">
                  <a:schemeClr val="accent2">
                    <a:tint val="65000"/>
                    <a:satMod val="110000"/>
                    <a:lumMod val="100000"/>
                    <a:shade val="100000"/>
                  </a:schemeClr>
                </a:gs>
                <a:gs pos="100000">
                  <a:schemeClr val="accent2">
                    <a:tint val="65000"/>
                    <a:lumMod val="99000"/>
                    <a:satMod val="120000"/>
                    <a:shade val="78000"/>
                  </a:schemeClr>
                </a:gs>
              </a:gsLst>
              <a:lin ang="5400000" scaled="0"/>
            </a:gradFill>
            <a:ln>
              <a:noFill/>
            </a:ln>
            <a:effectLst/>
          </c:spPr>
          <c:invertIfNegative val="0"/>
          <c:dLbls>
            <c:delete val="1"/>
          </c:dLbls>
          <c:cat>
            <c:multiLvlStrRef>
              <c:f>'[江苏银行-税e融成效（逐年）、.xlsx]Sheet2'!$B$1:$F$2</c:f>
              <c:multiLvlStrCache>
                <c:ptCount val="5"/>
                <c:lvl/>
                <c:lvl>
                  <c:pt idx="0">
                    <c:v>2017年Q1</c:v>
                  </c:pt>
                  <c:pt idx="1">
                    <c:v>2017年Q2</c:v>
                  </c:pt>
                  <c:pt idx="2">
                    <c:v>2017年Q3</c:v>
                  </c:pt>
                  <c:pt idx="3">
                    <c:v>2017年Q4</c:v>
                  </c:pt>
                  <c:pt idx="4">
                    <c:v>2018年Q1</c:v>
                  </c:pt>
                </c:lvl>
              </c:multiLvlStrCache>
            </c:multiLvlStrRef>
          </c:cat>
          <c:val>
            <c:numRef>
              <c:f>'[江苏银行-税e融成效（逐年）、.xlsx]Sheet2'!$B$3:$F$3</c:f>
              <c:numCache>
                <c:formatCode>General</c:formatCode>
                <c:ptCount val="5"/>
                <c:pt idx="0" c:formatCode="General">
                  <c:v>102</c:v>
                </c:pt>
                <c:pt idx="1" c:formatCode="General">
                  <c:v>2075</c:v>
                </c:pt>
                <c:pt idx="2" c:formatCode="General">
                  <c:v>2460</c:v>
                </c:pt>
                <c:pt idx="3" c:formatCode="General">
                  <c:v>18044</c:v>
                </c:pt>
                <c:pt idx="4" c:formatCode="General">
                  <c:v>47794</c:v>
                </c:pt>
              </c:numCache>
            </c:numRef>
          </c:val>
        </c:ser>
        <c:ser>
          <c:idx val="1"/>
          <c:order val="1"/>
          <c:tx>
            <c:strRef>
              <c:f>'[江苏银行-税e融成效（逐年）、.xlsx]Sheet2'!$A$4</c:f>
              <c:strCache>
                <c:ptCount val="1"/>
                <c:pt idx="0">
                  <c:v>授信成功数</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delete val="1"/>
          </c:dLbls>
          <c:cat>
            <c:multiLvlStrRef>
              <c:f>'[江苏银行-税e融成效（逐年）、.xlsx]Sheet2'!$B$1:$F$2</c:f>
              <c:multiLvlStrCache>
                <c:ptCount val="5"/>
                <c:lvl/>
                <c:lvl>
                  <c:pt idx="0">
                    <c:v>2017年Q1</c:v>
                  </c:pt>
                  <c:pt idx="1">
                    <c:v>2017年Q2</c:v>
                  </c:pt>
                  <c:pt idx="2">
                    <c:v>2017年Q3</c:v>
                  </c:pt>
                  <c:pt idx="3">
                    <c:v>2017年Q4</c:v>
                  </c:pt>
                  <c:pt idx="4">
                    <c:v>2018年Q1</c:v>
                  </c:pt>
                </c:lvl>
              </c:multiLvlStrCache>
            </c:multiLvlStrRef>
          </c:cat>
          <c:val>
            <c:numRef>
              <c:f>'[江苏银行-税e融成效（逐年）、.xlsx]Sheet2'!$B$4:$F$4</c:f>
              <c:numCache>
                <c:formatCode>General</c:formatCode>
                <c:ptCount val="5"/>
                <c:pt idx="0" c:formatCode="General">
                  <c:v>12</c:v>
                </c:pt>
                <c:pt idx="1" c:formatCode="General">
                  <c:v>237</c:v>
                </c:pt>
                <c:pt idx="2" c:formatCode="General">
                  <c:v>301</c:v>
                </c:pt>
                <c:pt idx="3" c:formatCode="General">
                  <c:v>4250</c:v>
                </c:pt>
                <c:pt idx="4" c:formatCode="General">
                  <c:v>2900</c:v>
                </c:pt>
              </c:numCache>
            </c:numRef>
          </c:val>
        </c:ser>
        <c:dLbls>
          <c:dLblPos val="outEnd"/>
          <c:showLegendKey val="1"/>
          <c:showVal val="1"/>
          <c:showCatName val="1"/>
          <c:showSerName val="1"/>
          <c:showPercent val="1"/>
          <c:showBubbleSize val="1"/>
        </c:dLbls>
        <c:gapWidth val="269"/>
        <c:overlap val="-27"/>
        <c:axId val="463889408"/>
        <c:axId val="152521536"/>
      </c:barChart>
      <c:lineChart>
        <c:grouping val="standard"/>
        <c:varyColors val="0"/>
        <c:ser>
          <c:idx val="2"/>
          <c:order val="2"/>
          <c:tx>
            <c:strRef>
              <c:f>'[江苏银行-税e融成效（逐年）、.xlsx]Sheet2'!$A$5</c:f>
              <c:strCache>
                <c:ptCount val="1"/>
                <c:pt idx="0">
                  <c:v>授信金额（万元）</c:v>
                </c:pt>
              </c:strCache>
            </c:strRef>
          </c:tx>
          <c:spPr>
            <a:noFill/>
            <a:ln w="31750" cap="rnd" cmpd="sng" algn="ctr">
              <a:solidFill>
                <a:schemeClr val="accent2">
                  <a:shade val="65000"/>
                </a:schemeClr>
              </a:solidFill>
              <a:prstDash val="solid"/>
              <a:round/>
            </a:ln>
            <a:effectLst/>
          </c:spPr>
          <c:marker>
            <c:symbol val="none"/>
          </c:marker>
          <c:dLbls>
            <c:delete val="1"/>
          </c:dLbls>
          <c:cat>
            <c:multiLvlStrRef>
              <c:f>'[江苏银行-税e融成效（逐年）、.xlsx]Sheet2'!$B$1:$F$2</c:f>
              <c:multiLvlStrCache>
                <c:ptCount val="5"/>
                <c:lvl/>
                <c:lvl>
                  <c:pt idx="0">
                    <c:v>2017年Q1</c:v>
                  </c:pt>
                  <c:pt idx="1">
                    <c:v>2017年Q2</c:v>
                  </c:pt>
                  <c:pt idx="2">
                    <c:v>2017年Q3</c:v>
                  </c:pt>
                  <c:pt idx="3">
                    <c:v>2017年Q4</c:v>
                  </c:pt>
                  <c:pt idx="4">
                    <c:v>2018年Q1</c:v>
                  </c:pt>
                </c:lvl>
              </c:multiLvlStrCache>
            </c:multiLvlStrRef>
          </c:cat>
          <c:val>
            <c:numRef>
              <c:f>'[江苏银行-税e融成效（逐年）、.xlsx]Sheet2'!$B$5:$F$5</c:f>
              <c:numCache>
                <c:formatCode>General</c:formatCode>
                <c:ptCount val="5"/>
                <c:pt idx="0" c:formatCode="General">
                  <c:v>510</c:v>
                </c:pt>
                <c:pt idx="1" c:formatCode="General">
                  <c:v>10460</c:v>
                </c:pt>
                <c:pt idx="2" c:formatCode="General">
                  <c:v>12030</c:v>
                </c:pt>
                <c:pt idx="3" c:formatCode="General">
                  <c:v>142000</c:v>
                </c:pt>
                <c:pt idx="4" c:formatCode="General">
                  <c:v>140000</c:v>
                </c:pt>
              </c:numCache>
            </c:numRef>
          </c:val>
          <c:smooth val="1"/>
        </c:ser>
        <c:dLbls>
          <c:dLblPos val="r"/>
          <c:showLegendKey val="1"/>
          <c:showVal val="1"/>
          <c:showCatName val="1"/>
          <c:showSerName val="1"/>
          <c:showPercent val="1"/>
          <c:showBubbleSize val="1"/>
        </c:dLbls>
        <c:marker val="0"/>
        <c:smooth val="1"/>
        <c:axId val="463984128"/>
        <c:axId val="152522112"/>
      </c:lineChart>
      <c:catAx>
        <c:axId val="463889408"/>
        <c:scaling>
          <c:orientation val="minMax"/>
        </c:scaling>
        <c:delete val="0"/>
        <c:axPos val="b"/>
        <c:numFmt formatCode="General" sourceLinked="0"/>
        <c:majorTickMark val="none"/>
        <c:minorTickMark val="none"/>
        <c:tickLblPos val="nextTo"/>
        <c:spPr>
          <a:noFill/>
          <a:ln w="9525" cap="flat" cmpd="sng" algn="ctr">
            <a:solidFill>
              <a:schemeClr val="tx2">
                <a:lumMod val="15000"/>
                <a:lumOff val="85000"/>
              </a:schemeClr>
            </a:solidFill>
            <a:prstDash val="solid"/>
            <a:round/>
          </a:ln>
          <a:effectLst/>
        </c:spPr>
        <c:txPr>
          <a:bodyPr rot="-6000000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crossAx val="152521536"/>
        <c:crosses val="autoZero"/>
        <c:auto val="1"/>
        <c:lblAlgn val="ctr"/>
        <c:lblOffset val="100"/>
        <c:tickMarkSkip val="1"/>
        <c:noMultiLvlLbl val="0"/>
      </c:catAx>
      <c:valAx>
        <c:axId val="152521536"/>
        <c:scaling>
          <c:orientation val="minMax"/>
        </c:scaling>
        <c:delete val="0"/>
        <c:axPos val="l"/>
        <c:majorGridlines>
          <c:spPr>
            <a:noFill/>
            <a:ln w="9525" cap="flat" cmpd="sng" algn="ctr">
              <a:solidFill>
                <a:schemeClr val="tx2">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crossAx val="463889408"/>
        <c:crosses val="autoZero"/>
        <c:crossBetween val="between"/>
      </c:valAx>
      <c:catAx>
        <c:axId val="463984128"/>
        <c:scaling>
          <c:orientation val="minMax"/>
        </c:scaling>
        <c:delete val="1"/>
        <c:axPos val="b"/>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lang="zh-CN" sz="1000" b="0" i="0" u="none" strike="noStrike" kern="1200" baseline="0">
                <a:solidFill>
                  <a:schemeClr val="tx1"/>
                </a:solidFill>
                <a:latin typeface="+mn-lt"/>
                <a:ea typeface="+mn-ea"/>
                <a:cs typeface="+mn-cs"/>
              </a:defRPr>
            </a:pPr>
          </a:p>
        </c:txPr>
        <c:crossAx val="152522112"/>
        <c:crosses val="autoZero"/>
        <c:auto val="1"/>
        <c:lblAlgn val="ctr"/>
        <c:lblOffset val="100"/>
        <c:tickMarkSkip val="1"/>
        <c:noMultiLvlLbl val="0"/>
      </c:catAx>
      <c:valAx>
        <c:axId val="152522112"/>
        <c:scaling>
          <c:orientation val="minMax"/>
        </c:scaling>
        <c:delete val="0"/>
        <c:axPos val="r"/>
        <c:numFmt formatCode="General" sourceLinked="1"/>
        <c:majorTickMark val="out"/>
        <c:minorTickMark val="none"/>
        <c:tickLblPos val="nextTo"/>
        <c:spPr>
          <a:noFill/>
          <a:ln w="9525" cap="flat" cmpd="sng" algn="ctr">
            <a:noFill/>
            <a:prstDash val="solid"/>
            <a:round/>
          </a:ln>
          <a:effectLst/>
        </c:spPr>
        <c:txPr>
          <a:bodyPr rot="-6000000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crossAx val="463984128"/>
        <c:crosses val="max"/>
        <c:crossBetween val="between"/>
      </c:valAx>
      <c:spPr>
        <a:noFill/>
        <a:ln>
          <a:noFill/>
        </a:ln>
        <a:effectLst/>
      </c:spPr>
    </c:plotArea>
    <c:legend>
      <c:legendPos val="b"/>
      <c:layout/>
      <c:overlay val="0"/>
      <c:spPr>
        <a:noFill/>
        <a:ln>
          <a:noFill/>
        </a:ln>
        <a:effectLst/>
      </c:spPr>
      <c:txPr>
        <a:bodyPr rot="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legend>
    <c:plotVisOnly val="1"/>
    <c:dispBlanksAs val="gap"/>
    <c:showDLblsOverMax val="0"/>
  </c:chart>
  <c:spPr>
    <a:solidFill>
      <a:schemeClr val="bg1"/>
    </a:solidFill>
    <a:ln w="9525" cap="flat" cmpd="sng" algn="ctr">
      <a:noFill/>
      <a:round/>
    </a:ln>
    <a:effectLst/>
  </c:spPr>
  <c:txPr>
    <a:bodyPr rot="0" spcFirstLastPara="0" vertOverflow="ellipsis" horzOverflow="overflow" vert="horz" wrap="square" anchor="ctr" anchorCtr="1"/>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4"/>
    </mc:Fallback>
  </mc:AlternateContent>
  <c:chart>
    <c:title>
      <c:tx>
        <c:rich>
          <a:bodyPr rot="0" spcFirstLastPara="0" vertOverflow="ellipsis" vert="horz" wrap="square" anchor="ctr" anchorCtr="1"/>
          <a:lstStyle/>
          <a:p>
            <a:pPr algn="ctr" defTabSz="914400">
              <a:defRPr lang="zh-CN" sz="1600" b="1" i="0" u="none" strike="noStrike" kern="1200" baseline="0">
                <a:solidFill>
                  <a:schemeClr val="tx2"/>
                </a:solidFill>
                <a:latin typeface="+mn-lt"/>
                <a:ea typeface="+mn-ea"/>
                <a:cs typeface="+mn-cs"/>
              </a:defRPr>
            </a:pPr>
            <a:r>
              <a:rPr lang="zh-CN" altLang="en-US"/>
              <a:t>税务贷产品成效</a:t>
            </a:r>
            <a:endParaRPr lang="zh-CN" altLang="en-US"/>
          </a:p>
        </c:rich>
      </c:tx>
      <c:layout/>
      <c:overlay val="0"/>
      <c:spPr>
        <a:noFill/>
        <a:ln>
          <a:noFill/>
        </a:ln>
        <a:effectLst/>
      </c:spPr>
    </c:title>
    <c:autoTitleDeleted val="0"/>
    <c:plotArea>
      <c:layout/>
      <c:barChart>
        <c:barDir val="col"/>
        <c:grouping val="clustered"/>
        <c:varyColors val="0"/>
        <c:ser>
          <c:idx val="0"/>
          <c:order val="0"/>
          <c:tx>
            <c:strRef>
              <c:f>'[江苏银行-税e融成效（逐年）、.xlsx]Sheet3'!$A$3</c:f>
              <c:strCache>
                <c:ptCount val="1"/>
                <c:pt idx="0">
                  <c:v>申请企业量</c:v>
                </c:pt>
              </c:strCache>
            </c:strRef>
          </c:tx>
          <c:spPr>
            <a:gradFill rotWithShape="1">
              <a:gsLst>
                <a:gs pos="0">
                  <a:schemeClr val="accent2">
                    <a:tint val="65000"/>
                    <a:satMod val="103000"/>
                    <a:lumMod val="102000"/>
                    <a:tint val="94000"/>
                  </a:schemeClr>
                </a:gs>
                <a:gs pos="50000">
                  <a:schemeClr val="accent2">
                    <a:tint val="65000"/>
                    <a:satMod val="110000"/>
                    <a:lumMod val="100000"/>
                    <a:shade val="100000"/>
                  </a:schemeClr>
                </a:gs>
                <a:gs pos="100000">
                  <a:schemeClr val="accent2">
                    <a:tint val="65000"/>
                    <a:lumMod val="99000"/>
                    <a:satMod val="120000"/>
                    <a:shade val="78000"/>
                  </a:schemeClr>
                </a:gs>
              </a:gsLst>
              <a:lin ang="5400000" scaled="0"/>
            </a:gradFill>
            <a:ln>
              <a:noFill/>
            </a:ln>
            <a:effectLst/>
          </c:spPr>
          <c:invertIfNegative val="0"/>
          <c:dLbls>
            <c:delete val="1"/>
          </c:dLbls>
          <c:cat>
            <c:strRef>
              <c:f>'[江苏银行-税e融成效（逐年）、.xlsx]Sheet3'!$B$2:$E$2</c:f>
              <c:strCache>
                <c:ptCount val="3"/>
                <c:pt idx="0">
                  <c:v>2016年</c:v>
                </c:pt>
                <c:pt idx="1">
                  <c:v>2017年</c:v>
                </c:pt>
                <c:pt idx="2">
                  <c:v>2018年4月</c:v>
                </c:pt>
              </c:strCache>
            </c:strRef>
          </c:cat>
          <c:val>
            <c:numRef>
              <c:f>'[江苏银行-税e融成效（逐年）、.xlsx]Sheet3'!$B$3:$E$3</c:f>
              <c:numCache>
                <c:formatCode>General</c:formatCode>
                <c:ptCount val="3"/>
                <c:pt idx="0" c:formatCode="General">
                  <c:v>6645</c:v>
                </c:pt>
                <c:pt idx="1" c:formatCode="General">
                  <c:v>5868</c:v>
                </c:pt>
                <c:pt idx="2" c:formatCode="General">
                  <c:v>511</c:v>
                </c:pt>
              </c:numCache>
            </c:numRef>
          </c:val>
        </c:ser>
        <c:ser>
          <c:idx val="1"/>
          <c:order val="1"/>
          <c:tx>
            <c:strRef>
              <c:f>'[江苏银行-税e融成效（逐年）、.xlsx]Sheet3'!$A$4</c:f>
              <c:strCache>
                <c:ptCount val="1"/>
                <c:pt idx="0">
                  <c:v>授信成功数</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delete val="1"/>
          </c:dLbls>
          <c:cat>
            <c:strRef>
              <c:f>'[江苏银行-税e融成效（逐年）、.xlsx]Sheet3'!$B$2:$E$2</c:f>
              <c:strCache>
                <c:ptCount val="3"/>
                <c:pt idx="0">
                  <c:v>2016年</c:v>
                </c:pt>
                <c:pt idx="1">
                  <c:v>2017年</c:v>
                </c:pt>
                <c:pt idx="2">
                  <c:v>2018年4月</c:v>
                </c:pt>
              </c:strCache>
            </c:strRef>
          </c:cat>
          <c:val>
            <c:numRef>
              <c:f>'[江苏银行-税e融成效（逐年）、.xlsx]Sheet3'!$B$4:$E$4</c:f>
              <c:numCache>
                <c:formatCode>General</c:formatCode>
                <c:ptCount val="3"/>
                <c:pt idx="0" c:formatCode="General">
                  <c:v>49</c:v>
                </c:pt>
                <c:pt idx="1" c:formatCode="General">
                  <c:v>11</c:v>
                </c:pt>
                <c:pt idx="2" c:formatCode="General">
                  <c:v>525</c:v>
                </c:pt>
              </c:numCache>
            </c:numRef>
          </c:val>
        </c:ser>
        <c:dLbls>
          <c:dLblPos val="outEnd"/>
          <c:showLegendKey val="1"/>
          <c:showVal val="1"/>
          <c:showCatName val="1"/>
          <c:showSerName val="1"/>
          <c:showPercent val="1"/>
          <c:showBubbleSize val="1"/>
        </c:dLbls>
        <c:gapWidth val="219"/>
        <c:overlap val="-27"/>
        <c:axId val="456184832"/>
        <c:axId val="152525568"/>
      </c:barChart>
      <c:lineChart>
        <c:grouping val="standard"/>
        <c:varyColors val="0"/>
        <c:ser>
          <c:idx val="2"/>
          <c:order val="2"/>
          <c:tx>
            <c:strRef>
              <c:f>'[江苏银行-税e融成效（逐年）、.xlsx]Sheet3'!$A$5</c:f>
              <c:strCache>
                <c:ptCount val="1"/>
                <c:pt idx="0">
                  <c:v>授信金额（万元）</c:v>
                </c:pt>
              </c:strCache>
            </c:strRef>
          </c:tx>
          <c:spPr>
            <a:noFill/>
            <a:ln w="31750" cap="rnd" cmpd="sng" algn="ctr">
              <a:solidFill>
                <a:schemeClr val="accent2">
                  <a:shade val="65000"/>
                </a:schemeClr>
              </a:solidFill>
              <a:prstDash val="solid"/>
              <a:round/>
            </a:ln>
            <a:effectLst/>
          </c:spPr>
          <c:marker>
            <c:symbol val="none"/>
          </c:marker>
          <c:dLbls>
            <c:delete val="1"/>
          </c:dLbls>
          <c:cat>
            <c:strRef>
              <c:f>'[江苏银行-税e融成效（逐年）、.xlsx]Sheet3'!$B$2:$E$2</c:f>
              <c:strCache>
                <c:ptCount val="3"/>
                <c:pt idx="0">
                  <c:v>2016年</c:v>
                </c:pt>
                <c:pt idx="1">
                  <c:v>2017年</c:v>
                </c:pt>
                <c:pt idx="2">
                  <c:v>2018年4月</c:v>
                </c:pt>
              </c:strCache>
            </c:strRef>
          </c:cat>
          <c:val>
            <c:numRef>
              <c:f>'[江苏银行-税e融成效（逐年）、.xlsx]Sheet3'!$B$5:$E$5</c:f>
              <c:numCache>
                <c:formatCode>General</c:formatCode>
                <c:ptCount val="3"/>
                <c:pt idx="0" c:formatCode="General">
                  <c:v>2805</c:v>
                </c:pt>
                <c:pt idx="1" c:formatCode="General">
                  <c:v>739</c:v>
                </c:pt>
                <c:pt idx="2" c:formatCode="General">
                  <c:v>14603</c:v>
                </c:pt>
              </c:numCache>
            </c:numRef>
          </c:val>
          <c:smooth val="1"/>
        </c:ser>
        <c:dLbls>
          <c:dLblPos val="r"/>
          <c:showLegendKey val="1"/>
          <c:showVal val="1"/>
          <c:showCatName val="1"/>
          <c:showSerName val="1"/>
          <c:showPercent val="1"/>
          <c:showBubbleSize val="1"/>
        </c:dLbls>
        <c:marker val="0"/>
        <c:smooth val="1"/>
        <c:axId val="456186880"/>
        <c:axId val="152526144"/>
      </c:lineChart>
      <c:catAx>
        <c:axId val="456184832"/>
        <c:scaling>
          <c:orientation val="minMax"/>
        </c:scaling>
        <c:delete val="0"/>
        <c:axPos val="b"/>
        <c:numFmt formatCode="General" sourceLinked="0"/>
        <c:majorTickMark val="none"/>
        <c:minorTickMark val="none"/>
        <c:tickLblPos val="nextTo"/>
        <c:spPr>
          <a:noFill/>
          <a:ln w="9525" cap="flat" cmpd="sng" algn="ctr">
            <a:solidFill>
              <a:schemeClr val="tx2">
                <a:lumMod val="15000"/>
                <a:lumOff val="85000"/>
              </a:schemeClr>
            </a:solidFill>
            <a:prstDash val="solid"/>
            <a:round/>
          </a:ln>
          <a:effectLst/>
        </c:spPr>
        <c:txPr>
          <a:bodyPr rot="-6000000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crossAx val="152525568"/>
        <c:crosses val="autoZero"/>
        <c:auto val="1"/>
        <c:lblAlgn val="ctr"/>
        <c:lblOffset val="100"/>
        <c:tickMarkSkip val="1"/>
        <c:noMultiLvlLbl val="0"/>
      </c:catAx>
      <c:valAx>
        <c:axId val="152525568"/>
        <c:scaling>
          <c:orientation val="minMax"/>
        </c:scaling>
        <c:delete val="0"/>
        <c:axPos val="l"/>
        <c:majorGridlines>
          <c:spPr>
            <a:noFill/>
            <a:ln w="9525" cap="flat" cmpd="sng" algn="ctr">
              <a:solidFill>
                <a:schemeClr val="tx2">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crossAx val="456184832"/>
        <c:crosses val="autoZero"/>
        <c:crossBetween val="between"/>
      </c:valAx>
      <c:catAx>
        <c:axId val="456186880"/>
        <c:scaling>
          <c:orientation val="minMax"/>
        </c:scaling>
        <c:delete val="1"/>
        <c:axPos val="b"/>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lang="zh-CN" sz="1000" b="0" i="0" u="none" strike="noStrike" kern="1200" baseline="0">
                <a:solidFill>
                  <a:schemeClr val="tx1"/>
                </a:solidFill>
                <a:latin typeface="+mn-lt"/>
                <a:ea typeface="+mn-ea"/>
                <a:cs typeface="+mn-cs"/>
              </a:defRPr>
            </a:pPr>
          </a:p>
        </c:txPr>
        <c:crossAx val="152526144"/>
        <c:crosses val="autoZero"/>
        <c:auto val="1"/>
        <c:lblAlgn val="ctr"/>
        <c:lblOffset val="100"/>
        <c:tickMarkSkip val="1"/>
        <c:noMultiLvlLbl val="0"/>
      </c:catAx>
      <c:valAx>
        <c:axId val="152526144"/>
        <c:scaling>
          <c:orientation val="minMax"/>
        </c:scaling>
        <c:delete val="0"/>
        <c:axPos val="r"/>
        <c:numFmt formatCode="General" sourceLinked="1"/>
        <c:majorTickMark val="out"/>
        <c:minorTickMark val="none"/>
        <c:tickLblPos val="nextTo"/>
        <c:spPr>
          <a:noFill/>
          <a:ln w="9525" cap="flat" cmpd="sng" algn="ctr">
            <a:noFill/>
            <a:prstDash val="solid"/>
            <a:round/>
          </a:ln>
          <a:effectLst/>
        </c:spPr>
        <c:txPr>
          <a:bodyPr rot="-6000000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crossAx val="456186880"/>
        <c:crosses val="max"/>
        <c:crossBetween val="between"/>
      </c:valAx>
      <c:spPr>
        <a:noFill/>
        <a:ln>
          <a:noFill/>
        </a:ln>
        <a:effectLst/>
      </c:spPr>
    </c:plotArea>
    <c:legend>
      <c:legendPos val="b"/>
      <c:layout/>
      <c:overlay val="0"/>
      <c:spPr>
        <a:noFill/>
        <a:ln>
          <a:noFill/>
        </a:ln>
        <a:effectLst/>
      </c:spPr>
      <c:txPr>
        <a:bodyPr rot="0" spcFirstLastPara="0" vertOverflow="ellipsis" horzOverflow="overflow" vert="horz" wrap="square" anchor="ctr" anchorCtr="1"/>
        <a:lstStyle/>
        <a:p>
          <a:pPr>
            <a:defRPr lang="zh-CN" sz="900" b="0" i="0" u="none" strike="noStrike" kern="1200" baseline="0">
              <a:solidFill>
                <a:schemeClr val="tx2"/>
              </a:solidFill>
              <a:latin typeface="+mn-lt"/>
              <a:ea typeface="+mn-ea"/>
              <a:cs typeface="+mn-cs"/>
            </a:defRPr>
          </a:pPr>
        </a:p>
      </c:txPr>
    </c:legend>
    <c:plotVisOnly val="1"/>
    <c:dispBlanksAs val="gap"/>
    <c:showDLblsOverMax val="0"/>
  </c:chart>
  <c:spPr>
    <a:solidFill>
      <a:schemeClr val="bg1"/>
    </a:solidFill>
    <a:ln w="9525" cap="flat" cmpd="sng" algn="ctr">
      <a:noFill/>
      <a:round/>
    </a:ln>
    <a:effectLst/>
  </c:spPr>
  <c:txPr>
    <a:bodyPr rot="0" spcFirstLastPara="0" vertOverflow="ellipsis" horzOverflow="overflow" vert="horz" wrap="square" anchor="ctr" anchorCtr="1"/>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DE918B-A990-4A87-9F9B-5A92FE8A5E7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BB6F4A-0D60-4275-9080-F6510A9CAE7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BB6F4A-0D60-4275-9080-F6510A9CAE7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BB6F4A-0D60-4275-9080-F6510A9CAE7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BB6F4A-0D60-4275-9080-F6510A9CAE7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贷后监控预警产品</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该产品是专门针对银行存量用户或者新增用户的一种完全线上化的贷后监控产品，自上而下监控模式，可以从总行层面快速诊断企业经营状况，它不只是提前识别坏人，比如辉山乳业，深圳的华为供应商福昌电子，提前收回贷款，减少损失，而且可以识别坏人正在变好，为银行提前抓住优质客户做准备。</a:t>
            </a:r>
            <a:r>
              <a:rPr lang="zh-CN" altLang="en-US" sz="1200" kern="1200" dirty="0">
                <a:solidFill>
                  <a:schemeClr val="tx1"/>
                </a:solidFill>
                <a:effectLst/>
                <a:latin typeface="+mn-lt"/>
                <a:ea typeface="+mn-ea"/>
                <a:cs typeface="+mn-cs"/>
              </a:rPr>
              <a:t>实现银行对企业闭环管理。</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发票验证服务</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用于受托支付、开具银行承兑汇票、贷后管理等发票验证服务，对企业发票作废、红冲进行持续跟踪。用途：对贸易真实性和贷款用途进行识别与跟踪。 </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企业开户</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该产品实现三方共赢（税务、银行、企业）、符合国家提出的（见一次面解决所有问题的倡议）、对银行来说，获得潜在客户、对企业来说减少在税务与银行间的往返奔波；绑定缴税账户，让这一类的企业帐号是有效的动户。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DBB6F4A-0D60-4275-9080-F6510A9CAE7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BB6F4A-0D60-4275-9080-F6510A9CAE7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BB6F4A-0D60-4275-9080-F6510A9CAE7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BB6F4A-0D60-4275-9080-F6510A9CAE7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BB6F4A-0D60-4275-9080-F6510A9CAE7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9" y="0"/>
            <a:ext cx="12183993" cy="6859588"/>
          </a:xfrm>
          <a:prstGeom prst="rect">
            <a:avLst/>
          </a:prstGeom>
        </p:spPr>
      </p:pic>
      <p:sp>
        <p:nvSpPr>
          <p:cNvPr id="2" name="标题 1"/>
          <p:cNvSpPr>
            <a:spLocks noGrp="1"/>
          </p:cNvSpPr>
          <p:nvPr>
            <p:ph type="ctrTitle"/>
          </p:nvPr>
        </p:nvSpPr>
        <p:spPr>
          <a:xfrm>
            <a:off x="915884" y="2133650"/>
            <a:ext cx="10361851" cy="1080370"/>
          </a:xfrm>
        </p:spPr>
        <p:txBody>
          <a:bodyPr>
            <a:normAutofit/>
          </a:bodyPr>
          <a:lstStyle>
            <a:lvl1pPr>
              <a:lnSpc>
                <a:spcPct val="120000"/>
              </a:lnSpc>
              <a:defRPr sz="3600" b="1" spc="357">
                <a:solidFill>
                  <a:schemeClr val="tx1">
                    <a:lumMod val="75000"/>
                    <a:lumOff val="25000"/>
                  </a:schemeClr>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830165" y="3286028"/>
            <a:ext cx="8533289" cy="648222"/>
          </a:xfrm>
        </p:spPr>
        <p:txBody>
          <a:bodyPr>
            <a:normAutofit/>
          </a:bodyPr>
          <a:lstStyle>
            <a:lvl1pPr marL="0" indent="0" algn="ctr">
              <a:lnSpc>
                <a:spcPct val="120000"/>
              </a:lnSpc>
              <a:buNone/>
              <a:defRPr sz="2200" spc="357">
                <a:solidFill>
                  <a:schemeClr val="tx1">
                    <a:lumMod val="75000"/>
                    <a:lumOff val="25000"/>
                  </a:schemeClr>
                </a:solidFill>
                <a:latin typeface="微软雅黑" pitchFamily="34" charset="-122"/>
                <a:ea typeface="微软雅黑" pitchFamily="34" charset="-122"/>
              </a:defRPr>
            </a:lvl1pPr>
            <a:lvl2pPr marL="544195" indent="0" algn="ctr">
              <a:buNone/>
              <a:defRPr>
                <a:solidFill>
                  <a:schemeClr val="tx1">
                    <a:tint val="75000"/>
                  </a:schemeClr>
                </a:solidFill>
              </a:defRPr>
            </a:lvl2pPr>
            <a:lvl3pPr marL="1088390" indent="0" algn="ctr">
              <a:buNone/>
              <a:defRPr>
                <a:solidFill>
                  <a:schemeClr val="tx1">
                    <a:tint val="75000"/>
                  </a:schemeClr>
                </a:solidFill>
              </a:defRPr>
            </a:lvl3pPr>
            <a:lvl4pPr marL="1632585" indent="0" algn="ctr">
              <a:buNone/>
              <a:defRPr>
                <a:solidFill>
                  <a:schemeClr val="tx1">
                    <a:tint val="75000"/>
                  </a:schemeClr>
                </a:solidFill>
              </a:defRPr>
            </a:lvl4pPr>
            <a:lvl5pPr marL="2176780" indent="0" algn="ctr">
              <a:buNone/>
              <a:defRPr>
                <a:solidFill>
                  <a:schemeClr val="tx1">
                    <a:tint val="75000"/>
                  </a:schemeClr>
                </a:solidFill>
              </a:defRPr>
            </a:lvl5pPr>
            <a:lvl6pPr marL="2720975" indent="0" algn="ctr">
              <a:buNone/>
              <a:defRPr>
                <a:solidFill>
                  <a:schemeClr val="tx1">
                    <a:tint val="75000"/>
                  </a:schemeClr>
                </a:solidFill>
              </a:defRPr>
            </a:lvl6pPr>
            <a:lvl7pPr marL="3265805" indent="0" algn="ctr">
              <a:buNone/>
              <a:defRPr>
                <a:solidFill>
                  <a:schemeClr val="tx1">
                    <a:tint val="75000"/>
                  </a:schemeClr>
                </a:solidFill>
              </a:defRPr>
            </a:lvl7pPr>
            <a:lvl8pPr marL="3810000" indent="0" algn="ctr">
              <a:buNone/>
              <a:defRPr>
                <a:solidFill>
                  <a:schemeClr val="tx1">
                    <a:tint val="75000"/>
                  </a:schemeClr>
                </a:solidFill>
              </a:defRPr>
            </a:lvl8pPr>
            <a:lvl9pPr marL="4354195" indent="0" algn="ctr">
              <a:buNone/>
              <a:defRPr>
                <a:solidFill>
                  <a:schemeClr val="tx1">
                    <a:tint val="75000"/>
                  </a:schemeClr>
                </a:solidFill>
              </a:defRPr>
            </a:lvl9pPr>
          </a:lstStyle>
          <a:p>
            <a:r>
              <a:rPr lang="zh-CN" altLang="en-US" dirty="0"/>
              <a:t>单击此处编辑母版副标题样式</a:t>
            </a:r>
            <a:endParaRPr lang="zh-CN" altLang="en-US" dirty="0"/>
          </a:p>
        </p:txBody>
      </p:sp>
      <p:sp>
        <p:nvSpPr>
          <p:cNvPr id="8" name="矩形 7"/>
          <p:cNvSpPr/>
          <p:nvPr userDrawn="1"/>
        </p:nvSpPr>
        <p:spPr>
          <a:xfrm>
            <a:off x="9280251" y="6310114"/>
            <a:ext cx="2863627" cy="325357"/>
          </a:xfrm>
          <a:prstGeom prst="rect">
            <a:avLst/>
          </a:prstGeom>
        </p:spPr>
        <p:txBody>
          <a:bodyPr wrap="none" lIns="108850" tIns="54425" rIns="108850" bIns="54425">
            <a:spAutoFit/>
          </a:bodyPr>
          <a:lstStyle/>
          <a:p>
            <a:pPr algn="ctr"/>
            <a:r>
              <a:rPr lang="zh-CN" altLang="en-US" sz="1400" b="1" spc="300" dirty="0">
                <a:solidFill>
                  <a:schemeClr val="tx1">
                    <a:lumMod val="65000"/>
                    <a:lumOff val="35000"/>
                  </a:schemeClr>
                </a:solidFill>
                <a:latin typeface="微软雅黑" pitchFamily="34" charset="-122"/>
                <a:ea typeface="微软雅黑" pitchFamily="34" charset="-122"/>
                <a:sym typeface="微软雅黑" pitchFamily="34" charset="-122"/>
              </a:rPr>
              <a:t>©201</a:t>
            </a:r>
            <a:r>
              <a:rPr lang="en-US" altLang="zh-CN" sz="1400" b="1" spc="300" dirty="0">
                <a:solidFill>
                  <a:schemeClr val="tx1">
                    <a:lumMod val="65000"/>
                    <a:lumOff val="35000"/>
                  </a:schemeClr>
                </a:solidFill>
                <a:latin typeface="微软雅黑" pitchFamily="34" charset="-122"/>
                <a:ea typeface="微软雅黑" pitchFamily="34" charset="-122"/>
                <a:sym typeface="微软雅黑" pitchFamily="34" charset="-122"/>
              </a:rPr>
              <a:t>8</a:t>
            </a:r>
            <a:r>
              <a:rPr lang="zh-CN" altLang="en-US" sz="1400" b="1" spc="300" dirty="0">
                <a:solidFill>
                  <a:schemeClr val="tx1">
                    <a:lumMod val="65000"/>
                    <a:lumOff val="35000"/>
                  </a:schemeClr>
                </a:solidFill>
                <a:latin typeface="微软雅黑" pitchFamily="34" charset="-122"/>
                <a:ea typeface="微软雅黑" pitchFamily="34" charset="-122"/>
                <a:sym typeface="微软雅黑" pitchFamily="34" charset="-122"/>
              </a:rPr>
              <a:t>微众税银版权所有</a:t>
            </a:r>
            <a:endParaRPr lang="zh-CN" altLang="en-US" sz="1400" b="1" spc="300" dirty="0">
              <a:solidFill>
                <a:schemeClr val="tx1">
                  <a:lumMod val="65000"/>
                  <a:lumOff val="35000"/>
                </a:schemeClr>
              </a:solidFill>
              <a:latin typeface="微软雅黑" pitchFamily="34" charset="-122"/>
              <a:ea typeface="微软雅黑" pitchFamily="34" charset="-122"/>
              <a:sym typeface="微软雅黑" pitchFamily="34" charset="-122"/>
            </a:endParaRPr>
          </a:p>
        </p:txBody>
      </p:sp>
      <p:pic>
        <p:nvPicPr>
          <p:cNvPr id="1026" name="Picture 2" descr="E:\黎万彬设计工作盘\VI\logo\微众logo-修改-20180109\微众税银Logo升级设计稿-20180124\新\微众税银新版logo-20180126\微众logo-修改-20180124-1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67852" y="284652"/>
            <a:ext cx="2856296" cy="9361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 y="0"/>
            <a:ext cx="12190249" cy="6859680"/>
          </a:xfrm>
          <a:prstGeom prst="rect">
            <a:avLst/>
          </a:prstGeom>
        </p:spPr>
      </p:pic>
      <p:sp>
        <p:nvSpPr>
          <p:cNvPr id="2" name="标题 1"/>
          <p:cNvSpPr>
            <a:spLocks noGrp="1"/>
          </p:cNvSpPr>
          <p:nvPr>
            <p:ph type="title"/>
          </p:nvPr>
        </p:nvSpPr>
        <p:spPr>
          <a:xfrm>
            <a:off x="912165" y="405358"/>
            <a:ext cx="10971372" cy="432148"/>
          </a:xfrm>
        </p:spPr>
        <p:txBody>
          <a:bodyPr>
            <a:noAutofit/>
          </a:bodyPr>
          <a:lstStyle>
            <a:lvl1pPr algn="l">
              <a:defRPr sz="2200" b="1" spc="357">
                <a:solidFill>
                  <a:schemeClr val="tx1">
                    <a:lumMod val="65000"/>
                    <a:lumOff val="35000"/>
                  </a:schemeClr>
                </a:solidFill>
                <a:latin typeface="微软雅黑" pitchFamily="34" charset="-122"/>
                <a:ea typeface="微软雅黑" pitchFamily="34" charset="-122"/>
              </a:defRPr>
            </a:lvl1p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 y="0"/>
            <a:ext cx="12190085" cy="6859588"/>
          </a:xfrm>
          <a:prstGeom prst="rect">
            <a:avLst/>
          </a:prstGeom>
        </p:spPr>
      </p:pic>
      <p:sp>
        <p:nvSpPr>
          <p:cNvPr id="9" name="TextBox 8"/>
          <p:cNvSpPr txBox="1"/>
          <p:nvPr userDrawn="1"/>
        </p:nvSpPr>
        <p:spPr>
          <a:xfrm>
            <a:off x="5231110" y="4221882"/>
            <a:ext cx="4464496" cy="1210214"/>
          </a:xfrm>
          <a:prstGeom prst="rect">
            <a:avLst/>
          </a:prstGeom>
          <a:noFill/>
        </p:spPr>
        <p:txBody>
          <a:bodyPr wrap="square" lIns="108850" tIns="54425" rIns="108850" bIns="54425" rtlCol="0">
            <a:spAutoFit/>
          </a:bodyPr>
          <a:lstStyle/>
          <a:p>
            <a:pPr>
              <a:lnSpc>
                <a:spcPct val="100000"/>
              </a:lnSpc>
            </a:pPr>
            <a:r>
              <a:rPr lang="zh-CN" altLang="en-US" sz="1600" b="0" spc="357" dirty="0">
                <a:solidFill>
                  <a:schemeClr val="tx1">
                    <a:lumMod val="75000"/>
                    <a:lumOff val="25000"/>
                  </a:schemeClr>
                </a:solidFill>
                <a:latin typeface="微软雅黑" pitchFamily="34" charset="-122"/>
                <a:ea typeface="微软雅黑" pitchFamily="34" charset="-122"/>
              </a:rPr>
              <a:t>深圳微众税银信息服务有限公司</a:t>
            </a:r>
            <a:endParaRPr lang="zh-CN" altLang="en-US" sz="1600" b="0" spc="357" dirty="0">
              <a:solidFill>
                <a:schemeClr val="tx1">
                  <a:lumMod val="75000"/>
                  <a:lumOff val="25000"/>
                </a:schemeClr>
              </a:solidFill>
              <a:latin typeface="微软雅黑" pitchFamily="34" charset="-122"/>
              <a:ea typeface="微软雅黑" pitchFamily="34" charset="-122"/>
            </a:endParaRPr>
          </a:p>
          <a:p>
            <a:pPr>
              <a:lnSpc>
                <a:spcPct val="100000"/>
              </a:lnSpc>
            </a:pPr>
            <a:r>
              <a:rPr lang="en-US" altLang="zh-CN" sz="1060" b="0" spc="0" dirty="0">
                <a:solidFill>
                  <a:schemeClr val="tx1">
                    <a:lumMod val="75000"/>
                    <a:lumOff val="25000"/>
                  </a:schemeClr>
                </a:solidFill>
                <a:latin typeface="微软雅黑" pitchFamily="34" charset="-122"/>
                <a:ea typeface="微软雅黑" pitchFamily="34" charset="-122"/>
              </a:rPr>
              <a:t>SHENZHEN VZOOM INFORMATION SERVICE CO.,LTD</a:t>
            </a:r>
            <a:endParaRPr lang="en-US" altLang="zh-CN" sz="1060" b="0" spc="0" dirty="0">
              <a:solidFill>
                <a:schemeClr val="tx1">
                  <a:lumMod val="75000"/>
                  <a:lumOff val="25000"/>
                </a:schemeClr>
              </a:solidFill>
              <a:latin typeface="微软雅黑" pitchFamily="34" charset="-122"/>
              <a:ea typeface="微软雅黑" pitchFamily="34" charset="-122"/>
            </a:endParaRPr>
          </a:p>
          <a:p>
            <a:pPr>
              <a:lnSpc>
                <a:spcPct val="100000"/>
              </a:lnSpc>
            </a:pPr>
            <a:endParaRPr lang="en-US" altLang="zh-CN" sz="1500" b="0" spc="357" dirty="0">
              <a:solidFill>
                <a:schemeClr val="tx1">
                  <a:lumMod val="75000"/>
                  <a:lumOff val="25000"/>
                </a:schemeClr>
              </a:solidFill>
              <a:latin typeface="微软雅黑" pitchFamily="34" charset="-122"/>
              <a:ea typeface="微软雅黑" pitchFamily="34" charset="-122"/>
            </a:endParaRPr>
          </a:p>
          <a:p>
            <a:pPr>
              <a:lnSpc>
                <a:spcPct val="100000"/>
              </a:lnSpc>
            </a:pPr>
            <a:r>
              <a:rPr lang="zh-CN" altLang="en-US" sz="1500" b="0" spc="320" dirty="0">
                <a:solidFill>
                  <a:schemeClr val="tx1">
                    <a:lumMod val="75000"/>
                    <a:lumOff val="25000"/>
                  </a:schemeClr>
                </a:solidFill>
                <a:latin typeface="微软雅黑" pitchFamily="34" charset="-122"/>
                <a:ea typeface="微软雅黑" pitchFamily="34" charset="-122"/>
              </a:rPr>
              <a:t>网  </a:t>
            </a:r>
            <a:r>
              <a:rPr lang="zh-CN" altLang="en-US" sz="1500" b="0" spc="320" baseline="0" dirty="0">
                <a:solidFill>
                  <a:schemeClr val="tx1">
                    <a:lumMod val="75000"/>
                    <a:lumOff val="25000"/>
                  </a:schemeClr>
                </a:solidFill>
                <a:latin typeface="微软雅黑" pitchFamily="34" charset="-122"/>
                <a:ea typeface="微软雅黑" pitchFamily="34" charset="-122"/>
              </a:rPr>
              <a:t> </a:t>
            </a:r>
            <a:r>
              <a:rPr lang="zh-CN" altLang="en-US" sz="1500" b="0" spc="320" dirty="0">
                <a:solidFill>
                  <a:schemeClr val="tx1">
                    <a:lumMod val="75000"/>
                    <a:lumOff val="25000"/>
                  </a:schemeClr>
                </a:solidFill>
                <a:latin typeface="微软雅黑" pitchFamily="34" charset="-122"/>
                <a:ea typeface="微软雅黑" pitchFamily="34" charset="-122"/>
              </a:rPr>
              <a:t> </a:t>
            </a:r>
            <a:r>
              <a:rPr lang="zh-CN" altLang="en-US" sz="1500" b="0" spc="320" baseline="0" dirty="0">
                <a:solidFill>
                  <a:schemeClr val="tx1">
                    <a:lumMod val="75000"/>
                    <a:lumOff val="25000"/>
                  </a:schemeClr>
                </a:solidFill>
                <a:latin typeface="微软雅黑" pitchFamily="34" charset="-122"/>
                <a:ea typeface="微软雅黑" pitchFamily="34" charset="-122"/>
              </a:rPr>
              <a:t> </a:t>
            </a:r>
            <a:r>
              <a:rPr lang="zh-CN" altLang="en-US" sz="1500" b="0" spc="320" dirty="0">
                <a:solidFill>
                  <a:schemeClr val="tx1">
                    <a:lumMod val="75000"/>
                    <a:lumOff val="25000"/>
                  </a:schemeClr>
                </a:solidFill>
                <a:latin typeface="微软雅黑" pitchFamily="34" charset="-122"/>
                <a:ea typeface="微软雅黑" pitchFamily="34" charset="-122"/>
              </a:rPr>
              <a:t>址： </a:t>
            </a:r>
            <a:r>
              <a:rPr lang="en-US" altLang="zh-CN" sz="1500" b="1" spc="330" baseline="0" dirty="0">
                <a:solidFill>
                  <a:schemeClr val="tx1">
                    <a:lumMod val="75000"/>
                    <a:lumOff val="25000"/>
                  </a:schemeClr>
                </a:solidFill>
                <a:latin typeface="微软雅黑" pitchFamily="34" charset="-122"/>
                <a:ea typeface="微软雅黑" pitchFamily="34" charset="-122"/>
              </a:rPr>
              <a:t>www.vzoom.com</a:t>
            </a:r>
            <a:endParaRPr lang="en-US" altLang="zh-CN" sz="1500" b="1" spc="330" baseline="0" dirty="0">
              <a:solidFill>
                <a:schemeClr val="tx1">
                  <a:lumMod val="75000"/>
                  <a:lumOff val="25000"/>
                </a:schemeClr>
              </a:solidFill>
              <a:latin typeface="微软雅黑" pitchFamily="34" charset="-122"/>
              <a:ea typeface="微软雅黑" pitchFamily="34" charset="-122"/>
            </a:endParaRPr>
          </a:p>
          <a:p>
            <a:pPr>
              <a:lnSpc>
                <a:spcPct val="100000"/>
              </a:lnSpc>
            </a:pPr>
            <a:r>
              <a:rPr lang="zh-CN" altLang="en-US" sz="1500" b="0" spc="320" dirty="0">
                <a:solidFill>
                  <a:schemeClr val="tx1">
                    <a:lumMod val="75000"/>
                    <a:lumOff val="25000"/>
                  </a:schemeClr>
                </a:solidFill>
                <a:latin typeface="微软雅黑" pitchFamily="34" charset="-122"/>
                <a:ea typeface="微软雅黑" pitchFamily="34" charset="-122"/>
              </a:rPr>
              <a:t>服务热线： </a:t>
            </a:r>
            <a:r>
              <a:rPr lang="en-US" altLang="zh-CN" sz="1500" b="1" spc="320" dirty="0">
                <a:solidFill>
                  <a:schemeClr val="tx1">
                    <a:lumMod val="75000"/>
                    <a:lumOff val="25000"/>
                  </a:schemeClr>
                </a:solidFill>
                <a:latin typeface="微软雅黑" pitchFamily="34" charset="-122"/>
                <a:ea typeface="微软雅黑" pitchFamily="34" charset="-122"/>
              </a:rPr>
              <a:t>4008 – 036 - 188</a:t>
            </a:r>
            <a:endParaRPr lang="zh-CN" altLang="en-US" sz="1500" spc="320" dirty="0">
              <a:solidFill>
                <a:schemeClr val="tx1">
                  <a:lumMod val="75000"/>
                  <a:lumOff val="25000"/>
                </a:schemeClr>
              </a:solidFill>
              <a:latin typeface="微软雅黑" pitchFamily="34" charset="-122"/>
              <a:ea typeface="微软雅黑" pitchFamily="34" charset="-122"/>
            </a:endParaRPr>
          </a:p>
        </p:txBody>
      </p:sp>
      <p:pic>
        <p:nvPicPr>
          <p:cNvPr id="1026" name="Picture 2" descr="E:\黎万彬设计工作盘\VI\logo\微众logo-修改-20180109\微众税银Logo升级设计稿-20180124\新\微众税银新版logo-20180126\微众logo-修改-20180124-18.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18942" y="4250925"/>
            <a:ext cx="1153062" cy="115212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p:cNvCxnSpPr/>
          <p:nvPr userDrawn="1"/>
        </p:nvCxnSpPr>
        <p:spPr>
          <a:xfrm>
            <a:off x="5375126" y="4797946"/>
            <a:ext cx="3384376"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1"/>
            <a:ext cx="10971372" cy="1143265"/>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521" y="1600571"/>
            <a:ext cx="10971372" cy="4527011"/>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descr="QQ截图20160601154931"/>
          <p:cNvPicPr>
            <a:picLocks noChangeAspect="1"/>
          </p:cNvPicPr>
          <p:nvPr userDrawn="1"/>
        </p:nvPicPr>
        <p:blipFill>
          <a:blip r:embed="rId2"/>
          <a:stretch>
            <a:fillRect/>
          </a:stretch>
        </p:blipFill>
        <p:spPr>
          <a:xfrm>
            <a:off x="-19682" y="-12067"/>
            <a:ext cx="12240571" cy="6885629"/>
          </a:xfrm>
          <a:prstGeom prst="rect">
            <a:avLst/>
          </a:prstGeom>
        </p:spPr>
      </p:pic>
      <p:sp>
        <p:nvSpPr>
          <p:cNvPr id="1048608" name="任意多边形 1048607"/>
          <p:cNvSpPr/>
          <p:nvPr userDrawn="1"/>
        </p:nvSpPr>
        <p:spPr>
          <a:xfrm>
            <a:off x="103491" y="473185"/>
            <a:ext cx="13367550" cy="2308759"/>
          </a:xfrm>
          <a:custGeom>
            <a:avLst/>
            <a:gdLst/>
            <a:ahLst/>
            <a:cxnLst/>
            <a:rect l="0" t="0" r="0" b="0"/>
            <a:pathLst>
              <a:path w="8000" h="1542">
                <a:moveTo>
                  <a:pt x="7978" y="1472"/>
                </a:moveTo>
                <a:cubicBezTo>
                  <a:pt x="7978" y="1462"/>
                  <a:pt x="7978" y="1462"/>
                  <a:pt x="7978" y="1462"/>
                </a:cubicBezTo>
                <a:cubicBezTo>
                  <a:pt x="7966" y="1462"/>
                  <a:pt x="7966" y="1462"/>
                  <a:pt x="7966" y="1462"/>
                </a:cubicBezTo>
                <a:cubicBezTo>
                  <a:pt x="7966" y="1436"/>
                  <a:pt x="7966" y="1436"/>
                  <a:pt x="7966" y="1436"/>
                </a:cubicBezTo>
                <a:cubicBezTo>
                  <a:pt x="7955" y="1436"/>
                  <a:pt x="7955" y="1436"/>
                  <a:pt x="7955" y="1436"/>
                </a:cubicBezTo>
                <a:cubicBezTo>
                  <a:pt x="7955" y="1420"/>
                  <a:pt x="7955" y="1420"/>
                  <a:pt x="7955" y="1420"/>
                </a:cubicBezTo>
                <a:cubicBezTo>
                  <a:pt x="7941" y="1420"/>
                  <a:pt x="7941" y="1420"/>
                  <a:pt x="7941" y="1420"/>
                </a:cubicBezTo>
                <a:cubicBezTo>
                  <a:pt x="7941" y="1428"/>
                  <a:pt x="7941" y="1428"/>
                  <a:pt x="7941" y="1428"/>
                </a:cubicBezTo>
                <a:cubicBezTo>
                  <a:pt x="7933" y="1428"/>
                  <a:pt x="7933" y="1428"/>
                  <a:pt x="7933" y="1428"/>
                </a:cubicBezTo>
                <a:cubicBezTo>
                  <a:pt x="7933" y="1418"/>
                  <a:pt x="7933" y="1418"/>
                  <a:pt x="7933" y="1418"/>
                </a:cubicBezTo>
                <a:cubicBezTo>
                  <a:pt x="7916" y="1418"/>
                  <a:pt x="7916" y="1418"/>
                  <a:pt x="7916" y="1418"/>
                </a:cubicBezTo>
                <a:cubicBezTo>
                  <a:pt x="7916" y="1433"/>
                  <a:pt x="7916" y="1433"/>
                  <a:pt x="7916" y="1433"/>
                </a:cubicBezTo>
                <a:cubicBezTo>
                  <a:pt x="7895" y="1433"/>
                  <a:pt x="7895" y="1433"/>
                  <a:pt x="7895" y="1433"/>
                </a:cubicBezTo>
                <a:cubicBezTo>
                  <a:pt x="7895" y="1335"/>
                  <a:pt x="7895" y="1335"/>
                  <a:pt x="7895" y="1335"/>
                </a:cubicBezTo>
                <a:cubicBezTo>
                  <a:pt x="7879" y="1335"/>
                  <a:pt x="7879" y="1335"/>
                  <a:pt x="7879" y="1335"/>
                </a:cubicBezTo>
                <a:cubicBezTo>
                  <a:pt x="7855" y="1316"/>
                  <a:pt x="7855" y="1316"/>
                  <a:pt x="7855" y="1316"/>
                </a:cubicBezTo>
                <a:cubicBezTo>
                  <a:pt x="7855" y="1300"/>
                  <a:pt x="7855" y="1300"/>
                  <a:pt x="7855" y="1300"/>
                </a:cubicBezTo>
                <a:cubicBezTo>
                  <a:pt x="7843" y="1300"/>
                  <a:pt x="7843" y="1300"/>
                  <a:pt x="7843" y="1300"/>
                </a:cubicBezTo>
                <a:cubicBezTo>
                  <a:pt x="7843" y="1315"/>
                  <a:pt x="7843" y="1315"/>
                  <a:pt x="7843" y="1315"/>
                </a:cubicBezTo>
                <a:cubicBezTo>
                  <a:pt x="7832" y="1315"/>
                  <a:pt x="7832" y="1315"/>
                  <a:pt x="7832" y="1315"/>
                </a:cubicBezTo>
                <a:cubicBezTo>
                  <a:pt x="7832" y="1300"/>
                  <a:pt x="7832" y="1300"/>
                  <a:pt x="7832" y="1300"/>
                </a:cubicBezTo>
                <a:cubicBezTo>
                  <a:pt x="7821" y="1300"/>
                  <a:pt x="7821" y="1300"/>
                  <a:pt x="7821" y="1300"/>
                </a:cubicBezTo>
                <a:cubicBezTo>
                  <a:pt x="7821" y="1315"/>
                  <a:pt x="7821" y="1315"/>
                  <a:pt x="7821" y="1315"/>
                </a:cubicBezTo>
                <a:cubicBezTo>
                  <a:pt x="7806" y="1335"/>
                  <a:pt x="7806" y="1335"/>
                  <a:pt x="7806" y="1335"/>
                </a:cubicBezTo>
                <a:cubicBezTo>
                  <a:pt x="7789" y="1335"/>
                  <a:pt x="7789" y="1335"/>
                  <a:pt x="7789" y="1335"/>
                </a:cubicBezTo>
                <a:cubicBezTo>
                  <a:pt x="7789" y="1436"/>
                  <a:pt x="7789" y="1436"/>
                  <a:pt x="7789" y="1436"/>
                </a:cubicBezTo>
                <a:cubicBezTo>
                  <a:pt x="7749" y="1436"/>
                  <a:pt x="7749" y="1436"/>
                  <a:pt x="7749" y="1436"/>
                </a:cubicBezTo>
                <a:cubicBezTo>
                  <a:pt x="7749" y="1345"/>
                  <a:pt x="7749" y="1345"/>
                  <a:pt x="7749" y="1345"/>
                </a:cubicBezTo>
                <a:cubicBezTo>
                  <a:pt x="7738" y="1345"/>
                  <a:pt x="7738" y="1345"/>
                  <a:pt x="7738" y="1345"/>
                </a:cubicBezTo>
                <a:cubicBezTo>
                  <a:pt x="7738" y="1352"/>
                  <a:pt x="7738" y="1352"/>
                  <a:pt x="7738" y="1352"/>
                </a:cubicBezTo>
                <a:cubicBezTo>
                  <a:pt x="7724" y="1352"/>
                  <a:pt x="7724" y="1352"/>
                  <a:pt x="7724" y="1352"/>
                </a:cubicBezTo>
                <a:cubicBezTo>
                  <a:pt x="7724" y="1337"/>
                  <a:pt x="7724" y="1337"/>
                  <a:pt x="7724" y="1337"/>
                </a:cubicBezTo>
                <a:cubicBezTo>
                  <a:pt x="7713" y="1337"/>
                  <a:pt x="7713" y="1337"/>
                  <a:pt x="7713" y="1337"/>
                </a:cubicBezTo>
                <a:cubicBezTo>
                  <a:pt x="7713" y="1321"/>
                  <a:pt x="7713" y="1321"/>
                  <a:pt x="7713" y="1321"/>
                </a:cubicBezTo>
                <a:cubicBezTo>
                  <a:pt x="7697" y="1321"/>
                  <a:pt x="7697" y="1321"/>
                  <a:pt x="7697" y="1321"/>
                </a:cubicBezTo>
                <a:cubicBezTo>
                  <a:pt x="7697" y="1336"/>
                  <a:pt x="7697" y="1336"/>
                  <a:pt x="7697" y="1336"/>
                </a:cubicBezTo>
                <a:cubicBezTo>
                  <a:pt x="7687" y="1336"/>
                  <a:pt x="7687" y="1336"/>
                  <a:pt x="7687" y="1336"/>
                </a:cubicBezTo>
                <a:cubicBezTo>
                  <a:pt x="7687" y="1324"/>
                  <a:pt x="7687" y="1324"/>
                  <a:pt x="7687" y="1324"/>
                </a:cubicBezTo>
                <a:cubicBezTo>
                  <a:pt x="7673" y="1324"/>
                  <a:pt x="7673" y="1324"/>
                  <a:pt x="7673" y="1324"/>
                </a:cubicBezTo>
                <a:cubicBezTo>
                  <a:pt x="7673" y="1336"/>
                  <a:pt x="7673" y="1336"/>
                  <a:pt x="7673" y="1336"/>
                </a:cubicBezTo>
                <a:cubicBezTo>
                  <a:pt x="7659" y="1336"/>
                  <a:pt x="7659" y="1336"/>
                  <a:pt x="7659" y="1336"/>
                </a:cubicBezTo>
                <a:cubicBezTo>
                  <a:pt x="7659" y="1326"/>
                  <a:pt x="7659" y="1326"/>
                  <a:pt x="7659" y="1326"/>
                </a:cubicBezTo>
                <a:cubicBezTo>
                  <a:pt x="7645" y="1326"/>
                  <a:pt x="7645" y="1326"/>
                  <a:pt x="7645" y="1326"/>
                </a:cubicBezTo>
                <a:cubicBezTo>
                  <a:pt x="7645" y="1356"/>
                  <a:pt x="7645" y="1356"/>
                  <a:pt x="7645" y="1356"/>
                </a:cubicBezTo>
                <a:cubicBezTo>
                  <a:pt x="7616" y="1356"/>
                  <a:pt x="7616" y="1356"/>
                  <a:pt x="7616" y="1356"/>
                </a:cubicBezTo>
                <a:cubicBezTo>
                  <a:pt x="7616" y="1439"/>
                  <a:pt x="7616" y="1439"/>
                  <a:pt x="7616" y="1439"/>
                </a:cubicBezTo>
                <a:cubicBezTo>
                  <a:pt x="7581" y="1439"/>
                  <a:pt x="7581" y="1439"/>
                  <a:pt x="7581" y="1439"/>
                </a:cubicBezTo>
                <a:cubicBezTo>
                  <a:pt x="7581" y="1337"/>
                  <a:pt x="7581" y="1337"/>
                  <a:pt x="7581" y="1337"/>
                </a:cubicBezTo>
                <a:cubicBezTo>
                  <a:pt x="7557" y="1337"/>
                  <a:pt x="7557" y="1337"/>
                  <a:pt x="7557" y="1337"/>
                </a:cubicBezTo>
                <a:cubicBezTo>
                  <a:pt x="7538" y="1313"/>
                  <a:pt x="7538" y="1313"/>
                  <a:pt x="7538" y="1313"/>
                </a:cubicBezTo>
                <a:cubicBezTo>
                  <a:pt x="7497" y="1313"/>
                  <a:pt x="7497" y="1313"/>
                  <a:pt x="7497" y="1313"/>
                </a:cubicBezTo>
                <a:cubicBezTo>
                  <a:pt x="7497" y="1416"/>
                  <a:pt x="7497" y="1416"/>
                  <a:pt x="7497" y="1416"/>
                </a:cubicBezTo>
                <a:cubicBezTo>
                  <a:pt x="7483" y="1416"/>
                  <a:pt x="7483" y="1416"/>
                  <a:pt x="7483" y="1416"/>
                </a:cubicBezTo>
                <a:cubicBezTo>
                  <a:pt x="7483" y="1314"/>
                  <a:pt x="7483" y="1314"/>
                  <a:pt x="7483" y="1314"/>
                </a:cubicBezTo>
                <a:cubicBezTo>
                  <a:pt x="7465" y="1285"/>
                  <a:pt x="7465" y="1285"/>
                  <a:pt x="7465" y="1285"/>
                </a:cubicBezTo>
                <a:cubicBezTo>
                  <a:pt x="7452" y="1285"/>
                  <a:pt x="7452" y="1285"/>
                  <a:pt x="7452" y="1285"/>
                </a:cubicBezTo>
                <a:cubicBezTo>
                  <a:pt x="7452" y="1291"/>
                  <a:pt x="7452" y="1291"/>
                  <a:pt x="7452" y="1291"/>
                </a:cubicBezTo>
                <a:cubicBezTo>
                  <a:pt x="7441" y="1291"/>
                  <a:pt x="7441" y="1291"/>
                  <a:pt x="7441" y="1291"/>
                </a:cubicBezTo>
                <a:cubicBezTo>
                  <a:pt x="7441" y="1287"/>
                  <a:pt x="7441" y="1287"/>
                  <a:pt x="7441" y="1287"/>
                </a:cubicBezTo>
                <a:cubicBezTo>
                  <a:pt x="7430" y="1287"/>
                  <a:pt x="7430" y="1287"/>
                  <a:pt x="7430" y="1287"/>
                </a:cubicBezTo>
                <a:cubicBezTo>
                  <a:pt x="7430" y="1301"/>
                  <a:pt x="7430" y="1301"/>
                  <a:pt x="7430" y="1301"/>
                </a:cubicBezTo>
                <a:cubicBezTo>
                  <a:pt x="7383" y="1301"/>
                  <a:pt x="7383" y="1301"/>
                  <a:pt x="7383" y="1301"/>
                </a:cubicBezTo>
                <a:cubicBezTo>
                  <a:pt x="7383" y="1286"/>
                  <a:pt x="7383" y="1286"/>
                  <a:pt x="7383" y="1286"/>
                </a:cubicBezTo>
                <a:cubicBezTo>
                  <a:pt x="7370" y="1261"/>
                  <a:pt x="7370" y="1261"/>
                  <a:pt x="7370" y="1261"/>
                </a:cubicBezTo>
                <a:cubicBezTo>
                  <a:pt x="7326" y="1261"/>
                  <a:pt x="7326" y="1261"/>
                  <a:pt x="7326" y="1261"/>
                </a:cubicBezTo>
                <a:cubicBezTo>
                  <a:pt x="7326" y="1286"/>
                  <a:pt x="7326" y="1286"/>
                  <a:pt x="7326" y="1286"/>
                </a:cubicBezTo>
                <a:cubicBezTo>
                  <a:pt x="7297" y="1286"/>
                  <a:pt x="7297" y="1286"/>
                  <a:pt x="7297" y="1286"/>
                </a:cubicBezTo>
                <a:cubicBezTo>
                  <a:pt x="7297" y="1303"/>
                  <a:pt x="7297" y="1303"/>
                  <a:pt x="7297" y="1303"/>
                </a:cubicBezTo>
                <a:cubicBezTo>
                  <a:pt x="7292" y="1303"/>
                  <a:pt x="7292" y="1303"/>
                  <a:pt x="7292" y="1303"/>
                </a:cubicBezTo>
                <a:cubicBezTo>
                  <a:pt x="7292" y="1358"/>
                  <a:pt x="7292" y="1358"/>
                  <a:pt x="7292" y="1358"/>
                </a:cubicBezTo>
                <a:cubicBezTo>
                  <a:pt x="7281" y="1358"/>
                  <a:pt x="7281" y="1358"/>
                  <a:pt x="7281" y="1358"/>
                </a:cubicBezTo>
                <a:cubicBezTo>
                  <a:pt x="7281" y="1302"/>
                  <a:pt x="7281" y="1302"/>
                  <a:pt x="7281" y="1302"/>
                </a:cubicBezTo>
                <a:cubicBezTo>
                  <a:pt x="7273" y="1302"/>
                  <a:pt x="7273" y="1302"/>
                  <a:pt x="7273" y="1302"/>
                </a:cubicBezTo>
                <a:cubicBezTo>
                  <a:pt x="7273" y="1279"/>
                  <a:pt x="7273" y="1279"/>
                  <a:pt x="7273" y="1279"/>
                </a:cubicBezTo>
                <a:cubicBezTo>
                  <a:pt x="7210" y="1279"/>
                  <a:pt x="7210" y="1279"/>
                  <a:pt x="7210" y="1279"/>
                </a:cubicBezTo>
                <a:cubicBezTo>
                  <a:pt x="7210" y="1303"/>
                  <a:pt x="7210" y="1303"/>
                  <a:pt x="7210" y="1303"/>
                </a:cubicBezTo>
                <a:cubicBezTo>
                  <a:pt x="7179" y="1303"/>
                  <a:pt x="7179" y="1303"/>
                  <a:pt x="7179" y="1303"/>
                </a:cubicBezTo>
                <a:cubicBezTo>
                  <a:pt x="7179" y="1323"/>
                  <a:pt x="7179" y="1323"/>
                  <a:pt x="7179" y="1323"/>
                </a:cubicBezTo>
                <a:cubicBezTo>
                  <a:pt x="7170" y="1323"/>
                  <a:pt x="7170" y="1323"/>
                  <a:pt x="7170" y="1323"/>
                </a:cubicBezTo>
                <a:cubicBezTo>
                  <a:pt x="7170" y="1352"/>
                  <a:pt x="7170" y="1352"/>
                  <a:pt x="7170" y="1352"/>
                </a:cubicBezTo>
                <a:cubicBezTo>
                  <a:pt x="7090" y="1352"/>
                  <a:pt x="7090" y="1352"/>
                  <a:pt x="7090" y="1352"/>
                </a:cubicBezTo>
                <a:cubicBezTo>
                  <a:pt x="7090" y="1362"/>
                  <a:pt x="7090" y="1362"/>
                  <a:pt x="7090" y="1362"/>
                </a:cubicBezTo>
                <a:cubicBezTo>
                  <a:pt x="7069" y="1362"/>
                  <a:pt x="7069" y="1362"/>
                  <a:pt x="7069" y="1362"/>
                </a:cubicBezTo>
                <a:cubicBezTo>
                  <a:pt x="7069" y="1308"/>
                  <a:pt x="7069" y="1308"/>
                  <a:pt x="7069" y="1308"/>
                </a:cubicBezTo>
                <a:cubicBezTo>
                  <a:pt x="7036" y="1308"/>
                  <a:pt x="7036" y="1308"/>
                  <a:pt x="7036" y="1308"/>
                </a:cubicBezTo>
                <a:cubicBezTo>
                  <a:pt x="7036" y="1291"/>
                  <a:pt x="7036" y="1291"/>
                  <a:pt x="7036" y="1291"/>
                </a:cubicBezTo>
                <a:cubicBezTo>
                  <a:pt x="7010" y="1291"/>
                  <a:pt x="7010" y="1291"/>
                  <a:pt x="7010" y="1291"/>
                </a:cubicBezTo>
                <a:cubicBezTo>
                  <a:pt x="7010" y="1305"/>
                  <a:pt x="7010" y="1305"/>
                  <a:pt x="7010" y="1305"/>
                </a:cubicBezTo>
                <a:cubicBezTo>
                  <a:pt x="6993" y="1305"/>
                  <a:pt x="6993" y="1305"/>
                  <a:pt x="6993" y="1305"/>
                </a:cubicBezTo>
                <a:cubicBezTo>
                  <a:pt x="6993" y="1400"/>
                  <a:pt x="6993" y="1400"/>
                  <a:pt x="6993" y="1400"/>
                </a:cubicBezTo>
                <a:cubicBezTo>
                  <a:pt x="6972" y="1400"/>
                  <a:pt x="6972" y="1400"/>
                  <a:pt x="6972" y="1400"/>
                </a:cubicBezTo>
                <a:cubicBezTo>
                  <a:pt x="6972" y="1391"/>
                  <a:pt x="6972" y="1391"/>
                  <a:pt x="6972" y="1391"/>
                </a:cubicBezTo>
                <a:cubicBezTo>
                  <a:pt x="6952" y="1391"/>
                  <a:pt x="6952" y="1391"/>
                  <a:pt x="6952" y="1391"/>
                </a:cubicBezTo>
                <a:cubicBezTo>
                  <a:pt x="6952" y="1405"/>
                  <a:pt x="6952" y="1405"/>
                  <a:pt x="6952" y="1405"/>
                </a:cubicBezTo>
                <a:cubicBezTo>
                  <a:pt x="6936" y="1405"/>
                  <a:pt x="6936" y="1405"/>
                  <a:pt x="6936" y="1405"/>
                </a:cubicBezTo>
                <a:cubicBezTo>
                  <a:pt x="6936" y="1375"/>
                  <a:pt x="6936" y="1375"/>
                  <a:pt x="6936" y="1375"/>
                </a:cubicBezTo>
                <a:cubicBezTo>
                  <a:pt x="6922" y="1375"/>
                  <a:pt x="6922" y="1375"/>
                  <a:pt x="6922" y="1375"/>
                </a:cubicBezTo>
                <a:cubicBezTo>
                  <a:pt x="6922" y="1357"/>
                  <a:pt x="6922" y="1357"/>
                  <a:pt x="6922" y="1357"/>
                </a:cubicBezTo>
                <a:cubicBezTo>
                  <a:pt x="6906" y="1357"/>
                  <a:pt x="6906" y="1357"/>
                  <a:pt x="6906" y="1357"/>
                </a:cubicBezTo>
                <a:cubicBezTo>
                  <a:pt x="6886" y="1357"/>
                  <a:pt x="6886" y="1357"/>
                  <a:pt x="6886" y="1357"/>
                </a:cubicBezTo>
                <a:cubicBezTo>
                  <a:pt x="6886" y="1348"/>
                  <a:pt x="6886" y="1348"/>
                  <a:pt x="6886" y="1348"/>
                </a:cubicBezTo>
                <a:cubicBezTo>
                  <a:pt x="6852" y="1348"/>
                  <a:pt x="6852" y="1348"/>
                  <a:pt x="6852" y="1348"/>
                </a:cubicBezTo>
                <a:cubicBezTo>
                  <a:pt x="6852" y="1334"/>
                  <a:pt x="6852" y="1334"/>
                  <a:pt x="6852" y="1334"/>
                </a:cubicBezTo>
                <a:cubicBezTo>
                  <a:pt x="6839" y="1334"/>
                  <a:pt x="6839" y="1334"/>
                  <a:pt x="6839" y="1334"/>
                </a:cubicBezTo>
                <a:cubicBezTo>
                  <a:pt x="6839" y="1344"/>
                  <a:pt x="6839" y="1344"/>
                  <a:pt x="6839" y="1344"/>
                </a:cubicBezTo>
                <a:cubicBezTo>
                  <a:pt x="6786" y="1344"/>
                  <a:pt x="6786" y="1344"/>
                  <a:pt x="6786" y="1344"/>
                </a:cubicBezTo>
                <a:cubicBezTo>
                  <a:pt x="6786" y="1355"/>
                  <a:pt x="6786" y="1355"/>
                  <a:pt x="6786" y="1355"/>
                </a:cubicBezTo>
                <a:cubicBezTo>
                  <a:pt x="6776" y="1355"/>
                  <a:pt x="6776" y="1355"/>
                  <a:pt x="6776" y="1355"/>
                </a:cubicBezTo>
                <a:cubicBezTo>
                  <a:pt x="6776" y="1370"/>
                  <a:pt x="6776" y="1370"/>
                  <a:pt x="6776" y="1370"/>
                </a:cubicBezTo>
                <a:cubicBezTo>
                  <a:pt x="6766" y="1380"/>
                  <a:pt x="6766" y="1380"/>
                  <a:pt x="6766" y="1380"/>
                </a:cubicBezTo>
                <a:cubicBezTo>
                  <a:pt x="6766" y="1411"/>
                  <a:pt x="6766" y="1411"/>
                  <a:pt x="6766" y="1411"/>
                </a:cubicBezTo>
                <a:cubicBezTo>
                  <a:pt x="6755" y="1411"/>
                  <a:pt x="6755" y="1411"/>
                  <a:pt x="6755" y="1411"/>
                </a:cubicBezTo>
                <a:cubicBezTo>
                  <a:pt x="6755" y="1381"/>
                  <a:pt x="6755" y="1381"/>
                  <a:pt x="6755" y="1381"/>
                </a:cubicBezTo>
                <a:cubicBezTo>
                  <a:pt x="6744" y="1367"/>
                  <a:pt x="6744" y="1367"/>
                  <a:pt x="6744" y="1367"/>
                </a:cubicBezTo>
                <a:cubicBezTo>
                  <a:pt x="6744" y="1291"/>
                  <a:pt x="6744" y="1291"/>
                  <a:pt x="6744" y="1291"/>
                </a:cubicBezTo>
                <a:cubicBezTo>
                  <a:pt x="6727" y="1291"/>
                  <a:pt x="6727" y="1291"/>
                  <a:pt x="6727" y="1291"/>
                </a:cubicBezTo>
                <a:cubicBezTo>
                  <a:pt x="6727" y="1217"/>
                  <a:pt x="6727" y="1217"/>
                  <a:pt x="6727" y="1217"/>
                </a:cubicBezTo>
                <a:cubicBezTo>
                  <a:pt x="6670" y="1217"/>
                  <a:pt x="6670" y="1217"/>
                  <a:pt x="6670" y="1217"/>
                </a:cubicBezTo>
                <a:cubicBezTo>
                  <a:pt x="6670" y="1194"/>
                  <a:pt x="6670" y="1194"/>
                  <a:pt x="6670" y="1194"/>
                </a:cubicBezTo>
                <a:cubicBezTo>
                  <a:pt x="6640" y="1194"/>
                  <a:pt x="6640" y="1194"/>
                  <a:pt x="6640" y="1194"/>
                </a:cubicBezTo>
                <a:cubicBezTo>
                  <a:pt x="6640" y="1246"/>
                  <a:pt x="6640" y="1246"/>
                  <a:pt x="6640" y="1246"/>
                </a:cubicBezTo>
                <a:cubicBezTo>
                  <a:pt x="6625" y="1246"/>
                  <a:pt x="6625" y="1246"/>
                  <a:pt x="6625" y="1246"/>
                </a:cubicBezTo>
                <a:cubicBezTo>
                  <a:pt x="6625" y="1229"/>
                  <a:pt x="6625" y="1229"/>
                  <a:pt x="6625" y="1229"/>
                </a:cubicBezTo>
                <a:cubicBezTo>
                  <a:pt x="6625" y="1229"/>
                  <a:pt x="6614" y="1229"/>
                  <a:pt x="6609" y="1229"/>
                </a:cubicBezTo>
                <a:cubicBezTo>
                  <a:pt x="6604" y="1229"/>
                  <a:pt x="6604" y="1246"/>
                  <a:pt x="6604" y="1246"/>
                </a:cubicBezTo>
                <a:cubicBezTo>
                  <a:pt x="6604" y="1293"/>
                  <a:pt x="6604" y="1293"/>
                  <a:pt x="6604" y="1293"/>
                </a:cubicBezTo>
                <a:cubicBezTo>
                  <a:pt x="6562" y="1293"/>
                  <a:pt x="6562" y="1293"/>
                  <a:pt x="6562" y="1293"/>
                </a:cubicBezTo>
                <a:cubicBezTo>
                  <a:pt x="6562" y="1130"/>
                  <a:pt x="6562" y="1130"/>
                  <a:pt x="6562" y="1130"/>
                </a:cubicBezTo>
                <a:cubicBezTo>
                  <a:pt x="6505" y="1130"/>
                  <a:pt x="6505" y="1130"/>
                  <a:pt x="6505" y="1130"/>
                </a:cubicBezTo>
                <a:cubicBezTo>
                  <a:pt x="6505" y="1157"/>
                  <a:pt x="6505" y="1157"/>
                  <a:pt x="6505" y="1157"/>
                </a:cubicBezTo>
                <a:cubicBezTo>
                  <a:pt x="6481" y="1157"/>
                  <a:pt x="6477" y="1169"/>
                  <a:pt x="6477" y="1169"/>
                </a:cubicBezTo>
                <a:cubicBezTo>
                  <a:pt x="6450" y="1169"/>
                  <a:pt x="6450" y="1169"/>
                  <a:pt x="6450" y="1169"/>
                </a:cubicBezTo>
                <a:cubicBezTo>
                  <a:pt x="6450" y="1202"/>
                  <a:pt x="6450" y="1202"/>
                  <a:pt x="6450" y="1202"/>
                </a:cubicBezTo>
                <a:cubicBezTo>
                  <a:pt x="6438" y="1202"/>
                  <a:pt x="6438" y="1202"/>
                  <a:pt x="6438" y="1202"/>
                </a:cubicBezTo>
                <a:cubicBezTo>
                  <a:pt x="6438" y="1333"/>
                  <a:pt x="6438" y="1333"/>
                  <a:pt x="6438" y="1333"/>
                </a:cubicBezTo>
                <a:cubicBezTo>
                  <a:pt x="6414" y="1333"/>
                  <a:pt x="6414" y="1333"/>
                  <a:pt x="6414" y="1333"/>
                </a:cubicBezTo>
                <a:cubicBezTo>
                  <a:pt x="6414" y="1314"/>
                  <a:pt x="6414" y="1314"/>
                  <a:pt x="6414" y="1314"/>
                </a:cubicBezTo>
                <a:cubicBezTo>
                  <a:pt x="6401" y="1301"/>
                  <a:pt x="6401" y="1301"/>
                  <a:pt x="6401" y="1301"/>
                </a:cubicBezTo>
                <a:cubicBezTo>
                  <a:pt x="6394" y="1301"/>
                  <a:pt x="6394" y="1301"/>
                  <a:pt x="6394" y="1301"/>
                </a:cubicBezTo>
                <a:cubicBezTo>
                  <a:pt x="6381" y="1311"/>
                  <a:pt x="6381" y="1311"/>
                  <a:pt x="6381" y="1311"/>
                </a:cubicBezTo>
                <a:cubicBezTo>
                  <a:pt x="6381" y="1078"/>
                  <a:pt x="6381" y="1078"/>
                  <a:pt x="6381" y="1078"/>
                </a:cubicBezTo>
                <a:cubicBezTo>
                  <a:pt x="6322" y="1065"/>
                  <a:pt x="6322" y="1065"/>
                  <a:pt x="6322" y="1065"/>
                </a:cubicBezTo>
                <a:cubicBezTo>
                  <a:pt x="6297" y="1065"/>
                  <a:pt x="6297" y="1065"/>
                  <a:pt x="6297" y="1065"/>
                </a:cubicBezTo>
                <a:cubicBezTo>
                  <a:pt x="6297" y="1080"/>
                  <a:pt x="6297" y="1080"/>
                  <a:pt x="6297" y="1080"/>
                </a:cubicBezTo>
                <a:cubicBezTo>
                  <a:pt x="6280" y="1080"/>
                  <a:pt x="6280" y="1080"/>
                  <a:pt x="6280" y="1080"/>
                </a:cubicBezTo>
                <a:cubicBezTo>
                  <a:pt x="6280" y="1135"/>
                  <a:pt x="6280" y="1135"/>
                  <a:pt x="6280" y="1135"/>
                </a:cubicBezTo>
                <a:cubicBezTo>
                  <a:pt x="6264" y="1135"/>
                  <a:pt x="6264" y="1135"/>
                  <a:pt x="6264" y="1135"/>
                </a:cubicBezTo>
                <a:cubicBezTo>
                  <a:pt x="6264" y="1207"/>
                  <a:pt x="6264" y="1207"/>
                  <a:pt x="6264" y="1207"/>
                </a:cubicBezTo>
                <a:cubicBezTo>
                  <a:pt x="6242" y="1207"/>
                  <a:pt x="6242" y="1207"/>
                  <a:pt x="6242" y="1207"/>
                </a:cubicBezTo>
                <a:cubicBezTo>
                  <a:pt x="6242" y="1181"/>
                  <a:pt x="6242" y="1181"/>
                  <a:pt x="6242" y="1181"/>
                </a:cubicBezTo>
                <a:cubicBezTo>
                  <a:pt x="6214" y="1181"/>
                  <a:pt x="6214" y="1181"/>
                  <a:pt x="6214" y="1181"/>
                </a:cubicBezTo>
                <a:cubicBezTo>
                  <a:pt x="6214" y="1098"/>
                  <a:pt x="6214" y="1098"/>
                  <a:pt x="6214" y="1098"/>
                </a:cubicBezTo>
                <a:cubicBezTo>
                  <a:pt x="6196" y="1098"/>
                  <a:pt x="6196" y="1098"/>
                  <a:pt x="6196" y="1098"/>
                </a:cubicBezTo>
                <a:cubicBezTo>
                  <a:pt x="6196" y="1048"/>
                  <a:pt x="6196" y="1048"/>
                  <a:pt x="6196" y="1048"/>
                </a:cubicBezTo>
                <a:cubicBezTo>
                  <a:pt x="6114" y="1039"/>
                  <a:pt x="6114" y="1039"/>
                  <a:pt x="6114" y="1039"/>
                </a:cubicBezTo>
                <a:cubicBezTo>
                  <a:pt x="6114" y="1024"/>
                  <a:pt x="6114" y="1024"/>
                  <a:pt x="6114" y="1024"/>
                </a:cubicBezTo>
                <a:cubicBezTo>
                  <a:pt x="5961" y="1014"/>
                  <a:pt x="5961" y="1014"/>
                  <a:pt x="5961" y="1014"/>
                </a:cubicBezTo>
                <a:cubicBezTo>
                  <a:pt x="5961" y="823"/>
                  <a:pt x="5961" y="823"/>
                  <a:pt x="5961" y="823"/>
                </a:cubicBezTo>
                <a:cubicBezTo>
                  <a:pt x="5826" y="790"/>
                  <a:pt x="5826" y="790"/>
                  <a:pt x="5826" y="790"/>
                </a:cubicBezTo>
                <a:cubicBezTo>
                  <a:pt x="5688" y="818"/>
                  <a:pt x="5688" y="818"/>
                  <a:pt x="5688" y="818"/>
                </a:cubicBezTo>
                <a:cubicBezTo>
                  <a:pt x="5688" y="1359"/>
                  <a:pt x="5688" y="1359"/>
                  <a:pt x="5688" y="1359"/>
                </a:cubicBezTo>
                <a:cubicBezTo>
                  <a:pt x="5605" y="1359"/>
                  <a:pt x="5605" y="1359"/>
                  <a:pt x="5605" y="1359"/>
                </a:cubicBezTo>
                <a:cubicBezTo>
                  <a:pt x="5605" y="451"/>
                  <a:pt x="5605" y="451"/>
                  <a:pt x="5605" y="451"/>
                </a:cubicBezTo>
                <a:cubicBezTo>
                  <a:pt x="5468" y="487"/>
                  <a:pt x="5468" y="487"/>
                  <a:pt x="5468" y="487"/>
                </a:cubicBezTo>
                <a:cubicBezTo>
                  <a:pt x="5468" y="1274"/>
                  <a:pt x="5468" y="1274"/>
                  <a:pt x="5468" y="1274"/>
                </a:cubicBezTo>
                <a:cubicBezTo>
                  <a:pt x="5414" y="1274"/>
                  <a:pt x="5414" y="1274"/>
                  <a:pt x="5414" y="1274"/>
                </a:cubicBezTo>
                <a:cubicBezTo>
                  <a:pt x="5414" y="683"/>
                  <a:pt x="5414" y="683"/>
                  <a:pt x="5414" y="683"/>
                </a:cubicBezTo>
                <a:cubicBezTo>
                  <a:pt x="5404" y="683"/>
                  <a:pt x="5404" y="683"/>
                  <a:pt x="5404" y="683"/>
                </a:cubicBezTo>
                <a:cubicBezTo>
                  <a:pt x="5404" y="674"/>
                  <a:pt x="5404" y="674"/>
                  <a:pt x="5404" y="674"/>
                </a:cubicBezTo>
                <a:cubicBezTo>
                  <a:pt x="5396" y="674"/>
                  <a:pt x="5396" y="674"/>
                  <a:pt x="5396" y="674"/>
                </a:cubicBezTo>
                <a:cubicBezTo>
                  <a:pt x="5396" y="655"/>
                  <a:pt x="5396" y="655"/>
                  <a:pt x="5396" y="655"/>
                </a:cubicBezTo>
                <a:cubicBezTo>
                  <a:pt x="5384" y="655"/>
                  <a:pt x="5384" y="655"/>
                  <a:pt x="5384" y="655"/>
                </a:cubicBezTo>
                <a:cubicBezTo>
                  <a:pt x="5384" y="634"/>
                  <a:pt x="5384" y="634"/>
                  <a:pt x="5384" y="634"/>
                </a:cubicBezTo>
                <a:cubicBezTo>
                  <a:pt x="5367" y="634"/>
                  <a:pt x="5367" y="634"/>
                  <a:pt x="5367" y="634"/>
                </a:cubicBezTo>
                <a:cubicBezTo>
                  <a:pt x="5367" y="615"/>
                  <a:pt x="5367" y="615"/>
                  <a:pt x="5367" y="615"/>
                </a:cubicBezTo>
                <a:cubicBezTo>
                  <a:pt x="5360" y="615"/>
                  <a:pt x="5360" y="615"/>
                  <a:pt x="5360" y="615"/>
                </a:cubicBezTo>
                <a:cubicBezTo>
                  <a:pt x="5360" y="593"/>
                  <a:pt x="5360" y="593"/>
                  <a:pt x="5360" y="593"/>
                </a:cubicBezTo>
                <a:cubicBezTo>
                  <a:pt x="5353" y="532"/>
                  <a:pt x="5353" y="532"/>
                  <a:pt x="5353" y="532"/>
                </a:cubicBezTo>
                <a:cubicBezTo>
                  <a:pt x="5346" y="593"/>
                  <a:pt x="5346" y="593"/>
                  <a:pt x="5346" y="593"/>
                </a:cubicBezTo>
                <a:cubicBezTo>
                  <a:pt x="5346" y="615"/>
                  <a:pt x="5346" y="615"/>
                  <a:pt x="5346" y="615"/>
                </a:cubicBezTo>
                <a:cubicBezTo>
                  <a:pt x="5339" y="615"/>
                  <a:pt x="5339" y="615"/>
                  <a:pt x="5339" y="615"/>
                </a:cubicBezTo>
                <a:cubicBezTo>
                  <a:pt x="5339" y="634"/>
                  <a:pt x="5339" y="634"/>
                  <a:pt x="5339" y="634"/>
                </a:cubicBezTo>
                <a:cubicBezTo>
                  <a:pt x="5322" y="634"/>
                  <a:pt x="5322" y="634"/>
                  <a:pt x="5322" y="634"/>
                </a:cubicBezTo>
                <a:cubicBezTo>
                  <a:pt x="5322" y="655"/>
                  <a:pt x="5322" y="655"/>
                  <a:pt x="5322" y="655"/>
                </a:cubicBezTo>
                <a:cubicBezTo>
                  <a:pt x="5310" y="655"/>
                  <a:pt x="5310" y="655"/>
                  <a:pt x="5310" y="655"/>
                </a:cubicBezTo>
                <a:cubicBezTo>
                  <a:pt x="5310" y="674"/>
                  <a:pt x="5310" y="674"/>
                  <a:pt x="5310" y="674"/>
                </a:cubicBezTo>
                <a:cubicBezTo>
                  <a:pt x="5302" y="674"/>
                  <a:pt x="5302" y="674"/>
                  <a:pt x="5302" y="674"/>
                </a:cubicBezTo>
                <a:cubicBezTo>
                  <a:pt x="5302" y="683"/>
                  <a:pt x="5302" y="683"/>
                  <a:pt x="5302" y="683"/>
                </a:cubicBezTo>
                <a:cubicBezTo>
                  <a:pt x="5292" y="683"/>
                  <a:pt x="5292" y="683"/>
                  <a:pt x="5292" y="683"/>
                </a:cubicBezTo>
                <a:cubicBezTo>
                  <a:pt x="5292" y="1274"/>
                  <a:pt x="5292" y="1274"/>
                  <a:pt x="5292" y="1274"/>
                </a:cubicBezTo>
                <a:cubicBezTo>
                  <a:pt x="5260" y="1274"/>
                  <a:pt x="5260" y="1274"/>
                  <a:pt x="5260" y="1274"/>
                </a:cubicBezTo>
                <a:cubicBezTo>
                  <a:pt x="5260" y="792"/>
                  <a:pt x="5260" y="792"/>
                  <a:pt x="5260" y="792"/>
                </a:cubicBezTo>
                <a:cubicBezTo>
                  <a:pt x="5098" y="792"/>
                  <a:pt x="5098" y="792"/>
                  <a:pt x="5098" y="792"/>
                </a:cubicBezTo>
                <a:cubicBezTo>
                  <a:pt x="5073" y="817"/>
                  <a:pt x="5073" y="817"/>
                  <a:pt x="5073" y="817"/>
                </a:cubicBezTo>
                <a:cubicBezTo>
                  <a:pt x="5073" y="1219"/>
                  <a:pt x="5073" y="1219"/>
                  <a:pt x="5073" y="1219"/>
                </a:cubicBezTo>
                <a:cubicBezTo>
                  <a:pt x="5044" y="1219"/>
                  <a:pt x="5044" y="1219"/>
                  <a:pt x="5044" y="1219"/>
                </a:cubicBezTo>
                <a:cubicBezTo>
                  <a:pt x="5031" y="1237"/>
                  <a:pt x="5031" y="1237"/>
                  <a:pt x="5031" y="1237"/>
                </a:cubicBezTo>
                <a:cubicBezTo>
                  <a:pt x="5031" y="1419"/>
                  <a:pt x="5031" y="1419"/>
                  <a:pt x="5031" y="1419"/>
                </a:cubicBezTo>
                <a:cubicBezTo>
                  <a:pt x="5007" y="1419"/>
                  <a:pt x="5007" y="1419"/>
                  <a:pt x="5007" y="1419"/>
                </a:cubicBezTo>
                <a:cubicBezTo>
                  <a:pt x="5007" y="1089"/>
                  <a:pt x="5007" y="1089"/>
                  <a:pt x="5007" y="1089"/>
                </a:cubicBezTo>
                <a:cubicBezTo>
                  <a:pt x="4993" y="1089"/>
                  <a:pt x="4993" y="1089"/>
                  <a:pt x="4993" y="1089"/>
                </a:cubicBezTo>
                <a:cubicBezTo>
                  <a:pt x="4993" y="1050"/>
                  <a:pt x="4993" y="1050"/>
                  <a:pt x="4993" y="1050"/>
                </a:cubicBezTo>
                <a:cubicBezTo>
                  <a:pt x="4981" y="1050"/>
                  <a:pt x="4981" y="1050"/>
                  <a:pt x="4981" y="1050"/>
                </a:cubicBezTo>
                <a:cubicBezTo>
                  <a:pt x="4981" y="1026"/>
                  <a:pt x="4981" y="1026"/>
                  <a:pt x="4981" y="1026"/>
                </a:cubicBezTo>
                <a:cubicBezTo>
                  <a:pt x="4959" y="1026"/>
                  <a:pt x="4959" y="1026"/>
                  <a:pt x="4959" y="1026"/>
                </a:cubicBezTo>
                <a:cubicBezTo>
                  <a:pt x="4945" y="1016"/>
                  <a:pt x="4945" y="1016"/>
                  <a:pt x="4945" y="1016"/>
                </a:cubicBezTo>
                <a:cubicBezTo>
                  <a:pt x="4945" y="887"/>
                  <a:pt x="4945" y="887"/>
                  <a:pt x="4945" y="887"/>
                </a:cubicBezTo>
                <a:cubicBezTo>
                  <a:pt x="4841" y="919"/>
                  <a:pt x="4841" y="919"/>
                  <a:pt x="4841" y="919"/>
                </a:cubicBezTo>
                <a:cubicBezTo>
                  <a:pt x="4819" y="902"/>
                  <a:pt x="4819" y="902"/>
                  <a:pt x="4819" y="902"/>
                </a:cubicBezTo>
                <a:cubicBezTo>
                  <a:pt x="4819" y="685"/>
                  <a:pt x="4819" y="685"/>
                  <a:pt x="4819" y="685"/>
                </a:cubicBezTo>
                <a:cubicBezTo>
                  <a:pt x="4750" y="668"/>
                  <a:pt x="4750" y="668"/>
                  <a:pt x="4750" y="668"/>
                </a:cubicBezTo>
                <a:cubicBezTo>
                  <a:pt x="4616" y="723"/>
                  <a:pt x="4616" y="723"/>
                  <a:pt x="4616" y="723"/>
                </a:cubicBezTo>
                <a:cubicBezTo>
                  <a:pt x="4616" y="734"/>
                  <a:pt x="4616" y="734"/>
                  <a:pt x="4616" y="734"/>
                </a:cubicBezTo>
                <a:cubicBezTo>
                  <a:pt x="4593" y="720"/>
                  <a:pt x="4593" y="720"/>
                  <a:pt x="4593" y="720"/>
                </a:cubicBezTo>
                <a:cubicBezTo>
                  <a:pt x="4574" y="720"/>
                  <a:pt x="4574" y="720"/>
                  <a:pt x="4574" y="720"/>
                </a:cubicBezTo>
                <a:cubicBezTo>
                  <a:pt x="4574" y="739"/>
                  <a:pt x="4574" y="739"/>
                  <a:pt x="4574" y="739"/>
                </a:cubicBezTo>
                <a:cubicBezTo>
                  <a:pt x="4551" y="739"/>
                  <a:pt x="4551" y="739"/>
                  <a:pt x="4551" y="739"/>
                </a:cubicBezTo>
                <a:cubicBezTo>
                  <a:pt x="4551" y="807"/>
                  <a:pt x="4551" y="807"/>
                  <a:pt x="4551" y="807"/>
                </a:cubicBezTo>
                <a:cubicBezTo>
                  <a:pt x="4540" y="807"/>
                  <a:pt x="4540" y="807"/>
                  <a:pt x="4540" y="807"/>
                </a:cubicBezTo>
                <a:cubicBezTo>
                  <a:pt x="4540" y="1250"/>
                  <a:pt x="4540" y="1250"/>
                  <a:pt x="4540" y="1250"/>
                </a:cubicBezTo>
                <a:cubicBezTo>
                  <a:pt x="4523" y="1250"/>
                  <a:pt x="4523" y="1250"/>
                  <a:pt x="4523" y="1250"/>
                </a:cubicBezTo>
                <a:cubicBezTo>
                  <a:pt x="4516" y="1237"/>
                  <a:pt x="4516" y="1237"/>
                  <a:pt x="4516" y="1237"/>
                </a:cubicBezTo>
                <a:cubicBezTo>
                  <a:pt x="4516" y="1205"/>
                  <a:pt x="4516" y="1205"/>
                  <a:pt x="4516" y="1205"/>
                </a:cubicBezTo>
                <a:cubicBezTo>
                  <a:pt x="4499" y="1205"/>
                  <a:pt x="4499" y="1205"/>
                  <a:pt x="4499" y="1205"/>
                </a:cubicBezTo>
                <a:cubicBezTo>
                  <a:pt x="4499" y="1238"/>
                  <a:pt x="4499" y="1238"/>
                  <a:pt x="4499" y="1238"/>
                </a:cubicBezTo>
                <a:cubicBezTo>
                  <a:pt x="4495" y="1234"/>
                  <a:pt x="4495" y="1234"/>
                  <a:pt x="4495" y="1234"/>
                </a:cubicBezTo>
                <a:cubicBezTo>
                  <a:pt x="4495" y="1245"/>
                  <a:pt x="4495" y="1245"/>
                  <a:pt x="4495" y="1245"/>
                </a:cubicBezTo>
                <a:cubicBezTo>
                  <a:pt x="4482" y="1245"/>
                  <a:pt x="4482" y="1245"/>
                  <a:pt x="4482" y="1245"/>
                </a:cubicBezTo>
                <a:cubicBezTo>
                  <a:pt x="4482" y="1255"/>
                  <a:pt x="4482" y="1255"/>
                  <a:pt x="4482" y="1255"/>
                </a:cubicBezTo>
                <a:cubicBezTo>
                  <a:pt x="4474" y="1255"/>
                  <a:pt x="4474" y="1255"/>
                  <a:pt x="4474" y="1255"/>
                </a:cubicBezTo>
                <a:cubicBezTo>
                  <a:pt x="4474" y="1263"/>
                  <a:pt x="4474" y="1263"/>
                  <a:pt x="4474" y="1263"/>
                </a:cubicBezTo>
                <a:cubicBezTo>
                  <a:pt x="4452" y="1263"/>
                  <a:pt x="4452" y="1263"/>
                  <a:pt x="4452" y="1263"/>
                </a:cubicBezTo>
                <a:cubicBezTo>
                  <a:pt x="4452" y="1251"/>
                  <a:pt x="4452" y="1251"/>
                  <a:pt x="4452" y="1251"/>
                </a:cubicBezTo>
                <a:cubicBezTo>
                  <a:pt x="4468" y="1248"/>
                  <a:pt x="4468" y="1248"/>
                  <a:pt x="4468" y="1248"/>
                </a:cubicBezTo>
                <a:cubicBezTo>
                  <a:pt x="4468" y="1242"/>
                  <a:pt x="4468" y="1242"/>
                  <a:pt x="4468" y="1242"/>
                </a:cubicBezTo>
                <a:cubicBezTo>
                  <a:pt x="4407" y="1242"/>
                  <a:pt x="4407" y="1242"/>
                  <a:pt x="4407" y="1242"/>
                </a:cubicBezTo>
                <a:cubicBezTo>
                  <a:pt x="4409" y="1247"/>
                  <a:pt x="4409" y="1247"/>
                  <a:pt x="4409" y="1247"/>
                </a:cubicBezTo>
                <a:cubicBezTo>
                  <a:pt x="4421" y="1249"/>
                  <a:pt x="4421" y="1249"/>
                  <a:pt x="4421" y="1249"/>
                </a:cubicBezTo>
                <a:cubicBezTo>
                  <a:pt x="4421" y="1260"/>
                  <a:pt x="4421" y="1260"/>
                  <a:pt x="4421" y="1260"/>
                </a:cubicBezTo>
                <a:cubicBezTo>
                  <a:pt x="4398" y="1265"/>
                  <a:pt x="4398" y="1265"/>
                  <a:pt x="4398" y="1265"/>
                </a:cubicBezTo>
                <a:cubicBezTo>
                  <a:pt x="4369" y="1201"/>
                  <a:pt x="4369" y="1201"/>
                  <a:pt x="4369" y="1201"/>
                </a:cubicBezTo>
                <a:cubicBezTo>
                  <a:pt x="4369" y="1161"/>
                  <a:pt x="4369" y="1161"/>
                  <a:pt x="4369" y="1161"/>
                </a:cubicBezTo>
                <a:cubicBezTo>
                  <a:pt x="4369" y="948"/>
                  <a:pt x="4369" y="948"/>
                  <a:pt x="4369" y="948"/>
                </a:cubicBezTo>
                <a:cubicBezTo>
                  <a:pt x="4369" y="948"/>
                  <a:pt x="4379" y="944"/>
                  <a:pt x="4379" y="932"/>
                </a:cubicBezTo>
                <a:cubicBezTo>
                  <a:pt x="4379" y="920"/>
                  <a:pt x="4346" y="917"/>
                  <a:pt x="4333" y="917"/>
                </a:cubicBezTo>
                <a:cubicBezTo>
                  <a:pt x="4320" y="917"/>
                  <a:pt x="4287" y="920"/>
                  <a:pt x="4287" y="932"/>
                </a:cubicBezTo>
                <a:cubicBezTo>
                  <a:pt x="4287" y="944"/>
                  <a:pt x="4297" y="948"/>
                  <a:pt x="4297" y="948"/>
                </a:cubicBezTo>
                <a:cubicBezTo>
                  <a:pt x="4297" y="1161"/>
                  <a:pt x="4297" y="1161"/>
                  <a:pt x="4297" y="1161"/>
                </a:cubicBezTo>
                <a:cubicBezTo>
                  <a:pt x="4286" y="1161"/>
                  <a:pt x="4286" y="1161"/>
                  <a:pt x="4286" y="1161"/>
                </a:cubicBezTo>
                <a:cubicBezTo>
                  <a:pt x="4286" y="1131"/>
                  <a:pt x="4286" y="1131"/>
                  <a:pt x="4286" y="1131"/>
                </a:cubicBezTo>
                <a:cubicBezTo>
                  <a:pt x="4238" y="1091"/>
                  <a:pt x="4238" y="1091"/>
                  <a:pt x="4238" y="1091"/>
                </a:cubicBezTo>
                <a:cubicBezTo>
                  <a:pt x="4238" y="974"/>
                  <a:pt x="4238" y="974"/>
                  <a:pt x="4238" y="974"/>
                </a:cubicBezTo>
                <a:cubicBezTo>
                  <a:pt x="4223" y="974"/>
                  <a:pt x="4223" y="974"/>
                  <a:pt x="4223" y="974"/>
                </a:cubicBezTo>
                <a:cubicBezTo>
                  <a:pt x="4166" y="1010"/>
                  <a:pt x="4166" y="1010"/>
                  <a:pt x="4166" y="1010"/>
                </a:cubicBezTo>
                <a:cubicBezTo>
                  <a:pt x="4166" y="995"/>
                  <a:pt x="4166" y="995"/>
                  <a:pt x="4166" y="995"/>
                </a:cubicBezTo>
                <a:cubicBezTo>
                  <a:pt x="4087" y="995"/>
                  <a:pt x="4087" y="995"/>
                  <a:pt x="4087" y="995"/>
                </a:cubicBezTo>
                <a:cubicBezTo>
                  <a:pt x="4087" y="1012"/>
                  <a:pt x="4087" y="1012"/>
                  <a:pt x="4087" y="1012"/>
                </a:cubicBezTo>
                <a:cubicBezTo>
                  <a:pt x="4069" y="1012"/>
                  <a:pt x="4069" y="1012"/>
                  <a:pt x="4069" y="1012"/>
                </a:cubicBezTo>
                <a:cubicBezTo>
                  <a:pt x="4069" y="1130"/>
                  <a:pt x="4069" y="1130"/>
                  <a:pt x="4069" y="1130"/>
                </a:cubicBezTo>
                <a:cubicBezTo>
                  <a:pt x="4046" y="1117"/>
                  <a:pt x="4046" y="1117"/>
                  <a:pt x="4046" y="1117"/>
                </a:cubicBezTo>
                <a:cubicBezTo>
                  <a:pt x="4046" y="1088"/>
                  <a:pt x="4046" y="1088"/>
                  <a:pt x="4046" y="1088"/>
                </a:cubicBezTo>
                <a:cubicBezTo>
                  <a:pt x="4039" y="1088"/>
                  <a:pt x="4039" y="1088"/>
                  <a:pt x="4039" y="1088"/>
                </a:cubicBezTo>
                <a:cubicBezTo>
                  <a:pt x="4039" y="1118"/>
                  <a:pt x="4039" y="1118"/>
                  <a:pt x="4039" y="1118"/>
                </a:cubicBezTo>
                <a:cubicBezTo>
                  <a:pt x="4032" y="1118"/>
                  <a:pt x="4032" y="1118"/>
                  <a:pt x="4032" y="1118"/>
                </a:cubicBezTo>
                <a:cubicBezTo>
                  <a:pt x="4032" y="1061"/>
                  <a:pt x="4032" y="1061"/>
                  <a:pt x="4032" y="1061"/>
                </a:cubicBezTo>
                <a:cubicBezTo>
                  <a:pt x="3989" y="1061"/>
                  <a:pt x="3989" y="1061"/>
                  <a:pt x="3989" y="1061"/>
                </a:cubicBezTo>
                <a:cubicBezTo>
                  <a:pt x="3989" y="1052"/>
                  <a:pt x="3984" y="1018"/>
                  <a:pt x="3943" y="995"/>
                </a:cubicBezTo>
                <a:cubicBezTo>
                  <a:pt x="3943" y="975"/>
                  <a:pt x="3943" y="975"/>
                  <a:pt x="3943" y="975"/>
                </a:cubicBezTo>
                <a:cubicBezTo>
                  <a:pt x="3933" y="975"/>
                  <a:pt x="3933" y="975"/>
                  <a:pt x="3933" y="975"/>
                </a:cubicBezTo>
                <a:cubicBezTo>
                  <a:pt x="3923" y="975"/>
                  <a:pt x="3923" y="975"/>
                  <a:pt x="3923" y="975"/>
                </a:cubicBezTo>
                <a:cubicBezTo>
                  <a:pt x="3923" y="995"/>
                  <a:pt x="3923" y="995"/>
                  <a:pt x="3923" y="995"/>
                </a:cubicBezTo>
                <a:cubicBezTo>
                  <a:pt x="3882" y="1018"/>
                  <a:pt x="3877" y="1052"/>
                  <a:pt x="3877" y="1061"/>
                </a:cubicBezTo>
                <a:cubicBezTo>
                  <a:pt x="3877" y="1070"/>
                  <a:pt x="3885" y="1078"/>
                  <a:pt x="3885" y="1078"/>
                </a:cubicBezTo>
                <a:cubicBezTo>
                  <a:pt x="3859" y="1078"/>
                  <a:pt x="3859" y="1078"/>
                  <a:pt x="3859" y="1078"/>
                </a:cubicBezTo>
                <a:cubicBezTo>
                  <a:pt x="3846" y="1078"/>
                  <a:pt x="3846" y="1078"/>
                  <a:pt x="3846" y="1078"/>
                </a:cubicBezTo>
                <a:cubicBezTo>
                  <a:pt x="3809" y="1051"/>
                  <a:pt x="3809" y="1051"/>
                  <a:pt x="3809" y="1051"/>
                </a:cubicBezTo>
                <a:cubicBezTo>
                  <a:pt x="3781" y="1070"/>
                  <a:pt x="3781" y="1070"/>
                  <a:pt x="3781" y="1070"/>
                </a:cubicBezTo>
                <a:cubicBezTo>
                  <a:pt x="3770" y="1080"/>
                  <a:pt x="3770" y="1080"/>
                  <a:pt x="3770" y="1080"/>
                </a:cubicBezTo>
                <a:cubicBezTo>
                  <a:pt x="3742" y="1080"/>
                  <a:pt x="3742" y="1080"/>
                  <a:pt x="3742" y="1080"/>
                </a:cubicBezTo>
                <a:cubicBezTo>
                  <a:pt x="3742" y="1095"/>
                  <a:pt x="3742" y="1095"/>
                  <a:pt x="3742" y="1095"/>
                </a:cubicBezTo>
                <a:cubicBezTo>
                  <a:pt x="3759" y="1095"/>
                  <a:pt x="3763" y="1109"/>
                  <a:pt x="3763" y="1109"/>
                </a:cubicBezTo>
                <a:cubicBezTo>
                  <a:pt x="3763" y="1133"/>
                  <a:pt x="3763" y="1133"/>
                  <a:pt x="3763" y="1133"/>
                </a:cubicBezTo>
                <a:cubicBezTo>
                  <a:pt x="3734" y="1133"/>
                  <a:pt x="3734" y="1133"/>
                  <a:pt x="3734" y="1133"/>
                </a:cubicBezTo>
                <a:cubicBezTo>
                  <a:pt x="3734" y="1123"/>
                  <a:pt x="3734" y="1123"/>
                  <a:pt x="3734" y="1123"/>
                </a:cubicBezTo>
                <a:cubicBezTo>
                  <a:pt x="3673" y="1123"/>
                  <a:pt x="3673" y="1123"/>
                  <a:pt x="3673" y="1123"/>
                </a:cubicBezTo>
                <a:cubicBezTo>
                  <a:pt x="3673" y="1147"/>
                  <a:pt x="3673" y="1147"/>
                  <a:pt x="3673" y="1147"/>
                </a:cubicBezTo>
                <a:cubicBezTo>
                  <a:pt x="3635" y="1147"/>
                  <a:pt x="3635" y="1147"/>
                  <a:pt x="3635" y="1147"/>
                </a:cubicBezTo>
                <a:cubicBezTo>
                  <a:pt x="3635" y="1405"/>
                  <a:pt x="3635" y="1405"/>
                  <a:pt x="3635" y="1405"/>
                </a:cubicBezTo>
                <a:cubicBezTo>
                  <a:pt x="3585" y="1405"/>
                  <a:pt x="3585" y="1405"/>
                  <a:pt x="3585" y="1405"/>
                </a:cubicBezTo>
                <a:cubicBezTo>
                  <a:pt x="3585" y="1415"/>
                  <a:pt x="3585" y="1415"/>
                  <a:pt x="3585" y="1415"/>
                </a:cubicBezTo>
                <a:cubicBezTo>
                  <a:pt x="3576" y="1415"/>
                  <a:pt x="3576" y="1415"/>
                  <a:pt x="3576" y="1415"/>
                </a:cubicBezTo>
                <a:cubicBezTo>
                  <a:pt x="3576" y="1437"/>
                  <a:pt x="3576" y="1437"/>
                  <a:pt x="3576" y="1437"/>
                </a:cubicBezTo>
                <a:cubicBezTo>
                  <a:pt x="3565" y="1437"/>
                  <a:pt x="3565" y="1437"/>
                  <a:pt x="3565" y="1437"/>
                </a:cubicBezTo>
                <a:cubicBezTo>
                  <a:pt x="3565" y="1403"/>
                  <a:pt x="3565" y="1403"/>
                  <a:pt x="3565" y="1403"/>
                </a:cubicBezTo>
                <a:cubicBezTo>
                  <a:pt x="3528" y="1403"/>
                  <a:pt x="3528" y="1403"/>
                  <a:pt x="3528" y="1403"/>
                </a:cubicBezTo>
                <a:cubicBezTo>
                  <a:pt x="3528" y="1259"/>
                  <a:pt x="3528" y="1259"/>
                  <a:pt x="3528" y="1259"/>
                </a:cubicBezTo>
                <a:cubicBezTo>
                  <a:pt x="3478" y="1259"/>
                  <a:pt x="3478" y="1259"/>
                  <a:pt x="3478" y="1259"/>
                </a:cubicBezTo>
                <a:cubicBezTo>
                  <a:pt x="3478" y="1245"/>
                  <a:pt x="3478" y="1245"/>
                  <a:pt x="3478" y="1245"/>
                </a:cubicBezTo>
                <a:cubicBezTo>
                  <a:pt x="3463" y="1245"/>
                  <a:pt x="3463" y="1245"/>
                  <a:pt x="3463" y="1245"/>
                </a:cubicBezTo>
                <a:cubicBezTo>
                  <a:pt x="3463" y="1255"/>
                  <a:pt x="3463" y="1255"/>
                  <a:pt x="3463" y="1255"/>
                </a:cubicBezTo>
                <a:cubicBezTo>
                  <a:pt x="3455" y="1255"/>
                  <a:pt x="3455" y="1255"/>
                  <a:pt x="3455" y="1255"/>
                </a:cubicBezTo>
                <a:cubicBezTo>
                  <a:pt x="3456" y="1251"/>
                  <a:pt x="3456" y="1248"/>
                  <a:pt x="3456" y="1245"/>
                </a:cubicBezTo>
                <a:cubicBezTo>
                  <a:pt x="3456" y="1211"/>
                  <a:pt x="3436" y="1182"/>
                  <a:pt x="3407" y="1168"/>
                </a:cubicBezTo>
                <a:cubicBezTo>
                  <a:pt x="3407" y="700"/>
                  <a:pt x="3407" y="700"/>
                  <a:pt x="3407" y="700"/>
                </a:cubicBezTo>
                <a:cubicBezTo>
                  <a:pt x="3431" y="687"/>
                  <a:pt x="3447" y="662"/>
                  <a:pt x="3447" y="634"/>
                </a:cubicBezTo>
                <a:cubicBezTo>
                  <a:pt x="3447" y="597"/>
                  <a:pt x="3421" y="567"/>
                  <a:pt x="3387" y="560"/>
                </a:cubicBezTo>
                <a:cubicBezTo>
                  <a:pt x="3383" y="429"/>
                  <a:pt x="3383" y="429"/>
                  <a:pt x="3383" y="429"/>
                </a:cubicBezTo>
                <a:cubicBezTo>
                  <a:pt x="3391" y="425"/>
                  <a:pt x="3397" y="417"/>
                  <a:pt x="3397" y="407"/>
                </a:cubicBezTo>
                <a:cubicBezTo>
                  <a:pt x="3397" y="400"/>
                  <a:pt x="3394" y="393"/>
                  <a:pt x="3390" y="389"/>
                </a:cubicBezTo>
                <a:cubicBezTo>
                  <a:pt x="3390" y="372"/>
                  <a:pt x="3390" y="372"/>
                  <a:pt x="3390" y="372"/>
                </a:cubicBezTo>
                <a:cubicBezTo>
                  <a:pt x="3382" y="372"/>
                  <a:pt x="3382" y="372"/>
                  <a:pt x="3382" y="372"/>
                </a:cubicBezTo>
                <a:cubicBezTo>
                  <a:pt x="3382" y="269"/>
                  <a:pt x="3382" y="269"/>
                  <a:pt x="3382" y="269"/>
                </a:cubicBezTo>
                <a:cubicBezTo>
                  <a:pt x="3377" y="269"/>
                  <a:pt x="3377" y="269"/>
                  <a:pt x="3377" y="269"/>
                </a:cubicBezTo>
                <a:cubicBezTo>
                  <a:pt x="3377" y="187"/>
                  <a:pt x="3377" y="187"/>
                  <a:pt x="3377" y="187"/>
                </a:cubicBezTo>
                <a:cubicBezTo>
                  <a:pt x="3377" y="187"/>
                  <a:pt x="3385" y="187"/>
                  <a:pt x="3385" y="177"/>
                </a:cubicBezTo>
                <a:cubicBezTo>
                  <a:pt x="3385" y="167"/>
                  <a:pt x="3377" y="170"/>
                  <a:pt x="3377" y="170"/>
                </a:cubicBezTo>
                <a:cubicBezTo>
                  <a:pt x="3372" y="0"/>
                  <a:pt x="3372" y="0"/>
                  <a:pt x="3372" y="0"/>
                </a:cubicBezTo>
                <a:cubicBezTo>
                  <a:pt x="3367" y="170"/>
                  <a:pt x="3367" y="170"/>
                  <a:pt x="3367" y="170"/>
                </a:cubicBezTo>
                <a:cubicBezTo>
                  <a:pt x="3367" y="170"/>
                  <a:pt x="3359" y="167"/>
                  <a:pt x="3359" y="177"/>
                </a:cubicBezTo>
                <a:cubicBezTo>
                  <a:pt x="3359" y="187"/>
                  <a:pt x="3367" y="187"/>
                  <a:pt x="3367" y="187"/>
                </a:cubicBezTo>
                <a:cubicBezTo>
                  <a:pt x="3367" y="269"/>
                  <a:pt x="3367" y="269"/>
                  <a:pt x="3367" y="269"/>
                </a:cubicBezTo>
                <a:cubicBezTo>
                  <a:pt x="3362" y="269"/>
                  <a:pt x="3362" y="269"/>
                  <a:pt x="3362" y="269"/>
                </a:cubicBezTo>
                <a:cubicBezTo>
                  <a:pt x="3362" y="372"/>
                  <a:pt x="3362" y="372"/>
                  <a:pt x="3362" y="372"/>
                </a:cubicBezTo>
                <a:cubicBezTo>
                  <a:pt x="3354" y="372"/>
                  <a:pt x="3354" y="372"/>
                  <a:pt x="3354" y="372"/>
                </a:cubicBezTo>
                <a:cubicBezTo>
                  <a:pt x="3354" y="389"/>
                  <a:pt x="3354" y="389"/>
                  <a:pt x="3354" y="389"/>
                </a:cubicBezTo>
                <a:cubicBezTo>
                  <a:pt x="3350" y="393"/>
                  <a:pt x="3347" y="400"/>
                  <a:pt x="3347" y="407"/>
                </a:cubicBezTo>
                <a:cubicBezTo>
                  <a:pt x="3347" y="417"/>
                  <a:pt x="3353" y="425"/>
                  <a:pt x="3361" y="429"/>
                </a:cubicBezTo>
                <a:cubicBezTo>
                  <a:pt x="3357" y="560"/>
                  <a:pt x="3357" y="560"/>
                  <a:pt x="3357" y="560"/>
                </a:cubicBezTo>
                <a:cubicBezTo>
                  <a:pt x="3323" y="567"/>
                  <a:pt x="3297" y="597"/>
                  <a:pt x="3297" y="634"/>
                </a:cubicBezTo>
                <a:cubicBezTo>
                  <a:pt x="3297" y="659"/>
                  <a:pt x="3310" y="681"/>
                  <a:pt x="3329" y="695"/>
                </a:cubicBezTo>
                <a:cubicBezTo>
                  <a:pt x="3329" y="1173"/>
                  <a:pt x="3329" y="1173"/>
                  <a:pt x="3329" y="1173"/>
                </a:cubicBezTo>
                <a:cubicBezTo>
                  <a:pt x="3304" y="1187"/>
                  <a:pt x="3288" y="1214"/>
                  <a:pt x="3288" y="1245"/>
                </a:cubicBezTo>
                <a:cubicBezTo>
                  <a:pt x="3288" y="1275"/>
                  <a:pt x="3304" y="1302"/>
                  <a:pt x="3329" y="1317"/>
                </a:cubicBezTo>
                <a:cubicBezTo>
                  <a:pt x="3329" y="1343"/>
                  <a:pt x="3329" y="1343"/>
                  <a:pt x="3329" y="1343"/>
                </a:cubicBezTo>
                <a:cubicBezTo>
                  <a:pt x="3287" y="1479"/>
                  <a:pt x="3287" y="1479"/>
                  <a:pt x="3287" y="1479"/>
                </a:cubicBezTo>
                <a:cubicBezTo>
                  <a:pt x="3180" y="1479"/>
                  <a:pt x="3180" y="1479"/>
                  <a:pt x="3180" y="1479"/>
                </a:cubicBezTo>
                <a:cubicBezTo>
                  <a:pt x="3180" y="1420"/>
                  <a:pt x="3180" y="1420"/>
                  <a:pt x="3180" y="1420"/>
                </a:cubicBezTo>
                <a:cubicBezTo>
                  <a:pt x="3132" y="1420"/>
                  <a:pt x="3132" y="1420"/>
                  <a:pt x="3132" y="1420"/>
                </a:cubicBezTo>
                <a:cubicBezTo>
                  <a:pt x="3132" y="1479"/>
                  <a:pt x="3132" y="1479"/>
                  <a:pt x="3132" y="1479"/>
                </a:cubicBezTo>
                <a:cubicBezTo>
                  <a:pt x="2997" y="1479"/>
                  <a:pt x="2997" y="1479"/>
                  <a:pt x="2997" y="1479"/>
                </a:cubicBezTo>
                <a:cubicBezTo>
                  <a:pt x="2997" y="1395"/>
                  <a:pt x="2997" y="1395"/>
                  <a:pt x="2997" y="1395"/>
                </a:cubicBezTo>
                <a:cubicBezTo>
                  <a:pt x="2850" y="1372"/>
                  <a:pt x="2850" y="1372"/>
                  <a:pt x="2850" y="1372"/>
                </a:cubicBezTo>
                <a:cubicBezTo>
                  <a:pt x="2850" y="1279"/>
                  <a:pt x="2850" y="1279"/>
                  <a:pt x="2850" y="1279"/>
                </a:cubicBezTo>
                <a:cubicBezTo>
                  <a:pt x="2844" y="1271"/>
                  <a:pt x="2844" y="1271"/>
                  <a:pt x="2844" y="1271"/>
                </a:cubicBezTo>
                <a:cubicBezTo>
                  <a:pt x="2844" y="1227"/>
                  <a:pt x="2844" y="1227"/>
                  <a:pt x="2844" y="1227"/>
                </a:cubicBezTo>
                <a:cubicBezTo>
                  <a:pt x="2838" y="1223"/>
                  <a:pt x="2838" y="1223"/>
                  <a:pt x="2838" y="1223"/>
                </a:cubicBezTo>
                <a:cubicBezTo>
                  <a:pt x="2838" y="1194"/>
                  <a:pt x="2838" y="1194"/>
                  <a:pt x="2838" y="1194"/>
                </a:cubicBezTo>
                <a:cubicBezTo>
                  <a:pt x="2818" y="1177"/>
                  <a:pt x="2818" y="1177"/>
                  <a:pt x="2818" y="1177"/>
                </a:cubicBezTo>
                <a:cubicBezTo>
                  <a:pt x="2803" y="1177"/>
                  <a:pt x="2803" y="1177"/>
                  <a:pt x="2803" y="1177"/>
                </a:cubicBezTo>
                <a:cubicBezTo>
                  <a:pt x="2797" y="1119"/>
                  <a:pt x="2797" y="1119"/>
                  <a:pt x="2797" y="1119"/>
                </a:cubicBezTo>
                <a:cubicBezTo>
                  <a:pt x="2791" y="1177"/>
                  <a:pt x="2791" y="1177"/>
                  <a:pt x="2791" y="1177"/>
                </a:cubicBezTo>
                <a:cubicBezTo>
                  <a:pt x="2776" y="1177"/>
                  <a:pt x="2776" y="1177"/>
                  <a:pt x="2776" y="1177"/>
                </a:cubicBezTo>
                <a:cubicBezTo>
                  <a:pt x="2756" y="1194"/>
                  <a:pt x="2756" y="1194"/>
                  <a:pt x="2756" y="1194"/>
                </a:cubicBezTo>
                <a:cubicBezTo>
                  <a:pt x="2756" y="1223"/>
                  <a:pt x="2756" y="1223"/>
                  <a:pt x="2756" y="1223"/>
                </a:cubicBezTo>
                <a:cubicBezTo>
                  <a:pt x="2750" y="1227"/>
                  <a:pt x="2750" y="1227"/>
                  <a:pt x="2750" y="1227"/>
                </a:cubicBezTo>
                <a:cubicBezTo>
                  <a:pt x="2750" y="1271"/>
                  <a:pt x="2750" y="1271"/>
                  <a:pt x="2750" y="1271"/>
                </a:cubicBezTo>
                <a:cubicBezTo>
                  <a:pt x="2744" y="1279"/>
                  <a:pt x="2744" y="1279"/>
                  <a:pt x="2744" y="1279"/>
                </a:cubicBezTo>
                <a:cubicBezTo>
                  <a:pt x="2744" y="1341"/>
                  <a:pt x="2744" y="1341"/>
                  <a:pt x="2744" y="1341"/>
                </a:cubicBezTo>
                <a:cubicBezTo>
                  <a:pt x="2744" y="1341"/>
                  <a:pt x="2733" y="1330"/>
                  <a:pt x="2701" y="1330"/>
                </a:cubicBezTo>
                <a:cubicBezTo>
                  <a:pt x="2658" y="1330"/>
                  <a:pt x="2628" y="1372"/>
                  <a:pt x="2628" y="1372"/>
                </a:cubicBezTo>
                <a:cubicBezTo>
                  <a:pt x="2572" y="1372"/>
                  <a:pt x="2572" y="1372"/>
                  <a:pt x="2572" y="1372"/>
                </a:cubicBezTo>
                <a:cubicBezTo>
                  <a:pt x="2572" y="1389"/>
                  <a:pt x="2572" y="1389"/>
                  <a:pt x="2572" y="1389"/>
                </a:cubicBezTo>
                <a:cubicBezTo>
                  <a:pt x="2553" y="1389"/>
                  <a:pt x="2553" y="1389"/>
                  <a:pt x="2553" y="1389"/>
                </a:cubicBezTo>
                <a:cubicBezTo>
                  <a:pt x="2553" y="1382"/>
                  <a:pt x="2553" y="1382"/>
                  <a:pt x="2553" y="1382"/>
                </a:cubicBezTo>
                <a:cubicBezTo>
                  <a:pt x="2510" y="1382"/>
                  <a:pt x="2510" y="1382"/>
                  <a:pt x="2510" y="1382"/>
                </a:cubicBezTo>
                <a:cubicBezTo>
                  <a:pt x="2502" y="1393"/>
                  <a:pt x="2502" y="1393"/>
                  <a:pt x="2502" y="1393"/>
                </a:cubicBezTo>
                <a:cubicBezTo>
                  <a:pt x="2478" y="1393"/>
                  <a:pt x="2478" y="1393"/>
                  <a:pt x="2478" y="1393"/>
                </a:cubicBezTo>
                <a:cubicBezTo>
                  <a:pt x="2478" y="1402"/>
                  <a:pt x="2478" y="1402"/>
                  <a:pt x="2478" y="1402"/>
                </a:cubicBezTo>
                <a:cubicBezTo>
                  <a:pt x="2470" y="1402"/>
                  <a:pt x="2470" y="1402"/>
                  <a:pt x="2470" y="1402"/>
                </a:cubicBezTo>
                <a:cubicBezTo>
                  <a:pt x="2470" y="1378"/>
                  <a:pt x="2470" y="1378"/>
                  <a:pt x="2470" y="1378"/>
                </a:cubicBezTo>
                <a:cubicBezTo>
                  <a:pt x="2443" y="1378"/>
                  <a:pt x="2443" y="1378"/>
                  <a:pt x="2443" y="1378"/>
                </a:cubicBezTo>
                <a:cubicBezTo>
                  <a:pt x="2432" y="1388"/>
                  <a:pt x="2432" y="1388"/>
                  <a:pt x="2432" y="1388"/>
                </a:cubicBezTo>
                <a:cubicBezTo>
                  <a:pt x="2417" y="1388"/>
                  <a:pt x="2417" y="1388"/>
                  <a:pt x="2417" y="1388"/>
                </a:cubicBezTo>
                <a:cubicBezTo>
                  <a:pt x="2408" y="1375"/>
                  <a:pt x="2408" y="1375"/>
                  <a:pt x="2408" y="1375"/>
                </a:cubicBezTo>
                <a:cubicBezTo>
                  <a:pt x="2393" y="1375"/>
                  <a:pt x="2393" y="1375"/>
                  <a:pt x="2393" y="1375"/>
                </a:cubicBezTo>
                <a:cubicBezTo>
                  <a:pt x="2381" y="1388"/>
                  <a:pt x="2381" y="1388"/>
                  <a:pt x="2381" y="1388"/>
                </a:cubicBezTo>
                <a:cubicBezTo>
                  <a:pt x="2365" y="1388"/>
                  <a:pt x="2365" y="1388"/>
                  <a:pt x="2365" y="1388"/>
                </a:cubicBezTo>
                <a:cubicBezTo>
                  <a:pt x="2365" y="1465"/>
                  <a:pt x="2365" y="1465"/>
                  <a:pt x="2365" y="1465"/>
                </a:cubicBezTo>
                <a:cubicBezTo>
                  <a:pt x="2310" y="1465"/>
                  <a:pt x="2310" y="1465"/>
                  <a:pt x="2310" y="1465"/>
                </a:cubicBezTo>
                <a:cubicBezTo>
                  <a:pt x="2310" y="1440"/>
                  <a:pt x="2310" y="1440"/>
                  <a:pt x="2310" y="1440"/>
                </a:cubicBezTo>
                <a:cubicBezTo>
                  <a:pt x="2284" y="1420"/>
                  <a:pt x="2284" y="1420"/>
                  <a:pt x="2284" y="1420"/>
                </a:cubicBezTo>
                <a:cubicBezTo>
                  <a:pt x="2279" y="1380"/>
                  <a:pt x="2279" y="1380"/>
                  <a:pt x="2279" y="1380"/>
                </a:cubicBezTo>
                <a:cubicBezTo>
                  <a:pt x="2273" y="1419"/>
                  <a:pt x="2273" y="1419"/>
                  <a:pt x="2273" y="1419"/>
                </a:cubicBezTo>
                <a:cubicBezTo>
                  <a:pt x="2243" y="1441"/>
                  <a:pt x="2243" y="1441"/>
                  <a:pt x="2243" y="1441"/>
                </a:cubicBezTo>
                <a:cubicBezTo>
                  <a:pt x="2243" y="1457"/>
                  <a:pt x="2243" y="1457"/>
                  <a:pt x="2243" y="1457"/>
                </a:cubicBezTo>
                <a:cubicBezTo>
                  <a:pt x="2199" y="1457"/>
                  <a:pt x="2199" y="1457"/>
                  <a:pt x="2199" y="1457"/>
                </a:cubicBezTo>
                <a:cubicBezTo>
                  <a:pt x="2199" y="1401"/>
                  <a:pt x="2199" y="1401"/>
                  <a:pt x="2199" y="1401"/>
                </a:cubicBezTo>
                <a:cubicBezTo>
                  <a:pt x="2177" y="1401"/>
                  <a:pt x="2177" y="1401"/>
                  <a:pt x="2177" y="1401"/>
                </a:cubicBezTo>
                <a:cubicBezTo>
                  <a:pt x="2177" y="1391"/>
                  <a:pt x="2177" y="1391"/>
                  <a:pt x="2177" y="1391"/>
                </a:cubicBezTo>
                <a:cubicBezTo>
                  <a:pt x="2152" y="1391"/>
                  <a:pt x="2152" y="1391"/>
                  <a:pt x="2152" y="1391"/>
                </a:cubicBezTo>
                <a:cubicBezTo>
                  <a:pt x="2152" y="1409"/>
                  <a:pt x="2152" y="1409"/>
                  <a:pt x="2152" y="1409"/>
                </a:cubicBezTo>
                <a:cubicBezTo>
                  <a:pt x="2139" y="1409"/>
                  <a:pt x="2139" y="1409"/>
                  <a:pt x="2139" y="1409"/>
                </a:cubicBezTo>
                <a:cubicBezTo>
                  <a:pt x="2139" y="1371"/>
                  <a:pt x="2139" y="1371"/>
                  <a:pt x="2139" y="1371"/>
                </a:cubicBezTo>
                <a:cubicBezTo>
                  <a:pt x="2093" y="1371"/>
                  <a:pt x="2093" y="1371"/>
                  <a:pt x="2093" y="1371"/>
                </a:cubicBezTo>
                <a:cubicBezTo>
                  <a:pt x="2093" y="1436"/>
                  <a:pt x="2093" y="1436"/>
                  <a:pt x="2093" y="1436"/>
                </a:cubicBezTo>
                <a:cubicBezTo>
                  <a:pt x="2077" y="1436"/>
                  <a:pt x="2077" y="1436"/>
                  <a:pt x="2077" y="1436"/>
                </a:cubicBezTo>
                <a:cubicBezTo>
                  <a:pt x="2077" y="1453"/>
                  <a:pt x="2077" y="1453"/>
                  <a:pt x="2077" y="1453"/>
                </a:cubicBezTo>
                <a:cubicBezTo>
                  <a:pt x="2068" y="1453"/>
                  <a:pt x="2068" y="1453"/>
                  <a:pt x="2068" y="1453"/>
                </a:cubicBezTo>
                <a:cubicBezTo>
                  <a:pt x="2068" y="1463"/>
                  <a:pt x="2068" y="1463"/>
                  <a:pt x="2068" y="1463"/>
                </a:cubicBezTo>
                <a:cubicBezTo>
                  <a:pt x="2055" y="1463"/>
                  <a:pt x="2055" y="1463"/>
                  <a:pt x="2055" y="1463"/>
                </a:cubicBezTo>
                <a:cubicBezTo>
                  <a:pt x="2055" y="1453"/>
                  <a:pt x="2055" y="1453"/>
                  <a:pt x="2055" y="1453"/>
                </a:cubicBezTo>
                <a:cubicBezTo>
                  <a:pt x="2033" y="1453"/>
                  <a:pt x="2033" y="1453"/>
                  <a:pt x="2033" y="1453"/>
                </a:cubicBezTo>
                <a:cubicBezTo>
                  <a:pt x="2033" y="1461"/>
                  <a:pt x="2033" y="1461"/>
                  <a:pt x="2033" y="1461"/>
                </a:cubicBezTo>
                <a:cubicBezTo>
                  <a:pt x="2004" y="1461"/>
                  <a:pt x="2004" y="1461"/>
                  <a:pt x="2004" y="1461"/>
                </a:cubicBezTo>
                <a:cubicBezTo>
                  <a:pt x="2004" y="1471"/>
                  <a:pt x="2004" y="1471"/>
                  <a:pt x="2004" y="1471"/>
                </a:cubicBezTo>
                <a:cubicBezTo>
                  <a:pt x="1996" y="1471"/>
                  <a:pt x="1996" y="1471"/>
                  <a:pt x="1996" y="1471"/>
                </a:cubicBezTo>
                <a:cubicBezTo>
                  <a:pt x="1996" y="1463"/>
                  <a:pt x="1996" y="1463"/>
                  <a:pt x="1996" y="1463"/>
                </a:cubicBezTo>
                <a:cubicBezTo>
                  <a:pt x="1983" y="1463"/>
                  <a:pt x="1983" y="1463"/>
                  <a:pt x="1983" y="1463"/>
                </a:cubicBezTo>
                <a:cubicBezTo>
                  <a:pt x="1983" y="1479"/>
                  <a:pt x="1983" y="1479"/>
                  <a:pt x="1983" y="1479"/>
                </a:cubicBezTo>
                <a:cubicBezTo>
                  <a:pt x="1975" y="1479"/>
                  <a:pt x="1975" y="1479"/>
                  <a:pt x="1975" y="1479"/>
                </a:cubicBezTo>
                <a:cubicBezTo>
                  <a:pt x="1975" y="1343"/>
                  <a:pt x="1975" y="1343"/>
                  <a:pt x="1975" y="1343"/>
                </a:cubicBezTo>
                <a:cubicBezTo>
                  <a:pt x="1952" y="1343"/>
                  <a:pt x="1952" y="1343"/>
                  <a:pt x="1952" y="1343"/>
                </a:cubicBezTo>
                <a:cubicBezTo>
                  <a:pt x="1952" y="1352"/>
                  <a:pt x="1952" y="1352"/>
                  <a:pt x="1952" y="1352"/>
                </a:cubicBezTo>
                <a:cubicBezTo>
                  <a:pt x="1943" y="1352"/>
                  <a:pt x="1943" y="1352"/>
                  <a:pt x="1943" y="1352"/>
                </a:cubicBezTo>
                <a:cubicBezTo>
                  <a:pt x="1935" y="1335"/>
                  <a:pt x="1935" y="1335"/>
                  <a:pt x="1935" y="1335"/>
                </a:cubicBezTo>
                <a:cubicBezTo>
                  <a:pt x="1921" y="1335"/>
                  <a:pt x="1921" y="1335"/>
                  <a:pt x="1921" y="1335"/>
                </a:cubicBezTo>
                <a:cubicBezTo>
                  <a:pt x="1912" y="1352"/>
                  <a:pt x="1912" y="1352"/>
                  <a:pt x="1912" y="1352"/>
                </a:cubicBezTo>
                <a:cubicBezTo>
                  <a:pt x="1877" y="1352"/>
                  <a:pt x="1877" y="1352"/>
                  <a:pt x="1877" y="1352"/>
                </a:cubicBezTo>
                <a:cubicBezTo>
                  <a:pt x="1877" y="1456"/>
                  <a:pt x="1877" y="1456"/>
                  <a:pt x="1877" y="1456"/>
                </a:cubicBezTo>
                <a:cubicBezTo>
                  <a:pt x="1805" y="1456"/>
                  <a:pt x="1805" y="1456"/>
                  <a:pt x="1805" y="1456"/>
                </a:cubicBezTo>
                <a:cubicBezTo>
                  <a:pt x="1791" y="1441"/>
                  <a:pt x="1791" y="1441"/>
                  <a:pt x="1791" y="1441"/>
                </a:cubicBezTo>
                <a:cubicBezTo>
                  <a:pt x="1781" y="1452"/>
                  <a:pt x="1781" y="1452"/>
                  <a:pt x="1781" y="1452"/>
                </a:cubicBezTo>
                <a:cubicBezTo>
                  <a:pt x="1771" y="1452"/>
                  <a:pt x="1771" y="1452"/>
                  <a:pt x="1771" y="1452"/>
                </a:cubicBezTo>
                <a:cubicBezTo>
                  <a:pt x="1756" y="1437"/>
                  <a:pt x="1756" y="1437"/>
                  <a:pt x="1756" y="1437"/>
                </a:cubicBezTo>
                <a:cubicBezTo>
                  <a:pt x="1744" y="1437"/>
                  <a:pt x="1744" y="1437"/>
                  <a:pt x="1744" y="1437"/>
                </a:cubicBezTo>
                <a:cubicBezTo>
                  <a:pt x="1731" y="1448"/>
                  <a:pt x="1731" y="1448"/>
                  <a:pt x="1731" y="1448"/>
                </a:cubicBezTo>
                <a:cubicBezTo>
                  <a:pt x="1699" y="1448"/>
                  <a:pt x="1699" y="1448"/>
                  <a:pt x="1699" y="1448"/>
                </a:cubicBezTo>
                <a:cubicBezTo>
                  <a:pt x="1699" y="1437"/>
                  <a:pt x="1699" y="1437"/>
                  <a:pt x="1699" y="1437"/>
                </a:cubicBezTo>
                <a:cubicBezTo>
                  <a:pt x="1673" y="1437"/>
                  <a:pt x="1673" y="1437"/>
                  <a:pt x="1673" y="1437"/>
                </a:cubicBezTo>
                <a:cubicBezTo>
                  <a:pt x="1673" y="1469"/>
                  <a:pt x="1673" y="1469"/>
                  <a:pt x="1673" y="1469"/>
                </a:cubicBezTo>
                <a:cubicBezTo>
                  <a:pt x="1656" y="1469"/>
                  <a:pt x="1656" y="1469"/>
                  <a:pt x="1656" y="1469"/>
                </a:cubicBezTo>
                <a:cubicBezTo>
                  <a:pt x="1656" y="1459"/>
                  <a:pt x="1656" y="1459"/>
                  <a:pt x="1656" y="1459"/>
                </a:cubicBezTo>
                <a:cubicBezTo>
                  <a:pt x="1619" y="1459"/>
                  <a:pt x="1619" y="1459"/>
                  <a:pt x="1619" y="1459"/>
                </a:cubicBezTo>
                <a:cubicBezTo>
                  <a:pt x="1619" y="1448"/>
                  <a:pt x="1619" y="1448"/>
                  <a:pt x="1619" y="1448"/>
                </a:cubicBezTo>
                <a:cubicBezTo>
                  <a:pt x="1587" y="1448"/>
                  <a:pt x="1587" y="1448"/>
                  <a:pt x="1587" y="1448"/>
                </a:cubicBezTo>
                <a:cubicBezTo>
                  <a:pt x="1587" y="1459"/>
                  <a:pt x="1587" y="1459"/>
                  <a:pt x="1587" y="1459"/>
                </a:cubicBezTo>
                <a:cubicBezTo>
                  <a:pt x="1563" y="1459"/>
                  <a:pt x="1563" y="1459"/>
                  <a:pt x="1563" y="1459"/>
                </a:cubicBezTo>
                <a:cubicBezTo>
                  <a:pt x="1563" y="1407"/>
                  <a:pt x="1563" y="1407"/>
                  <a:pt x="1563" y="1407"/>
                </a:cubicBezTo>
                <a:cubicBezTo>
                  <a:pt x="1531" y="1393"/>
                  <a:pt x="1531" y="1393"/>
                  <a:pt x="1531" y="1393"/>
                </a:cubicBezTo>
                <a:cubicBezTo>
                  <a:pt x="1531" y="1408"/>
                  <a:pt x="1531" y="1408"/>
                  <a:pt x="1531" y="1408"/>
                </a:cubicBezTo>
                <a:cubicBezTo>
                  <a:pt x="1524" y="1408"/>
                  <a:pt x="1524" y="1408"/>
                  <a:pt x="1524" y="1408"/>
                </a:cubicBezTo>
                <a:cubicBezTo>
                  <a:pt x="1524" y="1331"/>
                  <a:pt x="1524" y="1331"/>
                  <a:pt x="1524" y="1331"/>
                </a:cubicBezTo>
                <a:cubicBezTo>
                  <a:pt x="1507" y="1331"/>
                  <a:pt x="1507" y="1331"/>
                  <a:pt x="1507" y="1331"/>
                </a:cubicBezTo>
                <a:cubicBezTo>
                  <a:pt x="1507" y="1307"/>
                  <a:pt x="1507" y="1307"/>
                  <a:pt x="1507" y="1307"/>
                </a:cubicBezTo>
                <a:cubicBezTo>
                  <a:pt x="1479" y="1307"/>
                  <a:pt x="1479" y="1307"/>
                  <a:pt x="1479" y="1307"/>
                </a:cubicBezTo>
                <a:cubicBezTo>
                  <a:pt x="1479" y="1281"/>
                  <a:pt x="1479" y="1281"/>
                  <a:pt x="1479" y="1281"/>
                </a:cubicBezTo>
                <a:cubicBezTo>
                  <a:pt x="1465" y="1281"/>
                  <a:pt x="1465" y="1281"/>
                  <a:pt x="1465" y="1281"/>
                </a:cubicBezTo>
                <a:cubicBezTo>
                  <a:pt x="1465" y="1307"/>
                  <a:pt x="1465" y="1307"/>
                  <a:pt x="1465" y="1307"/>
                </a:cubicBezTo>
                <a:cubicBezTo>
                  <a:pt x="1443" y="1307"/>
                  <a:pt x="1443" y="1307"/>
                  <a:pt x="1443" y="1307"/>
                </a:cubicBezTo>
                <a:cubicBezTo>
                  <a:pt x="1443" y="1265"/>
                  <a:pt x="1443" y="1265"/>
                  <a:pt x="1443" y="1265"/>
                </a:cubicBezTo>
                <a:cubicBezTo>
                  <a:pt x="1443" y="1265"/>
                  <a:pt x="1412" y="1232"/>
                  <a:pt x="1389" y="1232"/>
                </a:cubicBezTo>
                <a:cubicBezTo>
                  <a:pt x="1367" y="1232"/>
                  <a:pt x="1337" y="1269"/>
                  <a:pt x="1337" y="1269"/>
                </a:cubicBezTo>
                <a:cubicBezTo>
                  <a:pt x="1337" y="1359"/>
                  <a:pt x="1337" y="1359"/>
                  <a:pt x="1337" y="1359"/>
                </a:cubicBezTo>
                <a:cubicBezTo>
                  <a:pt x="1315" y="1359"/>
                  <a:pt x="1315" y="1359"/>
                  <a:pt x="1315" y="1359"/>
                </a:cubicBezTo>
                <a:cubicBezTo>
                  <a:pt x="1315" y="1417"/>
                  <a:pt x="1315" y="1417"/>
                  <a:pt x="1315" y="1417"/>
                </a:cubicBezTo>
                <a:cubicBezTo>
                  <a:pt x="1275" y="1432"/>
                  <a:pt x="1275" y="1432"/>
                  <a:pt x="1275" y="1432"/>
                </a:cubicBezTo>
                <a:cubicBezTo>
                  <a:pt x="1275" y="1445"/>
                  <a:pt x="1275" y="1445"/>
                  <a:pt x="1275" y="1445"/>
                </a:cubicBezTo>
                <a:cubicBezTo>
                  <a:pt x="1267" y="1445"/>
                  <a:pt x="1267" y="1445"/>
                  <a:pt x="1267" y="1445"/>
                </a:cubicBezTo>
                <a:cubicBezTo>
                  <a:pt x="1267" y="1421"/>
                  <a:pt x="1267" y="1421"/>
                  <a:pt x="1267" y="1421"/>
                </a:cubicBezTo>
                <a:cubicBezTo>
                  <a:pt x="1253" y="1421"/>
                  <a:pt x="1253" y="1421"/>
                  <a:pt x="1253" y="1421"/>
                </a:cubicBezTo>
                <a:cubicBezTo>
                  <a:pt x="1235" y="1395"/>
                  <a:pt x="1235" y="1395"/>
                  <a:pt x="1235" y="1395"/>
                </a:cubicBezTo>
                <a:cubicBezTo>
                  <a:pt x="1213" y="1416"/>
                  <a:pt x="1213" y="1416"/>
                  <a:pt x="1213" y="1416"/>
                </a:cubicBezTo>
                <a:cubicBezTo>
                  <a:pt x="1213" y="1399"/>
                  <a:pt x="1213" y="1399"/>
                  <a:pt x="1213" y="1399"/>
                </a:cubicBezTo>
                <a:cubicBezTo>
                  <a:pt x="1200" y="1399"/>
                  <a:pt x="1200" y="1399"/>
                  <a:pt x="1200" y="1399"/>
                </a:cubicBezTo>
                <a:cubicBezTo>
                  <a:pt x="1200" y="1409"/>
                  <a:pt x="1200" y="1409"/>
                  <a:pt x="1200" y="1409"/>
                </a:cubicBezTo>
                <a:cubicBezTo>
                  <a:pt x="1189" y="1409"/>
                  <a:pt x="1189" y="1409"/>
                  <a:pt x="1189" y="1409"/>
                </a:cubicBezTo>
                <a:cubicBezTo>
                  <a:pt x="1189" y="1392"/>
                  <a:pt x="1189" y="1392"/>
                  <a:pt x="1189" y="1392"/>
                </a:cubicBezTo>
                <a:cubicBezTo>
                  <a:pt x="1164" y="1392"/>
                  <a:pt x="1164" y="1392"/>
                  <a:pt x="1164" y="1392"/>
                </a:cubicBezTo>
                <a:cubicBezTo>
                  <a:pt x="1164" y="1401"/>
                  <a:pt x="1164" y="1401"/>
                  <a:pt x="1164" y="1401"/>
                </a:cubicBezTo>
                <a:cubicBezTo>
                  <a:pt x="1155" y="1401"/>
                  <a:pt x="1155" y="1401"/>
                  <a:pt x="1155" y="1401"/>
                </a:cubicBezTo>
                <a:cubicBezTo>
                  <a:pt x="1155" y="1417"/>
                  <a:pt x="1155" y="1417"/>
                  <a:pt x="1155" y="1417"/>
                </a:cubicBezTo>
                <a:cubicBezTo>
                  <a:pt x="1133" y="1417"/>
                  <a:pt x="1133" y="1417"/>
                  <a:pt x="1133" y="1417"/>
                </a:cubicBezTo>
                <a:cubicBezTo>
                  <a:pt x="1133" y="1397"/>
                  <a:pt x="1133" y="1397"/>
                  <a:pt x="1133" y="1397"/>
                </a:cubicBezTo>
                <a:cubicBezTo>
                  <a:pt x="1123" y="1397"/>
                  <a:pt x="1123" y="1397"/>
                  <a:pt x="1123" y="1397"/>
                </a:cubicBezTo>
                <a:cubicBezTo>
                  <a:pt x="1112" y="1385"/>
                  <a:pt x="1112" y="1385"/>
                  <a:pt x="1112" y="1385"/>
                </a:cubicBezTo>
                <a:cubicBezTo>
                  <a:pt x="1104" y="1391"/>
                  <a:pt x="1104" y="1391"/>
                  <a:pt x="1104" y="1391"/>
                </a:cubicBezTo>
                <a:cubicBezTo>
                  <a:pt x="1095" y="1391"/>
                  <a:pt x="1095" y="1391"/>
                  <a:pt x="1095" y="1391"/>
                </a:cubicBezTo>
                <a:cubicBezTo>
                  <a:pt x="1076" y="1368"/>
                  <a:pt x="1076" y="1368"/>
                  <a:pt x="1076" y="1368"/>
                </a:cubicBezTo>
                <a:cubicBezTo>
                  <a:pt x="1063" y="1389"/>
                  <a:pt x="1063" y="1389"/>
                  <a:pt x="1063" y="1389"/>
                </a:cubicBezTo>
                <a:cubicBezTo>
                  <a:pt x="1051" y="1389"/>
                  <a:pt x="1051" y="1389"/>
                  <a:pt x="1051" y="1389"/>
                </a:cubicBezTo>
                <a:cubicBezTo>
                  <a:pt x="1051" y="1371"/>
                  <a:pt x="1051" y="1371"/>
                  <a:pt x="1051" y="1371"/>
                </a:cubicBezTo>
                <a:cubicBezTo>
                  <a:pt x="1031" y="1371"/>
                  <a:pt x="1031" y="1371"/>
                  <a:pt x="1031" y="1371"/>
                </a:cubicBezTo>
                <a:cubicBezTo>
                  <a:pt x="1031" y="1391"/>
                  <a:pt x="1031" y="1391"/>
                  <a:pt x="1031" y="1391"/>
                </a:cubicBezTo>
                <a:cubicBezTo>
                  <a:pt x="1020" y="1403"/>
                  <a:pt x="1020" y="1403"/>
                  <a:pt x="1020" y="1403"/>
                </a:cubicBezTo>
                <a:cubicBezTo>
                  <a:pt x="1012" y="1403"/>
                  <a:pt x="1012" y="1403"/>
                  <a:pt x="1012" y="1403"/>
                </a:cubicBezTo>
                <a:cubicBezTo>
                  <a:pt x="1012" y="1376"/>
                  <a:pt x="1012" y="1376"/>
                  <a:pt x="1012" y="1376"/>
                </a:cubicBezTo>
                <a:cubicBezTo>
                  <a:pt x="999" y="1376"/>
                  <a:pt x="999" y="1376"/>
                  <a:pt x="999" y="1376"/>
                </a:cubicBezTo>
                <a:cubicBezTo>
                  <a:pt x="988" y="1359"/>
                  <a:pt x="988" y="1359"/>
                  <a:pt x="988" y="1359"/>
                </a:cubicBezTo>
                <a:cubicBezTo>
                  <a:pt x="969" y="1381"/>
                  <a:pt x="969" y="1381"/>
                  <a:pt x="969" y="1381"/>
                </a:cubicBezTo>
                <a:cubicBezTo>
                  <a:pt x="969" y="1224"/>
                  <a:pt x="969" y="1224"/>
                  <a:pt x="969" y="1224"/>
                </a:cubicBezTo>
                <a:cubicBezTo>
                  <a:pt x="943" y="1224"/>
                  <a:pt x="943" y="1224"/>
                  <a:pt x="943" y="1224"/>
                </a:cubicBezTo>
                <a:cubicBezTo>
                  <a:pt x="943" y="1212"/>
                  <a:pt x="943" y="1212"/>
                  <a:pt x="943" y="1212"/>
                </a:cubicBezTo>
                <a:cubicBezTo>
                  <a:pt x="969" y="1212"/>
                  <a:pt x="969" y="1212"/>
                  <a:pt x="969" y="1212"/>
                </a:cubicBezTo>
                <a:cubicBezTo>
                  <a:pt x="969" y="1204"/>
                  <a:pt x="969" y="1204"/>
                  <a:pt x="969" y="1204"/>
                </a:cubicBezTo>
                <a:cubicBezTo>
                  <a:pt x="847" y="1204"/>
                  <a:pt x="847" y="1204"/>
                  <a:pt x="847" y="1204"/>
                </a:cubicBezTo>
                <a:cubicBezTo>
                  <a:pt x="847" y="1211"/>
                  <a:pt x="847" y="1211"/>
                  <a:pt x="847" y="1211"/>
                </a:cubicBezTo>
                <a:cubicBezTo>
                  <a:pt x="857" y="1211"/>
                  <a:pt x="857" y="1211"/>
                  <a:pt x="857" y="1211"/>
                </a:cubicBezTo>
                <a:cubicBezTo>
                  <a:pt x="857" y="1224"/>
                  <a:pt x="857" y="1224"/>
                  <a:pt x="857" y="1224"/>
                </a:cubicBezTo>
                <a:cubicBezTo>
                  <a:pt x="843" y="1224"/>
                  <a:pt x="843" y="1224"/>
                  <a:pt x="843" y="1224"/>
                </a:cubicBezTo>
                <a:cubicBezTo>
                  <a:pt x="843" y="1375"/>
                  <a:pt x="843" y="1375"/>
                  <a:pt x="843" y="1375"/>
                </a:cubicBezTo>
                <a:cubicBezTo>
                  <a:pt x="828" y="1375"/>
                  <a:pt x="828" y="1375"/>
                  <a:pt x="828" y="1375"/>
                </a:cubicBezTo>
                <a:cubicBezTo>
                  <a:pt x="828" y="1387"/>
                  <a:pt x="828" y="1387"/>
                  <a:pt x="828" y="1387"/>
                </a:cubicBezTo>
                <a:cubicBezTo>
                  <a:pt x="816" y="1387"/>
                  <a:pt x="816" y="1387"/>
                  <a:pt x="816" y="1387"/>
                </a:cubicBezTo>
                <a:cubicBezTo>
                  <a:pt x="816" y="1403"/>
                  <a:pt x="816" y="1403"/>
                  <a:pt x="816" y="1403"/>
                </a:cubicBezTo>
                <a:cubicBezTo>
                  <a:pt x="804" y="1403"/>
                  <a:pt x="804" y="1403"/>
                  <a:pt x="804" y="1403"/>
                </a:cubicBezTo>
                <a:cubicBezTo>
                  <a:pt x="787" y="1393"/>
                  <a:pt x="787" y="1393"/>
                  <a:pt x="787" y="1393"/>
                </a:cubicBezTo>
                <a:cubicBezTo>
                  <a:pt x="787" y="1193"/>
                  <a:pt x="787" y="1193"/>
                  <a:pt x="787" y="1193"/>
                </a:cubicBezTo>
                <a:cubicBezTo>
                  <a:pt x="691" y="1193"/>
                  <a:pt x="691" y="1193"/>
                  <a:pt x="691" y="1193"/>
                </a:cubicBezTo>
                <a:cubicBezTo>
                  <a:pt x="691" y="1427"/>
                  <a:pt x="691" y="1427"/>
                  <a:pt x="691" y="1427"/>
                </a:cubicBezTo>
                <a:cubicBezTo>
                  <a:pt x="664" y="1427"/>
                  <a:pt x="664" y="1427"/>
                  <a:pt x="664" y="1427"/>
                </a:cubicBezTo>
                <a:cubicBezTo>
                  <a:pt x="664" y="1445"/>
                  <a:pt x="664" y="1445"/>
                  <a:pt x="664" y="1445"/>
                </a:cubicBezTo>
                <a:cubicBezTo>
                  <a:pt x="640" y="1445"/>
                  <a:pt x="640" y="1445"/>
                  <a:pt x="640" y="1445"/>
                </a:cubicBezTo>
                <a:cubicBezTo>
                  <a:pt x="640" y="1436"/>
                  <a:pt x="640" y="1436"/>
                  <a:pt x="640" y="1436"/>
                </a:cubicBezTo>
                <a:cubicBezTo>
                  <a:pt x="625" y="1436"/>
                  <a:pt x="625" y="1436"/>
                  <a:pt x="625" y="1436"/>
                </a:cubicBezTo>
                <a:cubicBezTo>
                  <a:pt x="625" y="1237"/>
                  <a:pt x="625" y="1237"/>
                  <a:pt x="625" y="1237"/>
                </a:cubicBezTo>
                <a:cubicBezTo>
                  <a:pt x="601" y="1237"/>
                  <a:pt x="601" y="1237"/>
                  <a:pt x="601" y="1237"/>
                </a:cubicBezTo>
                <a:cubicBezTo>
                  <a:pt x="601" y="1228"/>
                  <a:pt x="601" y="1228"/>
                  <a:pt x="601" y="1228"/>
                </a:cubicBezTo>
                <a:cubicBezTo>
                  <a:pt x="536" y="1228"/>
                  <a:pt x="536" y="1228"/>
                  <a:pt x="536" y="1228"/>
                </a:cubicBezTo>
                <a:cubicBezTo>
                  <a:pt x="536" y="1241"/>
                  <a:pt x="536" y="1241"/>
                  <a:pt x="536" y="1241"/>
                </a:cubicBezTo>
                <a:cubicBezTo>
                  <a:pt x="515" y="1241"/>
                  <a:pt x="515" y="1241"/>
                  <a:pt x="515" y="1241"/>
                </a:cubicBezTo>
                <a:cubicBezTo>
                  <a:pt x="515" y="1227"/>
                  <a:pt x="515" y="1227"/>
                  <a:pt x="515" y="1227"/>
                </a:cubicBezTo>
                <a:cubicBezTo>
                  <a:pt x="501" y="1227"/>
                  <a:pt x="501" y="1227"/>
                  <a:pt x="501" y="1227"/>
                </a:cubicBezTo>
                <a:cubicBezTo>
                  <a:pt x="501" y="1227"/>
                  <a:pt x="487" y="1169"/>
                  <a:pt x="456" y="1169"/>
                </a:cubicBezTo>
                <a:cubicBezTo>
                  <a:pt x="425" y="1169"/>
                  <a:pt x="401" y="1224"/>
                  <a:pt x="401" y="1224"/>
                </a:cubicBezTo>
                <a:cubicBezTo>
                  <a:pt x="392" y="1224"/>
                  <a:pt x="392" y="1224"/>
                  <a:pt x="392" y="1224"/>
                </a:cubicBezTo>
                <a:cubicBezTo>
                  <a:pt x="392" y="1243"/>
                  <a:pt x="392" y="1243"/>
                  <a:pt x="392" y="1243"/>
                </a:cubicBezTo>
                <a:cubicBezTo>
                  <a:pt x="373" y="1243"/>
                  <a:pt x="373" y="1243"/>
                  <a:pt x="373" y="1243"/>
                </a:cubicBezTo>
                <a:cubicBezTo>
                  <a:pt x="373" y="1233"/>
                  <a:pt x="373" y="1233"/>
                  <a:pt x="373" y="1233"/>
                </a:cubicBezTo>
                <a:cubicBezTo>
                  <a:pt x="320" y="1233"/>
                  <a:pt x="320" y="1233"/>
                  <a:pt x="320" y="1233"/>
                </a:cubicBezTo>
                <a:cubicBezTo>
                  <a:pt x="320" y="1245"/>
                  <a:pt x="320" y="1245"/>
                  <a:pt x="320" y="1245"/>
                </a:cubicBezTo>
                <a:cubicBezTo>
                  <a:pt x="303" y="1245"/>
                  <a:pt x="303" y="1245"/>
                  <a:pt x="303" y="1245"/>
                </a:cubicBezTo>
                <a:cubicBezTo>
                  <a:pt x="288" y="1257"/>
                  <a:pt x="288" y="1257"/>
                  <a:pt x="288" y="1257"/>
                </a:cubicBezTo>
                <a:cubicBezTo>
                  <a:pt x="288" y="1331"/>
                  <a:pt x="288" y="1331"/>
                  <a:pt x="288" y="1331"/>
                </a:cubicBezTo>
                <a:cubicBezTo>
                  <a:pt x="268" y="1331"/>
                  <a:pt x="268" y="1331"/>
                  <a:pt x="268" y="1331"/>
                </a:cubicBezTo>
                <a:cubicBezTo>
                  <a:pt x="268" y="1373"/>
                  <a:pt x="268" y="1373"/>
                  <a:pt x="268" y="1373"/>
                </a:cubicBezTo>
                <a:cubicBezTo>
                  <a:pt x="252" y="1373"/>
                  <a:pt x="252" y="1373"/>
                  <a:pt x="252" y="1373"/>
                </a:cubicBezTo>
                <a:cubicBezTo>
                  <a:pt x="252" y="1325"/>
                  <a:pt x="252" y="1325"/>
                  <a:pt x="252" y="1325"/>
                </a:cubicBezTo>
                <a:cubicBezTo>
                  <a:pt x="236" y="1325"/>
                  <a:pt x="236" y="1325"/>
                  <a:pt x="236" y="1325"/>
                </a:cubicBezTo>
                <a:cubicBezTo>
                  <a:pt x="236" y="1342"/>
                  <a:pt x="236" y="1342"/>
                  <a:pt x="236" y="1342"/>
                </a:cubicBezTo>
                <a:cubicBezTo>
                  <a:pt x="218" y="1342"/>
                  <a:pt x="218" y="1342"/>
                  <a:pt x="218" y="1342"/>
                </a:cubicBezTo>
                <a:cubicBezTo>
                  <a:pt x="218" y="1331"/>
                  <a:pt x="218" y="1331"/>
                  <a:pt x="218" y="1331"/>
                </a:cubicBezTo>
                <a:cubicBezTo>
                  <a:pt x="195" y="1331"/>
                  <a:pt x="195" y="1331"/>
                  <a:pt x="195" y="1331"/>
                </a:cubicBezTo>
                <a:cubicBezTo>
                  <a:pt x="195" y="1312"/>
                  <a:pt x="195" y="1312"/>
                  <a:pt x="195" y="1312"/>
                </a:cubicBezTo>
                <a:cubicBezTo>
                  <a:pt x="182" y="1299"/>
                  <a:pt x="182" y="1299"/>
                  <a:pt x="182" y="1299"/>
                </a:cubicBezTo>
                <a:cubicBezTo>
                  <a:pt x="168" y="1283"/>
                  <a:pt x="168" y="1283"/>
                  <a:pt x="168" y="1283"/>
                </a:cubicBezTo>
                <a:cubicBezTo>
                  <a:pt x="134" y="1283"/>
                  <a:pt x="134" y="1283"/>
                  <a:pt x="134" y="1283"/>
                </a:cubicBezTo>
                <a:cubicBezTo>
                  <a:pt x="102" y="1307"/>
                  <a:pt x="102" y="1307"/>
                  <a:pt x="102" y="1307"/>
                </a:cubicBezTo>
                <a:cubicBezTo>
                  <a:pt x="78" y="1307"/>
                  <a:pt x="78" y="1307"/>
                  <a:pt x="78" y="1307"/>
                </a:cubicBezTo>
                <a:cubicBezTo>
                  <a:pt x="78" y="1401"/>
                  <a:pt x="78" y="1401"/>
                  <a:pt x="78" y="1401"/>
                </a:cubicBezTo>
                <a:cubicBezTo>
                  <a:pt x="56" y="1357"/>
                  <a:pt x="56" y="1357"/>
                  <a:pt x="56" y="1357"/>
                </a:cubicBezTo>
                <a:cubicBezTo>
                  <a:pt x="56" y="1333"/>
                  <a:pt x="56" y="1333"/>
                  <a:pt x="56" y="1333"/>
                </a:cubicBezTo>
                <a:cubicBezTo>
                  <a:pt x="0" y="1333"/>
                  <a:pt x="0" y="1333"/>
                  <a:pt x="0" y="1333"/>
                </a:cubicBezTo>
                <a:cubicBezTo>
                  <a:pt x="0" y="1542"/>
                  <a:pt x="0" y="1542"/>
                  <a:pt x="0" y="1542"/>
                </a:cubicBezTo>
                <a:cubicBezTo>
                  <a:pt x="8000" y="1542"/>
                  <a:pt x="8000" y="1542"/>
                  <a:pt x="8000" y="1542"/>
                </a:cubicBezTo>
                <a:cubicBezTo>
                  <a:pt x="8000" y="1472"/>
                  <a:pt x="8000" y="1472"/>
                  <a:pt x="8000" y="1472"/>
                </a:cubicBezTo>
                <a:lnTo>
                  <a:pt x="7978" y="1472"/>
                </a:lnTo>
                <a:close/>
                <a:moveTo>
                  <a:pt x="3369" y="1457"/>
                </a:moveTo>
                <a:cubicBezTo>
                  <a:pt x="3356" y="1457"/>
                  <a:pt x="3356" y="1457"/>
                  <a:pt x="3356" y="1457"/>
                </a:cubicBezTo>
                <a:cubicBezTo>
                  <a:pt x="3356" y="1408"/>
                  <a:pt x="3356" y="1408"/>
                  <a:pt x="3356" y="1408"/>
                </a:cubicBezTo>
                <a:cubicBezTo>
                  <a:pt x="3369" y="1408"/>
                  <a:pt x="3369" y="1408"/>
                  <a:pt x="3369" y="1408"/>
                </a:cubicBezTo>
                <a:lnTo>
                  <a:pt x="3369" y="1457"/>
                </a:lnTo>
                <a:close/>
                <a:moveTo>
                  <a:pt x="3369" y="1389"/>
                </a:moveTo>
                <a:cubicBezTo>
                  <a:pt x="3356" y="1389"/>
                  <a:pt x="3356" y="1389"/>
                  <a:pt x="3356" y="1389"/>
                </a:cubicBezTo>
                <a:cubicBezTo>
                  <a:pt x="3356" y="1335"/>
                  <a:pt x="3356" y="1335"/>
                  <a:pt x="3356" y="1335"/>
                </a:cubicBezTo>
                <a:cubicBezTo>
                  <a:pt x="3369" y="1335"/>
                  <a:pt x="3369" y="1335"/>
                  <a:pt x="3369" y="1335"/>
                </a:cubicBezTo>
                <a:lnTo>
                  <a:pt x="3369" y="1389"/>
                </a:lnTo>
                <a:close/>
                <a:moveTo>
                  <a:pt x="3356" y="1141"/>
                </a:moveTo>
                <a:cubicBezTo>
                  <a:pt x="3356" y="1098"/>
                  <a:pt x="3356" y="1098"/>
                  <a:pt x="3356" y="1098"/>
                </a:cubicBezTo>
                <a:cubicBezTo>
                  <a:pt x="3356" y="1098"/>
                  <a:pt x="3373" y="1103"/>
                  <a:pt x="3373" y="1119"/>
                </a:cubicBezTo>
                <a:cubicBezTo>
                  <a:pt x="3373" y="1136"/>
                  <a:pt x="3356" y="1141"/>
                  <a:pt x="3356" y="1141"/>
                </a:cubicBezTo>
                <a:close/>
                <a:moveTo>
                  <a:pt x="3356" y="1060"/>
                </a:moveTo>
                <a:cubicBezTo>
                  <a:pt x="3356" y="1024"/>
                  <a:pt x="3356" y="1024"/>
                  <a:pt x="3356" y="1024"/>
                </a:cubicBezTo>
                <a:cubicBezTo>
                  <a:pt x="3356" y="1024"/>
                  <a:pt x="3373" y="1029"/>
                  <a:pt x="3373" y="1042"/>
                </a:cubicBezTo>
                <a:cubicBezTo>
                  <a:pt x="3373" y="1055"/>
                  <a:pt x="3356" y="1060"/>
                  <a:pt x="3356" y="1060"/>
                </a:cubicBezTo>
                <a:close/>
                <a:moveTo>
                  <a:pt x="3356" y="988"/>
                </a:moveTo>
                <a:cubicBezTo>
                  <a:pt x="3356" y="950"/>
                  <a:pt x="3356" y="950"/>
                  <a:pt x="3356" y="950"/>
                </a:cubicBezTo>
                <a:cubicBezTo>
                  <a:pt x="3356" y="950"/>
                  <a:pt x="3373" y="953"/>
                  <a:pt x="3373" y="969"/>
                </a:cubicBezTo>
                <a:cubicBezTo>
                  <a:pt x="3373" y="985"/>
                  <a:pt x="3356" y="988"/>
                  <a:pt x="3356" y="988"/>
                </a:cubicBezTo>
                <a:close/>
                <a:moveTo>
                  <a:pt x="3356" y="911"/>
                </a:moveTo>
                <a:cubicBezTo>
                  <a:pt x="3356" y="872"/>
                  <a:pt x="3356" y="872"/>
                  <a:pt x="3356" y="872"/>
                </a:cubicBezTo>
                <a:cubicBezTo>
                  <a:pt x="3356" y="872"/>
                  <a:pt x="3373" y="878"/>
                  <a:pt x="3373" y="891"/>
                </a:cubicBezTo>
                <a:cubicBezTo>
                  <a:pt x="3373" y="905"/>
                  <a:pt x="3356" y="911"/>
                  <a:pt x="3356" y="911"/>
                </a:cubicBezTo>
                <a:close/>
                <a:moveTo>
                  <a:pt x="3356" y="835"/>
                </a:moveTo>
                <a:cubicBezTo>
                  <a:pt x="3356" y="796"/>
                  <a:pt x="3356" y="796"/>
                  <a:pt x="3356" y="796"/>
                </a:cubicBezTo>
                <a:cubicBezTo>
                  <a:pt x="3356" y="796"/>
                  <a:pt x="3373" y="800"/>
                  <a:pt x="3373" y="815"/>
                </a:cubicBezTo>
                <a:cubicBezTo>
                  <a:pt x="3373" y="831"/>
                  <a:pt x="3356" y="835"/>
                  <a:pt x="3356" y="835"/>
                </a:cubicBezTo>
                <a:close/>
                <a:moveTo>
                  <a:pt x="3356" y="756"/>
                </a:moveTo>
                <a:cubicBezTo>
                  <a:pt x="3356" y="718"/>
                  <a:pt x="3356" y="718"/>
                  <a:pt x="3356" y="718"/>
                </a:cubicBezTo>
                <a:cubicBezTo>
                  <a:pt x="3356" y="718"/>
                  <a:pt x="3373" y="720"/>
                  <a:pt x="3373" y="737"/>
                </a:cubicBezTo>
                <a:cubicBezTo>
                  <a:pt x="3373" y="754"/>
                  <a:pt x="3356" y="756"/>
                  <a:pt x="3356" y="756"/>
                </a:cubicBezTo>
                <a:close/>
                <a:moveTo>
                  <a:pt x="5556" y="570"/>
                </a:moveTo>
                <a:cubicBezTo>
                  <a:pt x="5508" y="582"/>
                  <a:pt x="5508" y="582"/>
                  <a:pt x="5508" y="582"/>
                </a:cubicBezTo>
                <a:cubicBezTo>
                  <a:pt x="5490" y="529"/>
                  <a:pt x="5490" y="529"/>
                  <a:pt x="5490" y="529"/>
                </a:cubicBezTo>
                <a:cubicBezTo>
                  <a:pt x="5566" y="508"/>
                  <a:pt x="5566" y="508"/>
                  <a:pt x="5566" y="508"/>
                </a:cubicBezTo>
                <a:lnTo>
                  <a:pt x="5556" y="570"/>
                </a:lnTo>
              </a:path>
            </a:pathLst>
          </a:custGeom>
          <a:noFill/>
          <a:ln w="12700" cap="flat" cmpd="sng">
            <a:solidFill>
              <a:srgbClr val="C0C0C0">
                <a:alpha val="100000"/>
              </a:srgbClr>
            </a:solidFill>
            <a:prstDash val="solid"/>
            <a:round/>
          </a:ln>
        </p:spPr>
        <p:txBody>
          <a:bodyPr lIns="91428" tIns="45714" rIns="91428" bIns="45714" anchor="t"/>
          <a:lstStyle>
            <a:lvl1pPr marL="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1pPr>
            <a:lvl2pPr marL="4572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2pPr>
            <a:lvl3pPr marL="9144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3pPr>
            <a:lvl4pPr marL="13716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4pPr>
            <a:lvl5pPr marL="18288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5pPr>
          </a:lstStyle>
          <a:p>
            <a:pPr lvl="0"/>
            <a:endParaRPr lang="zh-CN" altLang="en-US" sz="1800"/>
          </a:p>
        </p:txBody>
      </p:sp>
      <p:sp>
        <p:nvSpPr>
          <p:cNvPr id="4" name="矩形 3"/>
          <p:cNvSpPr/>
          <p:nvPr userDrawn="1"/>
        </p:nvSpPr>
        <p:spPr>
          <a:xfrm>
            <a:off x="-11429" y="2726051"/>
            <a:ext cx="12223429" cy="2317016"/>
          </a:xfrm>
          <a:prstGeom prst="rect">
            <a:avLst/>
          </a:prstGeom>
          <a:solidFill>
            <a:srgbClr val="C0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rgbClr val="C00000"/>
              </a:solidFill>
            </a:endParaRPr>
          </a:p>
        </p:txBody>
      </p:sp>
      <p:grpSp>
        <p:nvGrpSpPr>
          <p:cNvPr id="75" name="组合 74"/>
          <p:cNvGrpSpPr/>
          <p:nvPr userDrawn="1"/>
        </p:nvGrpSpPr>
        <p:grpSpPr>
          <a:xfrm>
            <a:off x="-33015" y="5269180"/>
            <a:ext cx="4958704" cy="179111"/>
            <a:chOff x="0" y="0"/>
            <a:chExt cx="5780" cy="283"/>
          </a:xfrm>
        </p:grpSpPr>
        <p:sp>
          <p:nvSpPr>
            <p:cNvPr id="1048615" name="直接连接符 1048614"/>
            <p:cNvSpPr/>
            <p:nvPr/>
          </p:nvSpPr>
          <p:spPr>
            <a:xfrm>
              <a:off x="0" y="0"/>
              <a:ext cx="5780" cy="1"/>
            </a:xfrm>
            <a:prstGeom prst="line">
              <a:avLst/>
            </a:prstGeom>
            <a:noFill/>
            <a:ln w="9525" cap="flat" cmpd="sng">
              <a:solidFill>
                <a:srgbClr val="C0C0C0">
                  <a:alpha val="100000"/>
                </a:srgbClr>
              </a:solidFill>
              <a:prstDash val="solid"/>
              <a:round/>
            </a:ln>
          </p:spPr>
          <p:txBody>
            <a:bodyPr lIns="91440" tIns="45720" rIns="91440" bIns="45720" anchor="t"/>
            <a:lstStyle>
              <a:lvl1pPr marL="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1pPr>
              <a:lvl2pPr marL="4572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2pPr>
              <a:lvl3pPr marL="9144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3pPr>
              <a:lvl4pPr marL="13716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4pPr>
              <a:lvl5pPr marL="18288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5pPr>
            </a:lstStyle>
            <a:p>
              <a:pPr lvl="0"/>
              <a:endParaRPr lang="zh-CN" altLang="en-US" sz="1800"/>
            </a:p>
          </p:txBody>
        </p:sp>
        <p:sp>
          <p:nvSpPr>
            <p:cNvPr id="1048616" name="直接连接符 1048615"/>
            <p:cNvSpPr/>
            <p:nvPr/>
          </p:nvSpPr>
          <p:spPr>
            <a:xfrm>
              <a:off x="0" y="141"/>
              <a:ext cx="5780" cy="1"/>
            </a:xfrm>
            <a:prstGeom prst="line">
              <a:avLst/>
            </a:prstGeom>
            <a:noFill/>
            <a:ln w="9525" cap="flat" cmpd="sng">
              <a:solidFill>
                <a:srgbClr val="C0C0C0">
                  <a:alpha val="100000"/>
                </a:srgbClr>
              </a:solidFill>
              <a:prstDash val="solid"/>
              <a:round/>
            </a:ln>
          </p:spPr>
          <p:txBody>
            <a:bodyPr lIns="91440" tIns="45720" rIns="91440" bIns="45720" anchor="t"/>
            <a:lstStyle>
              <a:lvl1pPr marL="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1pPr>
              <a:lvl2pPr marL="4572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2pPr>
              <a:lvl3pPr marL="9144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3pPr>
              <a:lvl4pPr marL="13716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4pPr>
              <a:lvl5pPr marL="18288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5pPr>
            </a:lstStyle>
            <a:p>
              <a:pPr lvl="0"/>
              <a:endParaRPr lang="zh-CN" altLang="en-US" sz="1800"/>
            </a:p>
          </p:txBody>
        </p:sp>
        <p:sp>
          <p:nvSpPr>
            <p:cNvPr id="1048617" name="直接连接符 1048616"/>
            <p:cNvSpPr/>
            <p:nvPr/>
          </p:nvSpPr>
          <p:spPr>
            <a:xfrm>
              <a:off x="0" y="283"/>
              <a:ext cx="5780" cy="1"/>
            </a:xfrm>
            <a:prstGeom prst="line">
              <a:avLst/>
            </a:prstGeom>
            <a:noFill/>
            <a:ln w="9525" cap="flat" cmpd="sng">
              <a:solidFill>
                <a:srgbClr val="C0C0C0">
                  <a:alpha val="100000"/>
                </a:srgbClr>
              </a:solidFill>
              <a:prstDash val="solid"/>
              <a:round/>
            </a:ln>
          </p:spPr>
          <p:txBody>
            <a:bodyPr lIns="91440" tIns="45720" rIns="91440" bIns="45720" anchor="t"/>
            <a:lstStyle>
              <a:lvl1pPr marL="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1pPr>
              <a:lvl2pPr marL="4572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2pPr>
              <a:lvl3pPr marL="9144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3pPr>
              <a:lvl4pPr marL="13716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4pPr>
              <a:lvl5pPr marL="18288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5pPr>
            </a:lstStyle>
            <a:p>
              <a:pPr lvl="0"/>
              <a:endParaRPr lang="zh-CN" altLang="en-US" sz="1800"/>
            </a:p>
          </p:txBody>
        </p:sp>
      </p:grpSp>
      <p:grpSp>
        <p:nvGrpSpPr>
          <p:cNvPr id="76" name="组合 75"/>
          <p:cNvGrpSpPr/>
          <p:nvPr userDrawn="1"/>
        </p:nvGrpSpPr>
        <p:grpSpPr>
          <a:xfrm>
            <a:off x="7748531" y="5270450"/>
            <a:ext cx="4422834" cy="179111"/>
            <a:chOff x="0" y="0"/>
            <a:chExt cx="5780" cy="283"/>
          </a:xfrm>
        </p:grpSpPr>
        <p:sp>
          <p:nvSpPr>
            <p:cNvPr id="1048618" name="直接连接符 1048617"/>
            <p:cNvSpPr/>
            <p:nvPr/>
          </p:nvSpPr>
          <p:spPr>
            <a:xfrm>
              <a:off x="0" y="0"/>
              <a:ext cx="5780" cy="1"/>
            </a:xfrm>
            <a:prstGeom prst="line">
              <a:avLst/>
            </a:prstGeom>
            <a:noFill/>
            <a:ln w="9525" cap="flat" cmpd="sng">
              <a:solidFill>
                <a:srgbClr val="C0C0C0">
                  <a:alpha val="100000"/>
                </a:srgbClr>
              </a:solidFill>
              <a:prstDash val="solid"/>
              <a:round/>
            </a:ln>
          </p:spPr>
          <p:txBody>
            <a:bodyPr lIns="91440" tIns="45720" rIns="91440" bIns="45720" anchor="t"/>
            <a:lstStyle>
              <a:lvl1pPr marL="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1pPr>
              <a:lvl2pPr marL="4572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2pPr>
              <a:lvl3pPr marL="9144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3pPr>
              <a:lvl4pPr marL="13716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4pPr>
              <a:lvl5pPr marL="18288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5pPr>
            </a:lstStyle>
            <a:p>
              <a:pPr lvl="0"/>
              <a:endParaRPr lang="zh-CN" altLang="en-US" sz="1800"/>
            </a:p>
          </p:txBody>
        </p:sp>
        <p:sp>
          <p:nvSpPr>
            <p:cNvPr id="1048619" name="直接连接符 1048618"/>
            <p:cNvSpPr/>
            <p:nvPr/>
          </p:nvSpPr>
          <p:spPr>
            <a:xfrm>
              <a:off x="0" y="141"/>
              <a:ext cx="5780" cy="1"/>
            </a:xfrm>
            <a:prstGeom prst="line">
              <a:avLst/>
            </a:prstGeom>
            <a:noFill/>
            <a:ln w="9525" cap="flat" cmpd="sng">
              <a:solidFill>
                <a:srgbClr val="C0C0C0">
                  <a:alpha val="100000"/>
                </a:srgbClr>
              </a:solidFill>
              <a:prstDash val="solid"/>
              <a:round/>
            </a:ln>
          </p:spPr>
          <p:txBody>
            <a:bodyPr lIns="91440" tIns="45720" rIns="91440" bIns="45720" anchor="t"/>
            <a:lstStyle>
              <a:lvl1pPr marL="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1pPr>
              <a:lvl2pPr marL="4572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2pPr>
              <a:lvl3pPr marL="9144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3pPr>
              <a:lvl4pPr marL="13716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4pPr>
              <a:lvl5pPr marL="18288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5pPr>
            </a:lstStyle>
            <a:p>
              <a:pPr lvl="0"/>
              <a:endParaRPr lang="zh-CN" altLang="en-US" sz="1800"/>
            </a:p>
          </p:txBody>
        </p:sp>
        <p:sp>
          <p:nvSpPr>
            <p:cNvPr id="1048620" name="直接连接符 1048619"/>
            <p:cNvSpPr/>
            <p:nvPr/>
          </p:nvSpPr>
          <p:spPr>
            <a:xfrm>
              <a:off x="0" y="283"/>
              <a:ext cx="5780" cy="1"/>
            </a:xfrm>
            <a:prstGeom prst="line">
              <a:avLst/>
            </a:prstGeom>
            <a:noFill/>
            <a:ln w="9525" cap="flat" cmpd="sng">
              <a:solidFill>
                <a:srgbClr val="C0C0C0">
                  <a:alpha val="100000"/>
                </a:srgbClr>
              </a:solidFill>
              <a:prstDash val="solid"/>
              <a:round/>
            </a:ln>
          </p:spPr>
          <p:txBody>
            <a:bodyPr lIns="91440" tIns="45720" rIns="91440" bIns="45720" anchor="t"/>
            <a:lstStyle>
              <a:lvl1pPr marL="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1pPr>
              <a:lvl2pPr marL="4572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2pPr>
              <a:lvl3pPr marL="9144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3pPr>
              <a:lvl4pPr marL="13716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4pPr>
              <a:lvl5pPr marL="18288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5pPr>
            </a:lstStyle>
            <a:p>
              <a:pPr lvl="0"/>
              <a:endParaRPr lang="zh-CN" altLang="en-US" sz="1800"/>
            </a:p>
          </p:txBody>
        </p:sp>
      </p:grpSp>
      <p:sp>
        <p:nvSpPr>
          <p:cNvPr id="1048614" name="矩形 1048613"/>
          <p:cNvSpPr/>
          <p:nvPr userDrawn="1"/>
        </p:nvSpPr>
        <p:spPr>
          <a:xfrm>
            <a:off x="4973308" y="5213923"/>
            <a:ext cx="2606336" cy="306776"/>
          </a:xfrm>
          <a:prstGeom prst="rect">
            <a:avLst/>
          </a:prstGeom>
          <a:noFill/>
          <a:ln>
            <a:noFill/>
          </a:ln>
        </p:spPr>
        <p:txBody>
          <a:bodyPr lIns="91428" tIns="45714" rIns="91428" bIns="45714" anchor="t">
            <a:spAutoFit/>
          </a:bodyPr>
          <a:lstStyle>
            <a:lvl1pPr marL="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1pPr>
            <a:lvl2pPr marL="4572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2pPr>
            <a:lvl3pPr marL="9144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3pPr>
            <a:lvl4pPr marL="13716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4pPr>
            <a:lvl5pPr marL="1828800" indent="0" algn="l" eaLnBrk="1" fontAlgn="base" latinLnBrk="1" hangingPunct="1">
              <a:spcBef>
                <a:spcPct val="0"/>
              </a:spcBef>
              <a:spcAft>
                <a:spcPct val="0"/>
              </a:spcAft>
              <a:buFont typeface="Arial" pitchFamily="34" charset="0"/>
              <a:buNone/>
              <a:defRPr sz="1800" b="0" i="0" baseline="0">
                <a:solidFill>
                  <a:schemeClr val="dk1"/>
                </a:solidFill>
                <a:latin typeface="Arial" pitchFamily="34" charset="0"/>
                <a:ea typeface="宋体" pitchFamily="2" charset="-122"/>
              </a:defRPr>
            </a:lvl5pPr>
          </a:lstStyle>
          <a:p>
            <a:pPr lvl="0" algn="ctr"/>
            <a:r>
              <a:rPr lang="zh-CN" altLang="en-US" sz="1400" dirty="0">
                <a:solidFill>
                  <a:schemeClr val="bg2">
                    <a:lumMod val="25000"/>
                  </a:schemeClr>
                </a:solidFill>
                <a:latin typeface="微软雅黑" pitchFamily="34" charset="-122"/>
                <a:ea typeface="微软雅黑" pitchFamily="34" charset="-122"/>
              </a:rPr>
              <a:t>©201</a:t>
            </a:r>
            <a:r>
              <a:rPr lang="en-US" altLang="zh-CN" sz="1400" dirty="0">
                <a:solidFill>
                  <a:schemeClr val="bg2">
                    <a:lumMod val="25000"/>
                  </a:schemeClr>
                </a:solidFill>
                <a:latin typeface="微软雅黑" pitchFamily="34" charset="-122"/>
                <a:ea typeface="微软雅黑" pitchFamily="34" charset="-122"/>
              </a:rPr>
              <a:t>8</a:t>
            </a:r>
            <a:r>
              <a:rPr lang="zh-CN" altLang="en-US" sz="1400" dirty="0">
                <a:solidFill>
                  <a:schemeClr val="bg2">
                    <a:lumMod val="25000"/>
                  </a:schemeClr>
                </a:solidFill>
                <a:latin typeface="微软雅黑" pitchFamily="34" charset="-122"/>
                <a:ea typeface="微软雅黑" pitchFamily="34" charset="-122"/>
              </a:rPr>
              <a:t>微众税银版权所有</a:t>
            </a:r>
            <a:endParaRPr lang="zh-CN" altLang="en-US" sz="1400" dirty="0">
              <a:solidFill>
                <a:schemeClr val="bg2">
                  <a:lumMod val="25000"/>
                </a:schemeClr>
              </a:solidFill>
              <a:latin typeface="微软雅黑" pitchFamily="34" charset="-122"/>
              <a:ea typeface="微软雅黑" pitchFamily="34" charset="-122"/>
            </a:endParaRPr>
          </a:p>
        </p:txBody>
      </p:sp>
      <p:pic>
        <p:nvPicPr>
          <p:cNvPr id="5" name="图片 4" descr="vz--logo"/>
          <p:cNvPicPr>
            <a:picLocks noChangeAspect="1"/>
          </p:cNvPicPr>
          <p:nvPr userDrawn="1"/>
        </p:nvPicPr>
        <p:blipFill>
          <a:blip r:embed="rId3" cstate="print"/>
          <a:stretch>
            <a:fillRect/>
          </a:stretch>
        </p:blipFill>
        <p:spPr>
          <a:xfrm>
            <a:off x="452696" y="538605"/>
            <a:ext cx="2154275" cy="70310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85000"/>
            </a:schemeClr>
          </a:fgClr>
          <a:bgClr>
            <a:schemeClr val="bg1">
              <a:lumMod val="85000"/>
            </a:schemeClr>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701"/>
            <a:ext cx="10971372" cy="1143265"/>
          </a:xfrm>
          <a:prstGeom prst="rect">
            <a:avLst/>
          </a:prstGeom>
        </p:spPr>
        <p:txBody>
          <a:bodyPr vert="horz" lIns="108850" tIns="54425" rIns="108850" bIns="54425"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571"/>
            <a:ext cx="10971372" cy="4527011"/>
          </a:xfrm>
          <a:prstGeom prst="rect">
            <a:avLst/>
          </a:prstGeom>
        </p:spPr>
        <p:txBody>
          <a:bodyPr vert="horz" lIns="108850" tIns="54425" rIns="108850" bIns="54425"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1" y="6357822"/>
            <a:ext cx="2844430" cy="365210"/>
          </a:xfrm>
          <a:prstGeom prst="rect">
            <a:avLst/>
          </a:prstGeom>
        </p:spPr>
        <p:txBody>
          <a:bodyPr vert="horz" lIns="108850" tIns="54425" rIns="108850" bIns="54425" rtlCol="0" anchor="ctr"/>
          <a:lstStyle>
            <a:lvl1pPr algn="l">
              <a:defRPr sz="14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8" y="6357822"/>
            <a:ext cx="3860297" cy="365210"/>
          </a:xfrm>
          <a:prstGeom prst="rect">
            <a:avLst/>
          </a:prstGeom>
        </p:spPr>
        <p:txBody>
          <a:bodyPr vert="horz" lIns="108850" tIns="54425" rIns="108850" bIns="54425"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7822"/>
            <a:ext cx="2844430" cy="365210"/>
          </a:xfrm>
          <a:prstGeom prst="rect">
            <a:avLst/>
          </a:prstGeom>
        </p:spPr>
        <p:txBody>
          <a:bodyPr vert="horz" lIns="108850" tIns="54425" rIns="108850" bIns="54425" rtlCol="0" anchor="ctr"/>
          <a:lstStyle>
            <a:lvl1pPr algn="r">
              <a:defRPr sz="14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0"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png"/><Relationship Id="rId7" Type="http://schemas.openxmlformats.org/officeDocument/2006/relationships/image" Target="../media/image52.emf"/><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21.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hdphoto1.wdp"/><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4.png"/><Relationship Id="rId2" Type="http://schemas.microsoft.com/office/2007/relationships/hdphoto" Target="../media/hdphoto2.wdp"/><Relationship Id="rId1" Type="http://schemas.openxmlformats.org/officeDocument/2006/relationships/image" Target="../media/image6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3" Type="http://schemas.openxmlformats.org/officeDocument/2006/relationships/slideLayout" Target="../slideLayouts/slideLayout2.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9" Type="http://schemas.openxmlformats.org/officeDocument/2006/relationships/image" Target="../media/image74.jpeg"/><Relationship Id="rId8" Type="http://schemas.openxmlformats.org/officeDocument/2006/relationships/image" Target="../media/image73.png"/><Relationship Id="rId7" Type="http://schemas.openxmlformats.org/officeDocument/2006/relationships/image" Target="../media/image72.jpe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jpeg"/><Relationship Id="rId2" Type="http://schemas.openxmlformats.org/officeDocument/2006/relationships/image" Target="../media/image67.jpeg"/><Relationship Id="rId17" Type="http://schemas.openxmlformats.org/officeDocument/2006/relationships/slideLayout" Target="../slideLayouts/slideLayout2.xml"/><Relationship Id="rId16" Type="http://schemas.openxmlformats.org/officeDocument/2006/relationships/image" Target="../media/image81.png"/><Relationship Id="rId15" Type="http://schemas.openxmlformats.org/officeDocument/2006/relationships/image" Target="../media/image80.png"/><Relationship Id="rId14" Type="http://schemas.openxmlformats.org/officeDocument/2006/relationships/image" Target="../media/image79.png"/><Relationship Id="rId13" Type="http://schemas.openxmlformats.org/officeDocument/2006/relationships/image" Target="../media/image78.png"/><Relationship Id="rId12" Type="http://schemas.openxmlformats.org/officeDocument/2006/relationships/image" Target="../media/image77.png"/><Relationship Id="rId11" Type="http://schemas.openxmlformats.org/officeDocument/2006/relationships/image" Target="../media/image76.png"/><Relationship Id="rId10" Type="http://schemas.openxmlformats.org/officeDocument/2006/relationships/image" Target="../media/image75.png"/><Relationship Id="rId1" Type="http://schemas.openxmlformats.org/officeDocument/2006/relationships/image" Target="../media/image66.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chart" Target="../charts/char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88302" y="3083724"/>
            <a:ext cx="8581773" cy="1538755"/>
          </a:xfrm>
          <a:prstGeom prst="rect">
            <a:avLst/>
          </a:prstGeom>
          <a:noFill/>
        </p:spPr>
        <p:txBody>
          <a:bodyPr wrap="square" rtlCol="0">
            <a:spAutoFit/>
          </a:bodyPr>
          <a:lstStyle/>
          <a:p>
            <a:r>
              <a:rPr lang="zh-CN" altLang="en-US" sz="5400" b="1" dirty="0">
                <a:solidFill>
                  <a:schemeClr val="bg1"/>
                </a:solidFill>
                <a:latin typeface="微软雅黑" pitchFamily="34" charset="-122"/>
                <a:ea typeface="微软雅黑" pitchFamily="34" charset="-122"/>
                <a:cs typeface="Arial Unicode MS" panose="020B0604020202020204" pitchFamily="34" charset="-122"/>
              </a:rPr>
              <a:t>              </a:t>
            </a:r>
            <a:r>
              <a:rPr lang="zh-CN" altLang="en-US" sz="4400" b="1" dirty="0">
                <a:solidFill>
                  <a:schemeClr val="bg1"/>
                </a:solidFill>
                <a:latin typeface="微软雅黑" pitchFamily="34" charset="-122"/>
                <a:ea typeface="微软雅黑" pitchFamily="34" charset="-122"/>
                <a:cs typeface="Arial Unicode MS" panose="020B0604020202020204" pitchFamily="34" charset="-122"/>
              </a:rPr>
              <a:t>小微企业</a:t>
            </a:r>
            <a:endParaRPr lang="en-US" altLang="zh-CN" sz="4400" b="1" dirty="0">
              <a:solidFill>
                <a:schemeClr val="bg1"/>
              </a:solidFill>
              <a:latin typeface="微软雅黑" pitchFamily="34" charset="-122"/>
              <a:ea typeface="微软雅黑" pitchFamily="34" charset="-122"/>
              <a:cs typeface="Arial Unicode MS" panose="020B0604020202020204" pitchFamily="34" charset="-122"/>
            </a:endParaRPr>
          </a:p>
          <a:p>
            <a:pPr algn="ctr"/>
            <a:r>
              <a:rPr lang="zh-CN" altLang="en-US" sz="4000" b="1" dirty="0">
                <a:solidFill>
                  <a:schemeClr val="bg1"/>
                </a:solidFill>
                <a:latin typeface="微软雅黑" pitchFamily="34" charset="-122"/>
                <a:ea typeface="微软雅黑" pitchFamily="34" charset="-122"/>
                <a:cs typeface="Arial Unicode MS" panose="020B0604020202020204" pitchFamily="34" charset="-122"/>
              </a:rPr>
              <a:t>税银一体化信贷实施方案</a:t>
            </a:r>
            <a:endParaRPr lang="zh-CN" altLang="en-US" sz="4000" b="1" dirty="0">
              <a:solidFill>
                <a:schemeClr val="bg1"/>
              </a:solidFill>
              <a:latin typeface="微软雅黑" pitchFamily="34" charset="-122"/>
              <a:ea typeface="微软雅黑" pitchFamily="34" charset="-122"/>
              <a:cs typeface="Arial Unicode MS" panose="020B0604020202020204" pitchFamily="34" charset="-122"/>
            </a:endParaRPr>
          </a:p>
        </p:txBody>
      </p:sp>
      <p:cxnSp>
        <p:nvCxnSpPr>
          <p:cNvPr id="3" name="直接连接符 2"/>
          <p:cNvCxnSpPr/>
          <p:nvPr/>
        </p:nvCxnSpPr>
        <p:spPr>
          <a:xfrm>
            <a:off x="3123118" y="3923818"/>
            <a:ext cx="66094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srgbClr val="000000">
                    <a:lumMod val="75000"/>
                    <a:lumOff val="25000"/>
                  </a:srgbClr>
                </a:solidFill>
                <a:latin typeface="微软雅黑" pitchFamily="34" charset="-122"/>
              </a:rPr>
              <a:t>关于我们</a:t>
            </a:r>
            <a:endParaRPr lang="zh-CN" altLang="en-US" dirty="0"/>
          </a:p>
        </p:txBody>
      </p:sp>
      <p:sp>
        <p:nvSpPr>
          <p:cNvPr id="3" name="TextBox 5"/>
          <p:cNvSpPr txBox="1"/>
          <p:nvPr/>
        </p:nvSpPr>
        <p:spPr>
          <a:xfrm>
            <a:off x="877617" y="1125538"/>
            <a:ext cx="10372725" cy="4524315"/>
          </a:xfrm>
          <a:prstGeom prst="rect">
            <a:avLst/>
          </a:prstGeom>
          <a:noFill/>
        </p:spPr>
        <p:txBody>
          <a:bodyPr>
            <a:spAutoFit/>
          </a:bodyPr>
          <a:lstStyle/>
          <a:p>
            <a:pPr marL="285750" indent="-285750" eaLnBrk="0" fontAlgn="base" hangingPunct="0">
              <a:lnSpc>
                <a:spcPct val="150000"/>
              </a:lnSpc>
              <a:spcBef>
                <a:spcPct val="0"/>
              </a:spcBef>
              <a:spcAft>
                <a:spcPct val="0"/>
              </a:spcAft>
              <a:buFont typeface="Wingdings" pitchFamily="2" charset="2"/>
              <a:buChar char="u"/>
              <a:defRPr/>
            </a:pPr>
            <a:r>
              <a:rPr lang="zh-CN" altLang="en-US" sz="1600" b="1" dirty="0">
                <a:solidFill>
                  <a:srgbClr val="000000">
                    <a:lumMod val="75000"/>
                    <a:lumOff val="25000"/>
                  </a:srgbClr>
                </a:solidFill>
                <a:latin typeface="微软雅黑" pitchFamily="34" charset="-122"/>
                <a:ea typeface="微软雅黑" pitchFamily="34" charset="-122"/>
              </a:rPr>
              <a:t>征信公司      </a:t>
            </a:r>
            <a:r>
              <a:rPr lang="zh-CN" altLang="en-US" sz="1600" dirty="0">
                <a:solidFill>
                  <a:srgbClr val="000000">
                    <a:lumMod val="75000"/>
                    <a:lumOff val="25000"/>
                  </a:srgbClr>
                </a:solidFill>
                <a:latin typeface="微软雅黑" pitchFamily="34" charset="-122"/>
                <a:ea typeface="微软雅黑" pitchFamily="34" charset="-122"/>
              </a:rPr>
              <a:t>深圳微众税银信息服务有限公司（以下简称“微众税银”）成立于</a:t>
            </a:r>
            <a:r>
              <a:rPr lang="en-US" altLang="zh-CN" sz="1600" dirty="0">
                <a:solidFill>
                  <a:srgbClr val="000000">
                    <a:lumMod val="75000"/>
                    <a:lumOff val="25000"/>
                  </a:srgbClr>
                </a:solidFill>
                <a:latin typeface="微软雅黑" pitchFamily="34" charset="-122"/>
                <a:ea typeface="微软雅黑" pitchFamily="34" charset="-122"/>
              </a:rPr>
              <a:t>2014</a:t>
            </a:r>
            <a:r>
              <a:rPr lang="zh-CN" altLang="en-US" sz="1600" dirty="0">
                <a:solidFill>
                  <a:srgbClr val="000000">
                    <a:lumMod val="75000"/>
                    <a:lumOff val="25000"/>
                  </a:srgbClr>
                </a:solidFill>
                <a:latin typeface="微软雅黑" pitchFamily="34" charset="-122"/>
                <a:ea typeface="微软雅黑" pitchFamily="34" charset="-122"/>
              </a:rPr>
              <a:t>年</a:t>
            </a:r>
            <a:r>
              <a:rPr lang="en-US" altLang="zh-CN" sz="1600" dirty="0">
                <a:solidFill>
                  <a:srgbClr val="000000">
                    <a:lumMod val="75000"/>
                    <a:lumOff val="25000"/>
                  </a:srgbClr>
                </a:solidFill>
                <a:latin typeface="微软雅黑" pitchFamily="34" charset="-122"/>
                <a:ea typeface="微软雅黑" pitchFamily="34" charset="-122"/>
              </a:rPr>
              <a:t>9</a:t>
            </a:r>
            <a:r>
              <a:rPr lang="zh-CN" altLang="en-US" sz="1600" dirty="0">
                <a:solidFill>
                  <a:srgbClr val="000000">
                    <a:lumMod val="75000"/>
                    <a:lumOff val="25000"/>
                  </a:srgbClr>
                </a:solidFill>
                <a:latin typeface="微软雅黑" pitchFamily="34" charset="-122"/>
                <a:ea typeface="微软雅黑" pitchFamily="34" charset="-122"/>
              </a:rPr>
              <a:t>月，位于深圳市南山科技园，是深圳市首批获得</a:t>
            </a:r>
            <a:r>
              <a:rPr lang="zh-CN" altLang="en-US" sz="1600" b="1" dirty="0">
                <a:solidFill>
                  <a:srgbClr val="000000">
                    <a:lumMod val="75000"/>
                    <a:lumOff val="25000"/>
                  </a:srgbClr>
                </a:solidFill>
                <a:latin typeface="微软雅黑" pitchFamily="34" charset="-122"/>
                <a:ea typeface="微软雅黑" pitchFamily="34" charset="-122"/>
              </a:rPr>
              <a:t>企业征信牌照</a:t>
            </a:r>
            <a:r>
              <a:rPr lang="zh-CN" altLang="en-US" sz="1600" dirty="0">
                <a:solidFill>
                  <a:srgbClr val="000000">
                    <a:lumMod val="75000"/>
                    <a:lumOff val="25000"/>
                  </a:srgbClr>
                </a:solidFill>
                <a:latin typeface="微软雅黑" pitchFamily="34" charset="-122"/>
                <a:ea typeface="微软雅黑" pitchFamily="34" charset="-122"/>
              </a:rPr>
              <a:t>备案的征信公司。公司致力于大数据征信与风控业务领域，通过税银互动，联合商业银行和其他非银行金融机构，顺应国家政策导向，服务于全国中小微企业，促进金融服务实体。</a:t>
            </a:r>
            <a:endParaRPr lang="en-US" altLang="zh-CN" sz="1600" dirty="0">
              <a:solidFill>
                <a:srgbClr val="000000">
                  <a:lumMod val="75000"/>
                  <a:lumOff val="25000"/>
                </a:srgbClr>
              </a:solidFill>
              <a:latin typeface="微软雅黑" pitchFamily="34" charset="-122"/>
              <a:ea typeface="微软雅黑" pitchFamily="34" charset="-122"/>
            </a:endParaRPr>
          </a:p>
          <a:p>
            <a:pPr marL="285750" indent="-285750" eaLnBrk="0" fontAlgn="base" hangingPunct="0">
              <a:lnSpc>
                <a:spcPct val="150000"/>
              </a:lnSpc>
              <a:spcBef>
                <a:spcPct val="0"/>
              </a:spcBef>
              <a:spcAft>
                <a:spcPct val="0"/>
              </a:spcAft>
              <a:buFont typeface="Wingdings" pitchFamily="2" charset="2"/>
              <a:buChar char="u"/>
              <a:defRPr/>
            </a:pPr>
            <a:r>
              <a:rPr lang="zh-CN" altLang="en-US" sz="1600" b="1" dirty="0">
                <a:solidFill>
                  <a:srgbClr val="000000">
                    <a:lumMod val="75000"/>
                    <a:lumOff val="25000"/>
                  </a:srgbClr>
                </a:solidFill>
                <a:latin typeface="微软雅黑" pitchFamily="34" charset="-122"/>
                <a:ea typeface="微软雅黑" pitchFamily="34" charset="-122"/>
              </a:rPr>
              <a:t>覆盖区域广    </a:t>
            </a:r>
            <a:r>
              <a:rPr lang="zh-CN" altLang="en-US" sz="1600" dirty="0">
                <a:solidFill>
                  <a:srgbClr val="000000">
                    <a:lumMod val="75000"/>
                    <a:lumOff val="25000"/>
                  </a:srgbClr>
                </a:solidFill>
                <a:latin typeface="微软雅黑" pitchFamily="34" charset="-122"/>
                <a:ea typeface="微软雅黑" pitchFamily="34" charset="-122"/>
              </a:rPr>
              <a:t>凭着对税务信息的专业解读，微众税银联合江苏、广东、山东等</a:t>
            </a:r>
            <a:r>
              <a:rPr lang="en-US" altLang="zh-CN" sz="1600" dirty="0">
                <a:solidFill>
                  <a:srgbClr val="000000">
                    <a:lumMod val="75000"/>
                    <a:lumOff val="25000"/>
                  </a:srgbClr>
                </a:solidFill>
                <a:latin typeface="微软雅黑" pitchFamily="34" charset="-122"/>
                <a:ea typeface="微软雅黑" pitchFamily="34" charset="-122"/>
              </a:rPr>
              <a:t>28</a:t>
            </a:r>
            <a:r>
              <a:rPr lang="zh-CN" altLang="en-US" sz="1600" dirty="0">
                <a:solidFill>
                  <a:srgbClr val="000000">
                    <a:lumMod val="75000"/>
                    <a:lumOff val="25000"/>
                  </a:srgbClr>
                </a:solidFill>
                <a:latin typeface="微软雅黑" pitchFamily="34" charset="-122"/>
                <a:ea typeface="微软雅黑" pitchFamily="34" charset="-122"/>
              </a:rPr>
              <a:t>个省市税务部门和商业银行推出税银互动服务，覆盖区域占全国</a:t>
            </a:r>
            <a:r>
              <a:rPr lang="en-US" altLang="zh-CN" sz="1600" b="1" dirty="0">
                <a:solidFill>
                  <a:srgbClr val="000000">
                    <a:lumMod val="75000"/>
                    <a:lumOff val="25000"/>
                  </a:srgbClr>
                </a:solidFill>
                <a:latin typeface="微软雅黑" pitchFamily="34" charset="-122"/>
                <a:ea typeface="微软雅黑" pitchFamily="34" charset="-122"/>
              </a:rPr>
              <a:t>GDP</a:t>
            </a:r>
            <a:r>
              <a:rPr lang="zh-CN" altLang="en-US" sz="1600" b="1" dirty="0">
                <a:solidFill>
                  <a:srgbClr val="000000">
                    <a:lumMod val="75000"/>
                    <a:lumOff val="25000"/>
                  </a:srgbClr>
                </a:solidFill>
                <a:latin typeface="微软雅黑" pitchFamily="34" charset="-122"/>
                <a:ea typeface="微软雅黑" pitchFamily="34" charset="-122"/>
              </a:rPr>
              <a:t>的</a:t>
            </a:r>
            <a:r>
              <a:rPr lang="en-US" altLang="zh-CN" sz="1600" b="1" dirty="0">
                <a:solidFill>
                  <a:srgbClr val="000000">
                    <a:lumMod val="75000"/>
                    <a:lumOff val="25000"/>
                  </a:srgbClr>
                </a:solidFill>
                <a:latin typeface="微软雅黑" pitchFamily="34" charset="-122"/>
                <a:ea typeface="微软雅黑" pitchFamily="34" charset="-122"/>
              </a:rPr>
              <a:t>83%</a:t>
            </a:r>
            <a:r>
              <a:rPr lang="zh-CN" altLang="en-US" sz="1600" dirty="0">
                <a:solidFill>
                  <a:srgbClr val="000000">
                    <a:lumMod val="75000"/>
                    <a:lumOff val="25000"/>
                  </a:srgbClr>
                </a:solidFill>
                <a:latin typeface="微软雅黑" pitchFamily="34" charset="-122"/>
                <a:ea typeface="微软雅黑" pitchFamily="34" charset="-122"/>
              </a:rPr>
              <a:t>，</a:t>
            </a:r>
            <a:r>
              <a:rPr lang="zh-CN" altLang="en-US" sz="1600" b="1" dirty="0">
                <a:solidFill>
                  <a:srgbClr val="000000">
                    <a:lumMod val="75000"/>
                    <a:lumOff val="25000"/>
                  </a:srgbClr>
                </a:solidFill>
                <a:latin typeface="微软雅黑" pitchFamily="34" charset="-122"/>
                <a:ea typeface="微软雅黑" pitchFamily="34" charset="-122"/>
              </a:rPr>
              <a:t>小微企业数据的</a:t>
            </a:r>
            <a:r>
              <a:rPr lang="en-US" altLang="zh-CN" sz="1600" b="1" dirty="0">
                <a:solidFill>
                  <a:srgbClr val="000000">
                    <a:lumMod val="75000"/>
                    <a:lumOff val="25000"/>
                  </a:srgbClr>
                </a:solidFill>
                <a:latin typeface="微软雅黑" pitchFamily="34" charset="-122"/>
                <a:ea typeface="微软雅黑" pitchFamily="34" charset="-122"/>
              </a:rPr>
              <a:t>85%</a:t>
            </a:r>
            <a:r>
              <a:rPr lang="zh-CN" altLang="en-US" sz="1600" dirty="0">
                <a:solidFill>
                  <a:srgbClr val="000000">
                    <a:lumMod val="75000"/>
                    <a:lumOff val="25000"/>
                  </a:srgbClr>
                </a:solidFill>
                <a:latin typeface="微软雅黑" pitchFamily="34" charset="-122"/>
                <a:ea typeface="微软雅黑" pitchFamily="34" charset="-122"/>
              </a:rPr>
              <a:t>。在国内首家提供线上企业征信和中小微企业融资在线申请与审批一体化解决方案，成为国内目前涉税数据覆盖省份最广，服务银行最多，客户基数最大的税银互动和大数据服务商，是中国建设银行、中国光大银行、中国平安银行等国有大行、股份制银行和地方城商行等多家银行的税银业务战略合作单位，吸引了</a:t>
            </a:r>
            <a:r>
              <a:rPr lang="en-US" altLang="zh-CN" sz="1600" dirty="0">
                <a:solidFill>
                  <a:srgbClr val="000000">
                    <a:lumMod val="75000"/>
                    <a:lumOff val="25000"/>
                  </a:srgbClr>
                </a:solidFill>
                <a:latin typeface="微软雅黑" pitchFamily="34" charset="-122"/>
                <a:ea typeface="微软雅黑" pitchFamily="34" charset="-122"/>
              </a:rPr>
              <a:t>IDG</a:t>
            </a:r>
            <a:r>
              <a:rPr lang="zh-CN" altLang="en-US" sz="1600" dirty="0">
                <a:solidFill>
                  <a:srgbClr val="000000">
                    <a:lumMod val="75000"/>
                    <a:lumOff val="25000"/>
                  </a:srgbClr>
                </a:solidFill>
                <a:latin typeface="微软雅黑" pitchFamily="34" charset="-122"/>
                <a:ea typeface="微软雅黑" pitchFamily="34" charset="-122"/>
              </a:rPr>
              <a:t>资本，微众银行等战略投资者入股。</a:t>
            </a:r>
            <a:endParaRPr lang="en-US" altLang="zh-CN" sz="1600" dirty="0">
              <a:solidFill>
                <a:srgbClr val="000000">
                  <a:lumMod val="75000"/>
                  <a:lumOff val="25000"/>
                </a:srgbClr>
              </a:solidFill>
              <a:latin typeface="微软雅黑" pitchFamily="34" charset="-122"/>
              <a:ea typeface="微软雅黑" pitchFamily="34" charset="-122"/>
            </a:endParaRPr>
          </a:p>
          <a:p>
            <a:pPr marL="285750" indent="-285750" eaLnBrk="0" fontAlgn="base" hangingPunct="0">
              <a:lnSpc>
                <a:spcPct val="150000"/>
              </a:lnSpc>
              <a:spcBef>
                <a:spcPct val="0"/>
              </a:spcBef>
              <a:spcAft>
                <a:spcPct val="0"/>
              </a:spcAft>
              <a:buFont typeface="Wingdings" pitchFamily="2" charset="2"/>
              <a:buChar char="u"/>
              <a:defRPr/>
            </a:pPr>
            <a:r>
              <a:rPr lang="zh-CN" altLang="en-US" sz="1600" b="1" dirty="0">
                <a:solidFill>
                  <a:srgbClr val="000000">
                    <a:lumMod val="75000"/>
                    <a:lumOff val="25000"/>
                  </a:srgbClr>
                </a:solidFill>
                <a:latin typeface="微软雅黑" pitchFamily="34" charset="-122"/>
                <a:ea typeface="微软雅黑" pitchFamily="34" charset="-122"/>
              </a:rPr>
              <a:t>合作银行多    </a:t>
            </a:r>
            <a:r>
              <a:rPr lang="zh-CN" altLang="en-US" sz="1600" dirty="0">
                <a:solidFill>
                  <a:srgbClr val="000000">
                    <a:lumMod val="75000"/>
                    <a:lumOff val="25000"/>
                  </a:srgbClr>
                </a:solidFill>
                <a:latin typeface="微软雅黑" pitchFamily="34" charset="-122"/>
                <a:ea typeface="微软雅黑" pitchFamily="34" charset="-122"/>
              </a:rPr>
              <a:t>公司已经成功与全国</a:t>
            </a:r>
            <a:r>
              <a:rPr lang="en-US" altLang="zh-CN" sz="1600" dirty="0">
                <a:solidFill>
                  <a:srgbClr val="000000">
                    <a:lumMod val="75000"/>
                    <a:lumOff val="25000"/>
                  </a:srgbClr>
                </a:solidFill>
                <a:latin typeface="微软雅黑" pitchFamily="34" charset="-122"/>
                <a:ea typeface="微软雅黑" pitchFamily="34" charset="-122"/>
              </a:rPr>
              <a:t>73</a:t>
            </a:r>
            <a:r>
              <a:rPr lang="zh-CN" altLang="en-US" sz="1600" dirty="0">
                <a:solidFill>
                  <a:srgbClr val="000000">
                    <a:lumMod val="75000"/>
                    <a:lumOff val="25000"/>
                  </a:srgbClr>
                </a:solidFill>
                <a:latin typeface="微软雅黑" pitchFamily="34" charset="-122"/>
                <a:ea typeface="微软雅黑" pitchFamily="34" charset="-122"/>
              </a:rPr>
              <a:t>余家银行开展合作，服务于全国</a:t>
            </a:r>
            <a:r>
              <a:rPr lang="en-US" altLang="zh-CN" sz="1600" dirty="0">
                <a:solidFill>
                  <a:srgbClr val="000000">
                    <a:lumMod val="75000"/>
                    <a:lumOff val="25000"/>
                  </a:srgbClr>
                </a:solidFill>
                <a:latin typeface="微软雅黑" pitchFamily="34" charset="-122"/>
                <a:ea typeface="微软雅黑" pitchFamily="34" charset="-122"/>
              </a:rPr>
              <a:t>60</a:t>
            </a:r>
            <a:r>
              <a:rPr lang="zh-CN" altLang="en-US" sz="1600" dirty="0">
                <a:solidFill>
                  <a:srgbClr val="000000">
                    <a:lumMod val="75000"/>
                    <a:lumOff val="25000"/>
                  </a:srgbClr>
                </a:solidFill>
                <a:latin typeface="微软雅黑" pitchFamily="34" charset="-122"/>
                <a:ea typeface="微软雅黑" pitchFamily="34" charset="-122"/>
              </a:rPr>
              <a:t>万</a:t>
            </a:r>
            <a:r>
              <a:rPr lang="en-US" altLang="zh-CN" sz="1600" dirty="0">
                <a:solidFill>
                  <a:srgbClr val="000000">
                    <a:lumMod val="75000"/>
                    <a:lumOff val="25000"/>
                  </a:srgbClr>
                </a:solidFill>
                <a:latin typeface="微软雅黑" pitchFamily="34" charset="-122"/>
                <a:ea typeface="微软雅黑" pitchFamily="34" charset="-122"/>
              </a:rPr>
              <a:t>+</a:t>
            </a:r>
            <a:r>
              <a:rPr lang="zh-CN" altLang="en-US" sz="1600" dirty="0">
                <a:solidFill>
                  <a:srgbClr val="000000">
                    <a:lumMod val="75000"/>
                    <a:lumOff val="25000"/>
                  </a:srgbClr>
                </a:solidFill>
                <a:latin typeface="微软雅黑" pitchFamily="34" charset="-122"/>
                <a:ea typeface="微软雅黑" pitchFamily="34" charset="-122"/>
              </a:rPr>
              <a:t>中小微企业，促进商业银行贷款投放</a:t>
            </a:r>
            <a:r>
              <a:rPr lang="en-US" altLang="zh-CN" sz="1600" dirty="0">
                <a:solidFill>
                  <a:srgbClr val="000000">
                    <a:lumMod val="75000"/>
                    <a:lumOff val="25000"/>
                  </a:srgbClr>
                </a:solidFill>
                <a:latin typeface="微软雅黑" pitchFamily="34" charset="-122"/>
                <a:ea typeface="微软雅黑" pitchFamily="34" charset="-122"/>
              </a:rPr>
              <a:t>1000+</a:t>
            </a:r>
            <a:r>
              <a:rPr lang="zh-CN" altLang="en-US" sz="1600" dirty="0">
                <a:solidFill>
                  <a:srgbClr val="000000">
                    <a:lumMod val="75000"/>
                    <a:lumOff val="25000"/>
                  </a:srgbClr>
                </a:solidFill>
                <a:latin typeface="微软雅黑" pitchFamily="34" charset="-122"/>
                <a:ea typeface="微软雅黑" pitchFamily="34" charset="-122"/>
              </a:rPr>
              <a:t>亿元，并协助银行提供贷后监控服务</a:t>
            </a:r>
            <a:r>
              <a:rPr lang="en-US" altLang="zh-CN" sz="1600" dirty="0">
                <a:solidFill>
                  <a:srgbClr val="000000">
                    <a:lumMod val="75000"/>
                    <a:lumOff val="25000"/>
                  </a:srgbClr>
                </a:solidFill>
                <a:latin typeface="微软雅黑" pitchFamily="34" charset="-122"/>
                <a:ea typeface="微软雅黑" pitchFamily="34" charset="-122"/>
              </a:rPr>
              <a:t>20</a:t>
            </a:r>
            <a:r>
              <a:rPr lang="zh-CN" altLang="en-US" sz="1600" dirty="0">
                <a:solidFill>
                  <a:srgbClr val="000000">
                    <a:lumMod val="75000"/>
                    <a:lumOff val="25000"/>
                  </a:srgbClr>
                </a:solidFill>
                <a:latin typeface="微软雅黑" pitchFamily="34" charset="-122"/>
                <a:ea typeface="微软雅黑" pitchFamily="34" charset="-122"/>
              </a:rPr>
              <a:t>万</a:t>
            </a:r>
            <a:r>
              <a:rPr lang="en-US" altLang="zh-CN" sz="1600" dirty="0">
                <a:solidFill>
                  <a:srgbClr val="000000">
                    <a:lumMod val="75000"/>
                    <a:lumOff val="25000"/>
                  </a:srgbClr>
                </a:solidFill>
                <a:latin typeface="微软雅黑" pitchFamily="34" charset="-122"/>
                <a:ea typeface="微软雅黑" pitchFamily="34" charset="-122"/>
              </a:rPr>
              <a:t>+</a:t>
            </a:r>
            <a:r>
              <a:rPr lang="zh-CN" altLang="en-US" sz="1600" dirty="0">
                <a:solidFill>
                  <a:srgbClr val="000000">
                    <a:lumMod val="75000"/>
                    <a:lumOff val="25000"/>
                  </a:srgbClr>
                </a:solidFill>
                <a:latin typeface="微软雅黑" pitchFamily="34" charset="-122"/>
                <a:ea typeface="微软雅黑" pitchFamily="34" charset="-122"/>
              </a:rPr>
              <a:t>户，贷款余额</a:t>
            </a:r>
            <a:r>
              <a:rPr lang="en-US" altLang="zh-CN" sz="1600" dirty="0">
                <a:solidFill>
                  <a:srgbClr val="000000">
                    <a:lumMod val="75000"/>
                    <a:lumOff val="25000"/>
                  </a:srgbClr>
                </a:solidFill>
                <a:latin typeface="微软雅黑" pitchFamily="34" charset="-122"/>
                <a:ea typeface="微软雅黑" pitchFamily="34" charset="-122"/>
              </a:rPr>
              <a:t>500</a:t>
            </a:r>
            <a:r>
              <a:rPr lang="zh-CN" altLang="en-US" sz="1600" dirty="0">
                <a:solidFill>
                  <a:srgbClr val="000000">
                    <a:lumMod val="75000"/>
                    <a:lumOff val="25000"/>
                  </a:srgbClr>
                </a:solidFill>
                <a:latin typeface="微软雅黑" pitchFamily="34" charset="-122"/>
                <a:ea typeface="微软雅黑" pitchFamily="34" charset="-122"/>
              </a:rPr>
              <a:t>亿</a:t>
            </a:r>
            <a:r>
              <a:rPr lang="en-US" altLang="zh-CN" sz="1600" dirty="0">
                <a:solidFill>
                  <a:srgbClr val="000000">
                    <a:lumMod val="75000"/>
                    <a:lumOff val="25000"/>
                  </a:srgbClr>
                </a:solidFill>
                <a:latin typeface="微软雅黑" pitchFamily="34" charset="-122"/>
                <a:ea typeface="微软雅黑" pitchFamily="34" charset="-122"/>
              </a:rPr>
              <a:t>+</a:t>
            </a:r>
            <a:r>
              <a:rPr lang="zh-CN" altLang="en-US" sz="1600" dirty="0">
                <a:solidFill>
                  <a:srgbClr val="000000">
                    <a:lumMod val="75000"/>
                    <a:lumOff val="25000"/>
                  </a:srgbClr>
                </a:solidFill>
                <a:latin typeface="微软雅黑" pitchFamily="34" charset="-122"/>
                <a:ea typeface="微软雅黑" pitchFamily="34" charset="-122"/>
              </a:rPr>
              <a:t>亿元。</a:t>
            </a:r>
            <a:endParaRPr lang="en-US" altLang="zh-CN" sz="1600" dirty="0">
              <a:solidFill>
                <a:srgbClr val="000000">
                  <a:lumMod val="75000"/>
                  <a:lumOff val="25000"/>
                </a:srgbClr>
              </a:solidFill>
              <a:latin typeface="微软雅黑" pitchFamily="34" charset="-122"/>
              <a:ea typeface="微软雅黑" pitchFamily="34" charset="-122"/>
            </a:endParaRPr>
          </a:p>
          <a:p>
            <a:pPr marL="285750" indent="-285750" eaLnBrk="0" fontAlgn="base" hangingPunct="0">
              <a:lnSpc>
                <a:spcPct val="150000"/>
              </a:lnSpc>
              <a:spcBef>
                <a:spcPct val="0"/>
              </a:spcBef>
              <a:spcAft>
                <a:spcPct val="0"/>
              </a:spcAft>
              <a:buFont typeface="Wingdings" pitchFamily="2" charset="2"/>
              <a:buChar char="u"/>
              <a:defRPr/>
            </a:pPr>
            <a:r>
              <a:rPr lang="zh-CN" altLang="en-US" sz="1600" b="1" dirty="0">
                <a:solidFill>
                  <a:srgbClr val="000000">
                    <a:lumMod val="75000"/>
                    <a:lumOff val="25000"/>
                  </a:srgbClr>
                </a:solidFill>
                <a:latin typeface="微软雅黑" pitchFamily="34" charset="-122"/>
                <a:ea typeface="微软雅黑" pitchFamily="34" charset="-122"/>
              </a:rPr>
              <a:t>公司占领企业数据制高点   税务数据含金量高</a:t>
            </a:r>
            <a:r>
              <a:rPr lang="zh-CN" altLang="en-US" sz="1600" dirty="0">
                <a:solidFill>
                  <a:srgbClr val="000000">
                    <a:lumMod val="75000"/>
                    <a:lumOff val="25000"/>
                  </a:srgbClr>
                </a:solidFill>
                <a:latin typeface="微软雅黑" pitchFamily="34" charset="-122"/>
                <a:ea typeface="微软雅黑" pitchFamily="34" charset="-122"/>
              </a:rPr>
              <a:t>，税务数据为企业信用强关联数据，目前在各个银行合作中得到证明。     </a:t>
            </a:r>
            <a:endParaRPr lang="zh-CN" altLang="en-US" sz="1600" dirty="0">
              <a:solidFill>
                <a:srgbClr val="000000">
                  <a:lumMod val="75000"/>
                  <a:lumOff val="25000"/>
                </a:srgbClr>
              </a:solidFill>
              <a:latin typeface="微软雅黑" pitchFamily="34" charset="-122"/>
              <a:ea typeface="微软雅黑"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发展历程</a:t>
            </a:r>
            <a:endParaRPr lang="zh-CN" altLang="en-US" dirty="0"/>
          </a:p>
        </p:txBody>
      </p:sp>
      <p:grpSp>
        <p:nvGrpSpPr>
          <p:cNvPr id="3" name="组合 2"/>
          <p:cNvGrpSpPr/>
          <p:nvPr/>
        </p:nvGrpSpPr>
        <p:grpSpPr>
          <a:xfrm>
            <a:off x="-25474" y="1222628"/>
            <a:ext cx="12192000" cy="4583430"/>
            <a:chOff x="0" y="2008"/>
            <a:chExt cx="19200" cy="7218"/>
          </a:xfrm>
        </p:grpSpPr>
        <p:cxnSp>
          <p:nvCxnSpPr>
            <p:cNvPr id="4" name="直接连接符 3"/>
            <p:cNvCxnSpPr/>
            <p:nvPr/>
          </p:nvCxnSpPr>
          <p:spPr>
            <a:xfrm>
              <a:off x="0" y="5513"/>
              <a:ext cx="19200" cy="0"/>
            </a:xfrm>
            <a:prstGeom prst="line">
              <a:avLst/>
            </a:prstGeom>
            <a:ln>
              <a:prstDash val="solid"/>
            </a:ln>
          </p:spPr>
          <p:style>
            <a:lnRef idx="1">
              <a:schemeClr val="accent4"/>
            </a:lnRef>
            <a:fillRef idx="0">
              <a:schemeClr val="accent4"/>
            </a:fillRef>
            <a:effectRef idx="0">
              <a:schemeClr val="accent4"/>
            </a:effectRef>
            <a:fontRef idx="minor">
              <a:schemeClr val="tx1"/>
            </a:fontRef>
          </p:style>
        </p:cxnSp>
        <p:sp>
          <p:nvSpPr>
            <p:cNvPr id="5" name="TextBox 12"/>
            <p:cNvSpPr txBox="1"/>
            <p:nvPr/>
          </p:nvSpPr>
          <p:spPr>
            <a:xfrm>
              <a:off x="567" y="6017"/>
              <a:ext cx="2629" cy="776"/>
            </a:xfrm>
            <a:prstGeom prst="rect">
              <a:avLst/>
            </a:prstGeom>
            <a:noFill/>
          </p:spPr>
          <p:txBody>
            <a:bodyPr wrap="square" rtlCol="0">
              <a:spAutoFit/>
            </a:bodyPr>
            <a:lstStyle/>
            <a:p>
              <a:pPr>
                <a:lnSpc>
                  <a:spcPct val="130000"/>
                </a:lnSpc>
                <a:spcBef>
                  <a:spcPts val="600"/>
                </a:spcBef>
              </a:pPr>
              <a:r>
                <a:rPr lang="en-US" altLang="zh-CN" sz="2000" b="1" kern="0" dirty="0">
                  <a:solidFill>
                    <a:srgbClr val="C00000"/>
                  </a:solidFill>
                  <a:latin typeface="微软雅黑" pitchFamily="34" charset="-122"/>
                  <a:ea typeface="微软雅黑" pitchFamily="34" charset="-122"/>
                  <a:cs typeface="+mn-ea"/>
                  <a:sym typeface="+mn-lt"/>
                </a:rPr>
                <a:t>2014</a:t>
              </a:r>
              <a:r>
                <a:rPr lang="zh-CN" altLang="en-US" sz="2000" b="1" kern="0" dirty="0">
                  <a:solidFill>
                    <a:srgbClr val="C00000"/>
                  </a:solidFill>
                  <a:latin typeface="微软雅黑" pitchFamily="34" charset="-122"/>
                  <a:ea typeface="微软雅黑" pitchFamily="34" charset="-122"/>
                  <a:cs typeface="+mn-ea"/>
                  <a:sym typeface="+mn-lt"/>
                </a:rPr>
                <a:t>年</a:t>
              </a:r>
              <a:r>
                <a:rPr lang="en-US" altLang="zh-CN" sz="2000" b="1" kern="0" dirty="0">
                  <a:solidFill>
                    <a:srgbClr val="C00000"/>
                  </a:solidFill>
                  <a:latin typeface="微软雅黑" pitchFamily="34" charset="-122"/>
                  <a:ea typeface="微软雅黑" pitchFamily="34" charset="-122"/>
                  <a:cs typeface="+mn-ea"/>
                  <a:sym typeface="+mn-lt"/>
                </a:rPr>
                <a:t>9</a:t>
              </a:r>
              <a:r>
                <a:rPr lang="zh-CN" altLang="en-US" sz="2000" b="1" kern="0" dirty="0">
                  <a:solidFill>
                    <a:srgbClr val="C00000"/>
                  </a:solidFill>
                  <a:latin typeface="微软雅黑" pitchFamily="34" charset="-122"/>
                  <a:ea typeface="微软雅黑" pitchFamily="34" charset="-122"/>
                  <a:cs typeface="+mn-ea"/>
                  <a:sym typeface="+mn-lt"/>
                </a:rPr>
                <a:t>月</a:t>
              </a:r>
              <a:endParaRPr lang="zh-CN" altLang="en-US" sz="2000" b="1" kern="0" dirty="0">
                <a:solidFill>
                  <a:srgbClr val="C00000"/>
                </a:solidFill>
                <a:latin typeface="微软雅黑" pitchFamily="34" charset="-122"/>
                <a:ea typeface="微软雅黑" pitchFamily="34" charset="-122"/>
                <a:cs typeface="+mn-ea"/>
                <a:sym typeface="+mn-lt"/>
              </a:endParaRPr>
            </a:p>
          </p:txBody>
        </p:sp>
        <p:sp>
          <p:nvSpPr>
            <p:cNvPr id="6" name="TextBox 14"/>
            <p:cNvSpPr txBox="1"/>
            <p:nvPr/>
          </p:nvSpPr>
          <p:spPr>
            <a:xfrm>
              <a:off x="574" y="6633"/>
              <a:ext cx="1866" cy="515"/>
            </a:xfrm>
            <a:prstGeom prst="rect">
              <a:avLst/>
            </a:prstGeom>
            <a:noFill/>
          </p:spPr>
          <p:txBody>
            <a:bodyPr wrap="none" rtlCol="0">
              <a:spAutoFit/>
            </a:bodyPr>
            <a:lstStyle/>
            <a:p>
              <a:pPr>
                <a:lnSpc>
                  <a:spcPct val="130000"/>
                </a:lnSpc>
                <a:spcBef>
                  <a:spcPts val="600"/>
                </a:spcBef>
              </a:pPr>
              <a:r>
                <a:rPr lang="zh-CN" altLang="en-US" sz="1300" kern="0" dirty="0">
                  <a:solidFill>
                    <a:srgbClr val="C00000"/>
                  </a:solidFill>
                  <a:latin typeface="微软雅黑" pitchFamily="34" charset="-122"/>
                  <a:ea typeface="微软雅黑" pitchFamily="34" charset="-122"/>
                  <a:cs typeface="+mn-ea"/>
                  <a:sym typeface="+mn-lt"/>
                </a:rPr>
                <a:t>微众税银成立</a:t>
              </a:r>
              <a:endParaRPr lang="zh-CN" altLang="en-US" sz="1300" kern="0" dirty="0">
                <a:solidFill>
                  <a:srgbClr val="C00000"/>
                </a:solidFill>
                <a:latin typeface="微软雅黑" pitchFamily="34" charset="-122"/>
                <a:ea typeface="微软雅黑" pitchFamily="34" charset="-122"/>
                <a:cs typeface="+mn-ea"/>
                <a:sym typeface="+mn-lt"/>
              </a:endParaRPr>
            </a:p>
          </p:txBody>
        </p:sp>
        <p:sp>
          <p:nvSpPr>
            <p:cNvPr id="7" name="TextBox 37"/>
            <p:cNvSpPr txBox="1"/>
            <p:nvPr/>
          </p:nvSpPr>
          <p:spPr>
            <a:xfrm>
              <a:off x="684" y="3803"/>
              <a:ext cx="2876" cy="776"/>
            </a:xfrm>
            <a:prstGeom prst="rect">
              <a:avLst/>
            </a:prstGeom>
            <a:noFill/>
          </p:spPr>
          <p:txBody>
            <a:bodyPr wrap="square" rtlCol="0">
              <a:spAutoFit/>
            </a:bodyPr>
            <a:lstStyle/>
            <a:p>
              <a:pPr>
                <a:lnSpc>
                  <a:spcPct val="130000"/>
                </a:lnSpc>
                <a:spcBef>
                  <a:spcPts val="600"/>
                </a:spcBef>
              </a:pP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2014</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年</a:t>
              </a: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10</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月</a:t>
              </a:r>
              <a:endParaRPr lang="zh-CN" altLang="en-US" sz="20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8" name="TextBox 38"/>
            <p:cNvSpPr txBox="1"/>
            <p:nvPr/>
          </p:nvSpPr>
          <p:spPr>
            <a:xfrm>
              <a:off x="786" y="3359"/>
              <a:ext cx="2375" cy="459"/>
            </a:xfrm>
            <a:prstGeom prst="rect">
              <a:avLst/>
            </a:prstGeom>
            <a:noFill/>
          </p:spPr>
          <p:txBody>
            <a:bodyPr wrap="square" rtlCol="0">
              <a:spAutoFit/>
            </a:bodyPr>
            <a:lstStyle/>
            <a:p>
              <a:r>
                <a:rPr lang="zh-CN" altLang="en-US" sz="1300" kern="0" dirty="0">
                  <a:solidFill>
                    <a:schemeClr val="tx1"/>
                  </a:solidFill>
                  <a:latin typeface="微软雅黑" pitchFamily="34" charset="-122"/>
                  <a:ea typeface="微软雅黑" pitchFamily="34" charset="-122"/>
                  <a:cs typeface="+mn-ea"/>
                  <a:sym typeface="+mn-lt"/>
                </a:rPr>
                <a:t>山东省上线</a:t>
              </a:r>
              <a:endParaRPr lang="zh-CN" altLang="en-US" sz="1300" kern="0" dirty="0">
                <a:solidFill>
                  <a:schemeClr val="tx1"/>
                </a:solidFill>
                <a:latin typeface="微软雅黑" pitchFamily="34" charset="-122"/>
                <a:ea typeface="微软雅黑" pitchFamily="34" charset="-122"/>
                <a:cs typeface="+mn-ea"/>
                <a:sym typeface="+mn-lt"/>
              </a:endParaRPr>
            </a:p>
          </p:txBody>
        </p:sp>
        <p:sp>
          <p:nvSpPr>
            <p:cNvPr id="9" name="TextBox 41"/>
            <p:cNvSpPr txBox="1"/>
            <p:nvPr/>
          </p:nvSpPr>
          <p:spPr>
            <a:xfrm>
              <a:off x="2448" y="6753"/>
              <a:ext cx="2629" cy="776"/>
            </a:xfrm>
            <a:prstGeom prst="rect">
              <a:avLst/>
            </a:prstGeom>
            <a:noFill/>
          </p:spPr>
          <p:txBody>
            <a:bodyPr wrap="square" rtlCol="0">
              <a:spAutoFit/>
            </a:bodyPr>
            <a:lstStyle/>
            <a:p>
              <a:pPr>
                <a:lnSpc>
                  <a:spcPct val="130000"/>
                </a:lnSpc>
                <a:spcBef>
                  <a:spcPts val="600"/>
                </a:spcBef>
              </a:pP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2015</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年</a:t>
              </a: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4</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月</a:t>
              </a:r>
              <a:endParaRPr lang="zh-CN" altLang="en-US" sz="20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10" name="TextBox 42"/>
            <p:cNvSpPr txBox="1"/>
            <p:nvPr/>
          </p:nvSpPr>
          <p:spPr>
            <a:xfrm>
              <a:off x="2528" y="7429"/>
              <a:ext cx="2358" cy="459"/>
            </a:xfrm>
            <a:prstGeom prst="rect">
              <a:avLst/>
            </a:prstGeom>
            <a:noFill/>
          </p:spPr>
          <p:txBody>
            <a:bodyPr wrap="square" rtlCol="0">
              <a:spAutoFit/>
            </a:bodyPr>
            <a:lstStyle/>
            <a:p>
              <a:r>
                <a:rPr lang="zh-CN" altLang="en-US" sz="1300" kern="0" dirty="0">
                  <a:latin typeface="微软雅黑" pitchFamily="34" charset="-122"/>
                  <a:ea typeface="微软雅黑" pitchFamily="34" charset="-122"/>
                  <a:cs typeface="+mn-ea"/>
                  <a:sym typeface="+mn-lt"/>
                </a:rPr>
                <a:t>广东省上线</a:t>
              </a:r>
              <a:endParaRPr lang="zh-CN" altLang="en-US" sz="1300" kern="0" dirty="0">
                <a:solidFill>
                  <a:schemeClr val="tx1"/>
                </a:solidFill>
                <a:latin typeface="微软雅黑" pitchFamily="34" charset="-122"/>
                <a:ea typeface="微软雅黑" pitchFamily="34" charset="-122"/>
                <a:cs typeface="+mn-ea"/>
                <a:sym typeface="+mn-lt"/>
              </a:endParaRPr>
            </a:p>
          </p:txBody>
        </p:sp>
        <p:sp>
          <p:nvSpPr>
            <p:cNvPr id="11" name="TextBox 44"/>
            <p:cNvSpPr txBox="1"/>
            <p:nvPr/>
          </p:nvSpPr>
          <p:spPr>
            <a:xfrm>
              <a:off x="3179" y="3707"/>
              <a:ext cx="2876" cy="776"/>
            </a:xfrm>
            <a:prstGeom prst="rect">
              <a:avLst/>
            </a:prstGeom>
            <a:noFill/>
          </p:spPr>
          <p:txBody>
            <a:bodyPr wrap="square" rtlCol="0">
              <a:spAutoFit/>
            </a:bodyPr>
            <a:lstStyle/>
            <a:p>
              <a:pPr>
                <a:lnSpc>
                  <a:spcPct val="130000"/>
                </a:lnSpc>
                <a:spcBef>
                  <a:spcPts val="600"/>
                </a:spcBef>
              </a:pP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2015</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年</a:t>
              </a: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5</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月</a:t>
              </a:r>
              <a:endParaRPr lang="zh-CN" altLang="en-US" sz="20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12" name="TextBox 45"/>
            <p:cNvSpPr txBox="1"/>
            <p:nvPr/>
          </p:nvSpPr>
          <p:spPr>
            <a:xfrm>
              <a:off x="3293" y="3198"/>
              <a:ext cx="2285" cy="459"/>
            </a:xfrm>
            <a:prstGeom prst="rect">
              <a:avLst/>
            </a:prstGeom>
            <a:noFill/>
          </p:spPr>
          <p:txBody>
            <a:bodyPr wrap="square" rtlCol="0">
              <a:spAutoFit/>
            </a:bodyPr>
            <a:lstStyle/>
            <a:p>
              <a:r>
                <a:rPr lang="zh-CN" altLang="en-US" sz="1300" kern="0" dirty="0">
                  <a:solidFill>
                    <a:schemeClr val="tx1"/>
                  </a:solidFill>
                  <a:latin typeface="微软雅黑" pitchFamily="34" charset="-122"/>
                  <a:ea typeface="微软雅黑" pitchFamily="34" charset="-122"/>
                  <a:cs typeface="+mn-ea"/>
                  <a:sym typeface="+mn-lt"/>
                </a:rPr>
                <a:t>江苏省上线</a:t>
              </a:r>
              <a:endParaRPr lang="zh-CN" altLang="en-US" sz="1300" kern="0" dirty="0">
                <a:solidFill>
                  <a:schemeClr val="tx1"/>
                </a:solidFill>
                <a:latin typeface="微软雅黑" pitchFamily="34" charset="-122"/>
                <a:ea typeface="微软雅黑" pitchFamily="34" charset="-122"/>
                <a:cs typeface="+mn-ea"/>
                <a:sym typeface="+mn-lt"/>
              </a:endParaRPr>
            </a:p>
          </p:txBody>
        </p:sp>
        <p:sp>
          <p:nvSpPr>
            <p:cNvPr id="13" name="TextBox 23"/>
            <p:cNvSpPr txBox="1"/>
            <p:nvPr/>
          </p:nvSpPr>
          <p:spPr>
            <a:xfrm>
              <a:off x="3667" y="8051"/>
              <a:ext cx="2629" cy="776"/>
            </a:xfrm>
            <a:prstGeom prst="rect">
              <a:avLst/>
            </a:prstGeom>
            <a:noFill/>
          </p:spPr>
          <p:txBody>
            <a:bodyPr wrap="square" rtlCol="0">
              <a:spAutoFit/>
            </a:bodyPr>
            <a:lstStyle/>
            <a:p>
              <a:pPr>
                <a:lnSpc>
                  <a:spcPct val="130000"/>
                </a:lnSpc>
                <a:spcBef>
                  <a:spcPts val="600"/>
                </a:spcBef>
              </a:pP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2015</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年</a:t>
              </a: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8</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月</a:t>
              </a:r>
              <a:endParaRPr lang="zh-CN" altLang="en-US" sz="20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14" name="TextBox 24"/>
            <p:cNvSpPr txBox="1"/>
            <p:nvPr/>
          </p:nvSpPr>
          <p:spPr>
            <a:xfrm>
              <a:off x="3747" y="8767"/>
              <a:ext cx="2300" cy="459"/>
            </a:xfrm>
            <a:prstGeom prst="rect">
              <a:avLst/>
            </a:prstGeom>
            <a:noFill/>
          </p:spPr>
          <p:txBody>
            <a:bodyPr wrap="square" rtlCol="0">
              <a:spAutoFit/>
            </a:bodyPr>
            <a:lstStyle/>
            <a:p>
              <a:r>
                <a:rPr lang="zh-CN" altLang="en-US" sz="1300" kern="0" dirty="0">
                  <a:solidFill>
                    <a:srgbClr val="000000"/>
                  </a:solidFill>
                  <a:latin typeface="微软雅黑" pitchFamily="34" charset="-122"/>
                  <a:ea typeface="微软雅黑" pitchFamily="34" charset="-122"/>
                  <a:cs typeface="+mn-ea"/>
                  <a:sym typeface="+mn-lt"/>
                </a:rPr>
                <a:t>河南省上线</a:t>
              </a:r>
              <a:endParaRPr lang="zh-CN" altLang="en-US" sz="1300" kern="0" dirty="0">
                <a:solidFill>
                  <a:srgbClr val="000000"/>
                </a:solidFill>
                <a:latin typeface="微软雅黑" pitchFamily="34" charset="-122"/>
                <a:ea typeface="微软雅黑" pitchFamily="34" charset="-122"/>
                <a:cs typeface="+mn-ea"/>
                <a:sym typeface="+mn-lt"/>
              </a:endParaRPr>
            </a:p>
          </p:txBody>
        </p:sp>
        <p:sp>
          <p:nvSpPr>
            <p:cNvPr id="15" name="TextBox 26"/>
            <p:cNvSpPr txBox="1"/>
            <p:nvPr/>
          </p:nvSpPr>
          <p:spPr>
            <a:xfrm>
              <a:off x="5524" y="3846"/>
              <a:ext cx="2654" cy="776"/>
            </a:xfrm>
            <a:prstGeom prst="rect">
              <a:avLst/>
            </a:prstGeom>
            <a:noFill/>
          </p:spPr>
          <p:txBody>
            <a:bodyPr wrap="square" rtlCol="0">
              <a:spAutoFit/>
            </a:bodyPr>
            <a:lstStyle/>
            <a:p>
              <a:pPr>
                <a:lnSpc>
                  <a:spcPct val="130000"/>
                </a:lnSpc>
                <a:spcBef>
                  <a:spcPts val="600"/>
                </a:spcBef>
              </a:pP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2015</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年</a:t>
              </a: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9</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月</a:t>
              </a:r>
              <a:endParaRPr lang="zh-CN" altLang="en-US" sz="20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16" name="TextBox 27"/>
            <p:cNvSpPr txBox="1"/>
            <p:nvPr/>
          </p:nvSpPr>
          <p:spPr>
            <a:xfrm>
              <a:off x="5526" y="2778"/>
              <a:ext cx="2286" cy="1089"/>
            </a:xfrm>
            <a:prstGeom prst="rect">
              <a:avLst/>
            </a:prstGeom>
            <a:noFill/>
          </p:spPr>
          <p:txBody>
            <a:bodyPr wrap="square" rtlCol="0">
              <a:spAutoFit/>
            </a:bodyPr>
            <a:lstStyle/>
            <a:p>
              <a:r>
                <a:rPr lang="zh-CN" altLang="en-US" sz="1300" kern="0" dirty="0">
                  <a:solidFill>
                    <a:srgbClr val="C00002"/>
                  </a:solidFill>
                  <a:latin typeface="+mn-ea"/>
                  <a:cs typeface="+mn-ea"/>
                  <a:sym typeface="+mn-lt"/>
                </a:rPr>
                <a:t>●</a:t>
              </a:r>
              <a:r>
                <a:rPr lang="zh-CN" altLang="en-US" sz="1300" kern="0" dirty="0">
                  <a:solidFill>
                    <a:schemeClr val="tx1"/>
                  </a:solidFill>
                  <a:latin typeface="微软雅黑" pitchFamily="34" charset="-122"/>
                  <a:ea typeface="微软雅黑" pitchFamily="34" charset="-122"/>
                  <a:cs typeface="+mn-ea"/>
                  <a:sym typeface="+mn-lt"/>
                </a:rPr>
                <a:t>深圳市上线</a:t>
              </a:r>
              <a:endParaRPr lang="en-US" altLang="zh-CN" sz="1300" kern="0" dirty="0">
                <a:solidFill>
                  <a:schemeClr val="tx1"/>
                </a:solidFill>
                <a:latin typeface="微软雅黑" pitchFamily="34" charset="-122"/>
                <a:ea typeface="微软雅黑" pitchFamily="34" charset="-122"/>
                <a:cs typeface="+mn-ea"/>
                <a:sym typeface="+mn-lt"/>
              </a:endParaRPr>
            </a:p>
            <a:p>
              <a:r>
                <a:rPr lang="zh-CN" altLang="en-US" sz="1300" kern="0" dirty="0">
                  <a:solidFill>
                    <a:srgbClr val="C00000"/>
                  </a:solidFill>
                  <a:latin typeface="+mn-ea"/>
                  <a:cs typeface="+mn-ea"/>
                  <a:sym typeface="+mn-lt"/>
                </a:rPr>
                <a:t>●</a:t>
              </a:r>
              <a:r>
                <a:rPr lang="zh-CN" altLang="en-US" sz="1300" kern="0" dirty="0">
                  <a:solidFill>
                    <a:srgbClr val="C00000"/>
                  </a:solidFill>
                  <a:latin typeface="微软雅黑" pitchFamily="34" charset="-122"/>
                  <a:ea typeface="微软雅黑" pitchFamily="34" charset="-122"/>
                  <a:cs typeface="+mn-ea"/>
                  <a:sym typeface="+mn-lt"/>
                </a:rPr>
                <a:t>微众税银获得企业征信备案</a:t>
              </a:r>
              <a:endParaRPr lang="zh-CN" altLang="en-US" sz="1300" kern="0" dirty="0">
                <a:solidFill>
                  <a:srgbClr val="C00000"/>
                </a:solidFill>
                <a:latin typeface="微软雅黑" pitchFamily="34" charset="-122"/>
                <a:ea typeface="微软雅黑" pitchFamily="34" charset="-122"/>
                <a:cs typeface="+mn-ea"/>
                <a:sym typeface="+mn-lt"/>
              </a:endParaRPr>
            </a:p>
          </p:txBody>
        </p:sp>
        <p:sp>
          <p:nvSpPr>
            <p:cNvPr id="17" name="TextBox 29"/>
            <p:cNvSpPr txBox="1"/>
            <p:nvPr/>
          </p:nvSpPr>
          <p:spPr>
            <a:xfrm>
              <a:off x="5088" y="6549"/>
              <a:ext cx="2994" cy="776"/>
            </a:xfrm>
            <a:prstGeom prst="rect">
              <a:avLst/>
            </a:prstGeom>
            <a:noFill/>
          </p:spPr>
          <p:txBody>
            <a:bodyPr wrap="square" rtlCol="0">
              <a:spAutoFit/>
            </a:bodyPr>
            <a:lstStyle/>
            <a:p>
              <a:pPr>
                <a:lnSpc>
                  <a:spcPct val="130000"/>
                </a:lnSpc>
                <a:spcBef>
                  <a:spcPts val="600"/>
                </a:spcBef>
              </a:pP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2015</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年</a:t>
              </a: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10</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月</a:t>
              </a:r>
              <a:endParaRPr lang="zh-CN" altLang="en-US" sz="20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18" name="TextBox 30"/>
            <p:cNvSpPr txBox="1"/>
            <p:nvPr/>
          </p:nvSpPr>
          <p:spPr>
            <a:xfrm>
              <a:off x="5237" y="7215"/>
              <a:ext cx="2300" cy="459"/>
            </a:xfrm>
            <a:prstGeom prst="rect">
              <a:avLst/>
            </a:prstGeom>
            <a:noFill/>
          </p:spPr>
          <p:txBody>
            <a:bodyPr wrap="square" rtlCol="0">
              <a:spAutoFit/>
            </a:bodyPr>
            <a:lstStyle/>
            <a:p>
              <a:r>
                <a:rPr lang="zh-CN" altLang="en-US" sz="1300" kern="0" dirty="0">
                  <a:solidFill>
                    <a:schemeClr val="tx1"/>
                  </a:solidFill>
                  <a:latin typeface="微软雅黑" pitchFamily="34" charset="-122"/>
                  <a:ea typeface="微软雅黑" pitchFamily="34" charset="-122"/>
                  <a:cs typeface="+mn-ea"/>
                  <a:sym typeface="+mn-lt"/>
                </a:rPr>
                <a:t>浙江省上线</a:t>
              </a:r>
              <a:endParaRPr lang="zh-CN" altLang="en-US" sz="1300" kern="0" dirty="0">
                <a:solidFill>
                  <a:schemeClr val="tx1"/>
                </a:solidFill>
                <a:latin typeface="微软雅黑" pitchFamily="34" charset="-122"/>
                <a:ea typeface="微软雅黑" pitchFamily="34" charset="-122"/>
                <a:cs typeface="+mn-ea"/>
                <a:sym typeface="+mn-lt"/>
              </a:endParaRPr>
            </a:p>
          </p:txBody>
        </p:sp>
        <p:sp>
          <p:nvSpPr>
            <p:cNvPr id="19" name="TextBox 46"/>
            <p:cNvSpPr txBox="1"/>
            <p:nvPr/>
          </p:nvSpPr>
          <p:spPr>
            <a:xfrm>
              <a:off x="6811" y="8083"/>
              <a:ext cx="2994" cy="776"/>
            </a:xfrm>
            <a:prstGeom prst="rect">
              <a:avLst/>
            </a:prstGeom>
            <a:noFill/>
          </p:spPr>
          <p:txBody>
            <a:bodyPr wrap="square" rtlCol="0">
              <a:spAutoFit/>
            </a:bodyPr>
            <a:lstStyle/>
            <a:p>
              <a:pPr>
                <a:lnSpc>
                  <a:spcPct val="130000"/>
                </a:lnSpc>
                <a:spcBef>
                  <a:spcPts val="600"/>
                </a:spcBef>
              </a:pP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2016</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年</a:t>
              </a: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1</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月</a:t>
              </a:r>
              <a:endParaRPr lang="zh-CN" altLang="en-US" sz="20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20" name="TextBox 47"/>
            <p:cNvSpPr txBox="1"/>
            <p:nvPr/>
          </p:nvSpPr>
          <p:spPr>
            <a:xfrm>
              <a:off x="6848" y="8766"/>
              <a:ext cx="2300" cy="459"/>
            </a:xfrm>
            <a:prstGeom prst="rect">
              <a:avLst/>
            </a:prstGeom>
            <a:noFill/>
          </p:spPr>
          <p:txBody>
            <a:bodyPr wrap="square" rtlCol="0">
              <a:spAutoFit/>
            </a:bodyPr>
            <a:lstStyle/>
            <a:p>
              <a:r>
                <a:rPr lang="zh-CN" altLang="en-US" sz="1300" kern="0" dirty="0">
                  <a:solidFill>
                    <a:schemeClr val="tx1"/>
                  </a:solidFill>
                  <a:latin typeface="微软雅黑" pitchFamily="34" charset="-122"/>
                  <a:ea typeface="微软雅黑" pitchFamily="34" charset="-122"/>
                  <a:cs typeface="+mn-ea"/>
                  <a:sym typeface="+mn-lt"/>
                </a:rPr>
                <a:t>山西省上线</a:t>
              </a:r>
              <a:endParaRPr lang="zh-CN" altLang="en-US" sz="1300" kern="0" dirty="0">
                <a:solidFill>
                  <a:schemeClr val="tx1"/>
                </a:solidFill>
                <a:latin typeface="微软雅黑" pitchFamily="34" charset="-122"/>
                <a:ea typeface="微软雅黑" pitchFamily="34" charset="-122"/>
                <a:cs typeface="+mn-ea"/>
                <a:sym typeface="+mn-lt"/>
              </a:endParaRPr>
            </a:p>
          </p:txBody>
        </p:sp>
        <p:sp>
          <p:nvSpPr>
            <p:cNvPr id="21" name="TextBox 52"/>
            <p:cNvSpPr txBox="1"/>
            <p:nvPr/>
          </p:nvSpPr>
          <p:spPr>
            <a:xfrm>
              <a:off x="10513" y="2498"/>
              <a:ext cx="2075" cy="1091"/>
            </a:xfrm>
            <a:prstGeom prst="rect">
              <a:avLst/>
            </a:prstGeom>
            <a:noFill/>
          </p:spPr>
          <p:txBody>
            <a:bodyPr wrap="square" rtlCol="0">
              <a:spAutoFit/>
            </a:bodyPr>
            <a:lstStyle/>
            <a:p>
              <a:r>
                <a:rPr lang="zh-CN" altLang="en-US" sz="1300" kern="0" dirty="0">
                  <a:solidFill>
                    <a:srgbClr val="C00000"/>
                  </a:solidFill>
                  <a:latin typeface="+mn-ea"/>
                  <a:cs typeface="+mn-ea"/>
                  <a:sym typeface="+mn-lt"/>
                </a:rPr>
                <a:t>●</a:t>
              </a:r>
              <a:r>
                <a:rPr lang="zh-CN" altLang="en-US" sz="1300" kern="0" dirty="0">
                  <a:solidFill>
                    <a:schemeClr val="tx1"/>
                  </a:solidFill>
                  <a:latin typeface="微软雅黑" pitchFamily="34" charset="-122"/>
                  <a:ea typeface="微软雅黑" pitchFamily="34" charset="-122"/>
                  <a:cs typeface="+mn-ea"/>
                  <a:sym typeface="+mn-lt"/>
                </a:rPr>
                <a:t>安徽上线</a:t>
              </a:r>
              <a:endParaRPr lang="zh-CN" altLang="en-US" sz="1300" kern="0" dirty="0">
                <a:solidFill>
                  <a:schemeClr val="tx1"/>
                </a:solidFill>
                <a:latin typeface="微软雅黑" pitchFamily="34" charset="-122"/>
                <a:ea typeface="微软雅黑" pitchFamily="34" charset="-122"/>
                <a:cs typeface="+mn-ea"/>
                <a:sym typeface="+mn-lt"/>
              </a:endParaRPr>
            </a:p>
            <a:p>
              <a:r>
                <a:rPr lang="zh-CN" altLang="en-US" sz="1300" kern="0" dirty="0">
                  <a:solidFill>
                    <a:srgbClr val="C00000"/>
                  </a:solidFill>
                  <a:latin typeface="+mn-ea"/>
                  <a:cs typeface="+mn-ea"/>
                  <a:sym typeface="+mn-lt"/>
                </a:rPr>
                <a:t>●</a:t>
              </a:r>
              <a:r>
                <a:rPr lang="en-US" altLang="zh-CN" sz="1300" kern="0" dirty="0">
                  <a:solidFill>
                    <a:srgbClr val="C00000"/>
                  </a:solidFill>
                  <a:latin typeface="微软雅黑" pitchFamily="34" charset="-122"/>
                  <a:ea typeface="微软雅黑" pitchFamily="34" charset="-122"/>
                  <a:cs typeface="+mn-ea"/>
                  <a:sym typeface="+mn-lt"/>
                </a:rPr>
                <a:t>IDG</a:t>
              </a:r>
              <a:r>
                <a:rPr lang="zh-CN" altLang="en-US" sz="1300" kern="0" dirty="0">
                  <a:solidFill>
                    <a:srgbClr val="C00000"/>
                  </a:solidFill>
                  <a:latin typeface="微软雅黑" pitchFamily="34" charset="-122"/>
                  <a:ea typeface="微软雅黑" pitchFamily="34" charset="-122"/>
                  <a:cs typeface="+mn-ea"/>
                  <a:sym typeface="+mn-lt"/>
                </a:rPr>
                <a:t>集团</a:t>
              </a:r>
              <a:r>
                <a:rPr lang="en-US" altLang="zh-CN" sz="1300" kern="0" dirty="0">
                  <a:solidFill>
                    <a:srgbClr val="C00000"/>
                  </a:solidFill>
                  <a:latin typeface="微软雅黑" pitchFamily="34" charset="-122"/>
                  <a:ea typeface="微软雅黑" pitchFamily="34" charset="-122"/>
                  <a:cs typeface="+mn-ea"/>
                  <a:sym typeface="+mn-lt"/>
                </a:rPr>
                <a:t>A</a:t>
              </a:r>
              <a:r>
                <a:rPr lang="zh-CN" altLang="en-US" sz="1300" kern="0" dirty="0">
                  <a:solidFill>
                    <a:srgbClr val="C00000"/>
                  </a:solidFill>
                  <a:latin typeface="微软雅黑" pitchFamily="34" charset="-122"/>
                  <a:ea typeface="微软雅黑" pitchFamily="34" charset="-122"/>
                  <a:cs typeface="+mn-ea"/>
                  <a:sym typeface="+mn-lt"/>
                </a:rPr>
                <a:t>轮投资微众税银</a:t>
              </a:r>
              <a:endParaRPr lang="zh-CN" altLang="en-US" sz="1300" kern="0" dirty="0">
                <a:solidFill>
                  <a:srgbClr val="C00000"/>
                </a:solidFill>
                <a:latin typeface="微软雅黑" pitchFamily="34" charset="-122"/>
                <a:ea typeface="微软雅黑" pitchFamily="34" charset="-122"/>
                <a:cs typeface="+mn-ea"/>
                <a:sym typeface="+mn-lt"/>
              </a:endParaRPr>
            </a:p>
          </p:txBody>
        </p:sp>
        <p:sp>
          <p:nvSpPr>
            <p:cNvPr id="22" name="TextBox 53"/>
            <p:cNvSpPr txBox="1"/>
            <p:nvPr/>
          </p:nvSpPr>
          <p:spPr>
            <a:xfrm>
              <a:off x="10429" y="3589"/>
              <a:ext cx="2924" cy="776"/>
            </a:xfrm>
            <a:prstGeom prst="rect">
              <a:avLst/>
            </a:prstGeom>
            <a:noFill/>
          </p:spPr>
          <p:txBody>
            <a:bodyPr wrap="square" rtlCol="0">
              <a:spAutoFit/>
            </a:bodyPr>
            <a:lstStyle/>
            <a:p>
              <a:pPr>
                <a:lnSpc>
                  <a:spcPct val="130000"/>
                </a:lnSpc>
                <a:spcBef>
                  <a:spcPts val="600"/>
                </a:spcBef>
              </a:pPr>
              <a:r>
                <a:rPr lang="en-US" altLang="zh-CN" sz="2000" b="1" kern="0" dirty="0">
                  <a:solidFill>
                    <a:srgbClr val="C00000"/>
                  </a:solidFill>
                  <a:latin typeface="微软雅黑" pitchFamily="34" charset="-122"/>
                  <a:ea typeface="微软雅黑" pitchFamily="34" charset="-122"/>
                  <a:cs typeface="+mn-ea"/>
                  <a:sym typeface="+mn-lt"/>
                </a:rPr>
                <a:t>2016</a:t>
              </a:r>
              <a:r>
                <a:rPr lang="zh-CN" altLang="en-US" sz="2000" b="1" kern="0" dirty="0">
                  <a:solidFill>
                    <a:srgbClr val="C00000"/>
                  </a:solidFill>
                  <a:latin typeface="微软雅黑" pitchFamily="34" charset="-122"/>
                  <a:ea typeface="微软雅黑" pitchFamily="34" charset="-122"/>
                  <a:cs typeface="+mn-ea"/>
                  <a:sym typeface="+mn-lt"/>
                </a:rPr>
                <a:t>年</a:t>
              </a:r>
              <a:r>
                <a:rPr lang="en-US" altLang="zh-CN" sz="2000" b="1" kern="0" dirty="0">
                  <a:solidFill>
                    <a:srgbClr val="C00000"/>
                  </a:solidFill>
                  <a:latin typeface="微软雅黑" pitchFamily="34" charset="-122"/>
                  <a:ea typeface="微软雅黑" pitchFamily="34" charset="-122"/>
                  <a:cs typeface="+mn-ea"/>
                  <a:sym typeface="+mn-lt"/>
                </a:rPr>
                <a:t>4</a:t>
              </a:r>
              <a:r>
                <a:rPr lang="zh-CN" altLang="en-US" sz="2000" b="1" kern="0" dirty="0">
                  <a:solidFill>
                    <a:srgbClr val="C00000"/>
                  </a:solidFill>
                  <a:latin typeface="微软雅黑" pitchFamily="34" charset="-122"/>
                  <a:ea typeface="微软雅黑" pitchFamily="34" charset="-122"/>
                  <a:cs typeface="+mn-ea"/>
                  <a:sym typeface="+mn-lt"/>
                </a:rPr>
                <a:t>月</a:t>
              </a:r>
              <a:endParaRPr lang="zh-CN" altLang="en-US" sz="2000" b="1" kern="0" dirty="0">
                <a:solidFill>
                  <a:srgbClr val="C00000"/>
                </a:solidFill>
                <a:latin typeface="微软雅黑" pitchFamily="34" charset="-122"/>
                <a:ea typeface="微软雅黑" pitchFamily="34" charset="-122"/>
                <a:cs typeface="+mn-ea"/>
                <a:sym typeface="+mn-lt"/>
              </a:endParaRPr>
            </a:p>
          </p:txBody>
        </p:sp>
        <p:sp>
          <p:nvSpPr>
            <p:cNvPr id="23" name="TextBox 58"/>
            <p:cNvSpPr txBox="1"/>
            <p:nvPr/>
          </p:nvSpPr>
          <p:spPr>
            <a:xfrm>
              <a:off x="15389" y="3514"/>
              <a:ext cx="2481" cy="1719"/>
            </a:xfrm>
            <a:prstGeom prst="rect">
              <a:avLst/>
            </a:prstGeom>
            <a:noFill/>
          </p:spPr>
          <p:txBody>
            <a:bodyPr wrap="square" rtlCol="0">
              <a:spAutoFit/>
            </a:bodyPr>
            <a:lstStyle/>
            <a:p>
              <a:r>
                <a:rPr lang="zh-CN" altLang="en-US" sz="1300" kern="0" dirty="0">
                  <a:solidFill>
                    <a:srgbClr val="C00000"/>
                  </a:solidFill>
                  <a:latin typeface="+mn-ea"/>
                  <a:cs typeface="+mn-ea"/>
                  <a:sym typeface="+mn-lt"/>
                </a:rPr>
                <a:t>●</a:t>
              </a:r>
              <a:r>
                <a:rPr lang="zh-CN" altLang="en-US" sz="1300" kern="0" dirty="0">
                  <a:solidFill>
                    <a:srgbClr val="C00000"/>
                  </a:solidFill>
                  <a:latin typeface="微软雅黑" pitchFamily="34" charset="-122"/>
                  <a:ea typeface="微软雅黑" pitchFamily="34" charset="-122"/>
                  <a:cs typeface="+mn-ea"/>
                  <a:sym typeface="+mn-lt"/>
                </a:rPr>
                <a:t>服务企业超过</a:t>
              </a:r>
              <a:r>
                <a:rPr lang="en-US" altLang="zh-CN" sz="1300" kern="0" dirty="0">
                  <a:solidFill>
                    <a:srgbClr val="C00000"/>
                  </a:solidFill>
                  <a:latin typeface="微软雅黑" pitchFamily="34" charset="-122"/>
                  <a:ea typeface="微软雅黑" pitchFamily="34" charset="-122"/>
                  <a:cs typeface="+mn-ea"/>
                  <a:sym typeface="+mn-lt"/>
                </a:rPr>
                <a:t>70</a:t>
              </a:r>
              <a:r>
                <a:rPr lang="zh-CN" altLang="en-US" sz="1300" kern="0" dirty="0">
                  <a:solidFill>
                    <a:srgbClr val="C00000"/>
                  </a:solidFill>
                  <a:latin typeface="微软雅黑" pitchFamily="34" charset="-122"/>
                  <a:ea typeface="微软雅黑" pitchFamily="34" charset="-122"/>
                  <a:cs typeface="+mn-ea"/>
                  <a:sym typeface="+mn-lt"/>
                </a:rPr>
                <a:t>万户，放款额超过</a:t>
              </a:r>
              <a:r>
                <a:rPr lang="en-US" altLang="zh-CN" sz="1300" kern="0" dirty="0">
                  <a:solidFill>
                    <a:srgbClr val="C00000"/>
                  </a:solidFill>
                  <a:latin typeface="微软雅黑" pitchFamily="34" charset="-122"/>
                  <a:ea typeface="微软雅黑" pitchFamily="34" charset="-122"/>
                  <a:cs typeface="+mn-ea"/>
                  <a:sym typeface="+mn-lt"/>
                </a:rPr>
                <a:t>1000</a:t>
              </a:r>
              <a:r>
                <a:rPr lang="zh-CN" altLang="en-US" sz="1300" kern="0" dirty="0">
                  <a:solidFill>
                    <a:srgbClr val="C00000"/>
                  </a:solidFill>
                  <a:latin typeface="微软雅黑" pitchFamily="34" charset="-122"/>
                  <a:ea typeface="微软雅黑" pitchFamily="34" charset="-122"/>
                  <a:cs typeface="+mn-ea"/>
                  <a:sym typeface="+mn-lt"/>
                </a:rPr>
                <a:t>亿</a:t>
              </a:r>
              <a:endParaRPr lang="zh-CN" altLang="en-US" sz="1300" kern="0" dirty="0">
                <a:solidFill>
                  <a:srgbClr val="C00000"/>
                </a:solidFill>
                <a:latin typeface="微软雅黑" pitchFamily="34" charset="-122"/>
                <a:ea typeface="微软雅黑" pitchFamily="34" charset="-122"/>
                <a:cs typeface="+mn-ea"/>
                <a:sym typeface="+mn-lt"/>
              </a:endParaRPr>
            </a:p>
            <a:p>
              <a:r>
                <a:rPr lang="zh-CN" altLang="en-US" sz="1300" kern="0" dirty="0">
                  <a:solidFill>
                    <a:srgbClr val="C00000"/>
                  </a:solidFill>
                  <a:latin typeface="+mn-ea"/>
                  <a:cs typeface="+mn-ea"/>
                  <a:sym typeface="+mn-lt"/>
                </a:rPr>
                <a:t>●</a:t>
              </a:r>
              <a:r>
                <a:rPr lang="zh-CN" altLang="en-US" sz="1300" kern="0" dirty="0">
                  <a:solidFill>
                    <a:srgbClr val="C00000"/>
                  </a:solidFill>
                  <a:latin typeface="微软雅黑" pitchFamily="34" charset="-122"/>
                  <a:ea typeface="微软雅黑" pitchFamily="34" charset="-122"/>
                  <a:cs typeface="+mn-ea"/>
                  <a:sym typeface="+mn-lt"/>
                </a:rPr>
                <a:t>贷后监控</a:t>
              </a:r>
              <a:r>
                <a:rPr lang="en-US" altLang="zh-CN" sz="1300" kern="0" dirty="0">
                  <a:solidFill>
                    <a:srgbClr val="C00000"/>
                  </a:solidFill>
                  <a:latin typeface="微软雅黑" pitchFamily="34" charset="-122"/>
                  <a:ea typeface="微软雅黑" pitchFamily="34" charset="-122"/>
                  <a:cs typeface="+mn-ea"/>
                  <a:sym typeface="+mn-lt"/>
                </a:rPr>
                <a:t>2000</a:t>
              </a:r>
              <a:r>
                <a:rPr lang="zh-CN" altLang="en-US" sz="1300" kern="0" dirty="0">
                  <a:solidFill>
                    <a:srgbClr val="C00000"/>
                  </a:solidFill>
                  <a:latin typeface="微软雅黑" pitchFamily="34" charset="-122"/>
                  <a:ea typeface="微软雅黑" pitchFamily="34" charset="-122"/>
                  <a:cs typeface="+mn-ea"/>
                  <a:sym typeface="+mn-lt"/>
                </a:rPr>
                <a:t>亿贷款规模</a:t>
              </a:r>
              <a:endParaRPr lang="zh-CN" altLang="en-US" sz="1300" kern="0" dirty="0">
                <a:solidFill>
                  <a:srgbClr val="C00000"/>
                </a:solidFill>
                <a:latin typeface="微软雅黑" pitchFamily="34" charset="-122"/>
                <a:ea typeface="微软雅黑" pitchFamily="34" charset="-122"/>
                <a:cs typeface="+mn-ea"/>
                <a:sym typeface="+mn-lt"/>
              </a:endParaRPr>
            </a:p>
          </p:txBody>
        </p:sp>
        <p:sp>
          <p:nvSpPr>
            <p:cNvPr id="24" name="TextBox 64"/>
            <p:cNvSpPr txBox="1"/>
            <p:nvPr/>
          </p:nvSpPr>
          <p:spPr>
            <a:xfrm>
              <a:off x="9259" y="6884"/>
              <a:ext cx="2266" cy="2034"/>
            </a:xfrm>
            <a:prstGeom prst="rect">
              <a:avLst/>
            </a:prstGeom>
            <a:noFill/>
          </p:spPr>
          <p:txBody>
            <a:bodyPr wrap="square" rtlCol="0">
              <a:spAutoFit/>
            </a:bodyPr>
            <a:lstStyle/>
            <a:p>
              <a:r>
                <a:rPr lang="zh-CN" altLang="en-US" sz="1300" kern="0" dirty="0">
                  <a:solidFill>
                    <a:schemeClr val="tx1"/>
                  </a:solidFill>
                  <a:latin typeface="微软雅黑" pitchFamily="34" charset="-122"/>
                  <a:ea typeface="微软雅黑" pitchFamily="34" charset="-122"/>
                  <a:cs typeface="+mn-ea"/>
                  <a:sym typeface="+mn-lt"/>
                </a:rPr>
                <a:t>湖南省上线</a:t>
              </a:r>
              <a:endParaRPr lang="zh-CN" altLang="en-US" sz="1300" kern="0" dirty="0">
                <a:solidFill>
                  <a:schemeClr val="tx1"/>
                </a:solidFill>
                <a:latin typeface="微软雅黑" pitchFamily="34" charset="-122"/>
                <a:ea typeface="微软雅黑" pitchFamily="34" charset="-122"/>
                <a:cs typeface="+mn-ea"/>
                <a:sym typeface="+mn-lt"/>
              </a:endParaRPr>
            </a:p>
            <a:p>
              <a:endParaRPr lang="zh-CN" altLang="en-US" sz="1300" kern="0" dirty="0">
                <a:solidFill>
                  <a:schemeClr val="tx1"/>
                </a:solidFill>
                <a:latin typeface="微软雅黑" pitchFamily="34" charset="-122"/>
                <a:ea typeface="微软雅黑" pitchFamily="34" charset="-122"/>
                <a:cs typeface="+mn-ea"/>
                <a:sym typeface="+mn-lt"/>
              </a:endParaRPr>
            </a:p>
            <a:p>
              <a:r>
                <a:rPr lang="zh-CN" altLang="en-US" sz="1300" kern="0" dirty="0">
                  <a:solidFill>
                    <a:schemeClr val="tx1"/>
                  </a:solidFill>
                  <a:latin typeface="微软雅黑" pitchFamily="34" charset="-122"/>
                  <a:ea typeface="微软雅黑" pitchFamily="34" charset="-122"/>
                  <a:cs typeface="+mn-ea"/>
                  <a:sym typeface="+mn-lt"/>
                </a:rPr>
                <a:t>成为中国平安银行金橙（供应链）电商俱乐部核心伙伴</a:t>
              </a:r>
              <a:endParaRPr lang="zh-CN" altLang="en-US" sz="1300" kern="0" dirty="0">
                <a:solidFill>
                  <a:schemeClr val="tx1"/>
                </a:solidFill>
                <a:latin typeface="微软雅黑" pitchFamily="34" charset="-122"/>
                <a:ea typeface="微软雅黑" pitchFamily="34" charset="-122"/>
                <a:cs typeface="+mn-ea"/>
                <a:sym typeface="+mn-lt"/>
              </a:endParaRPr>
            </a:p>
          </p:txBody>
        </p:sp>
        <p:sp>
          <p:nvSpPr>
            <p:cNvPr id="25" name="TextBox 65"/>
            <p:cNvSpPr txBox="1"/>
            <p:nvPr/>
          </p:nvSpPr>
          <p:spPr>
            <a:xfrm>
              <a:off x="9079" y="6040"/>
              <a:ext cx="2925" cy="776"/>
            </a:xfrm>
            <a:prstGeom prst="rect">
              <a:avLst/>
            </a:prstGeom>
            <a:noFill/>
          </p:spPr>
          <p:txBody>
            <a:bodyPr wrap="square" rtlCol="0">
              <a:spAutoFit/>
            </a:bodyPr>
            <a:lstStyle/>
            <a:p>
              <a:pPr>
                <a:lnSpc>
                  <a:spcPct val="130000"/>
                </a:lnSpc>
                <a:spcBef>
                  <a:spcPts val="600"/>
                </a:spcBef>
              </a:pPr>
              <a:r>
                <a:rPr lang="en-US" altLang="zh-CN" sz="2000" b="1" kern="0" dirty="0">
                  <a:solidFill>
                    <a:schemeClr val="tx1"/>
                  </a:solidFill>
                  <a:latin typeface="微软雅黑" pitchFamily="34" charset="-122"/>
                  <a:ea typeface="微软雅黑" pitchFamily="34" charset="-122"/>
                  <a:cs typeface="+mn-ea"/>
                  <a:sym typeface="+mn-lt"/>
                </a:rPr>
                <a:t>2016</a:t>
              </a:r>
              <a:r>
                <a:rPr lang="zh-CN" altLang="en-US" sz="2000" b="1" kern="0" dirty="0">
                  <a:solidFill>
                    <a:schemeClr val="tx1"/>
                  </a:solidFill>
                  <a:latin typeface="微软雅黑" pitchFamily="34" charset="-122"/>
                  <a:ea typeface="微软雅黑" pitchFamily="34" charset="-122"/>
                  <a:cs typeface="+mn-ea"/>
                  <a:sym typeface="+mn-lt"/>
                </a:rPr>
                <a:t>年</a:t>
              </a:r>
              <a:r>
                <a:rPr lang="en-US" altLang="zh-CN" sz="2000" b="1" kern="0" dirty="0">
                  <a:solidFill>
                    <a:schemeClr val="tx1"/>
                  </a:solidFill>
                  <a:latin typeface="微软雅黑" pitchFamily="34" charset="-122"/>
                  <a:ea typeface="微软雅黑" pitchFamily="34" charset="-122"/>
                  <a:cs typeface="+mn-ea"/>
                  <a:sym typeface="+mn-lt"/>
                </a:rPr>
                <a:t>6</a:t>
              </a:r>
              <a:r>
                <a:rPr lang="zh-CN" altLang="en-US" sz="2000" b="1" kern="0" dirty="0">
                  <a:solidFill>
                    <a:schemeClr val="tx1"/>
                  </a:solidFill>
                  <a:latin typeface="微软雅黑" pitchFamily="34" charset="-122"/>
                  <a:ea typeface="微软雅黑" pitchFamily="34" charset="-122"/>
                  <a:cs typeface="+mn-ea"/>
                  <a:sym typeface="+mn-lt"/>
                </a:rPr>
                <a:t>月</a:t>
              </a:r>
              <a:endParaRPr lang="zh-CN" altLang="en-US" sz="2000" b="1" kern="0" dirty="0">
                <a:solidFill>
                  <a:schemeClr val="tx1"/>
                </a:solidFill>
                <a:latin typeface="微软雅黑" pitchFamily="34" charset="-122"/>
                <a:ea typeface="微软雅黑" pitchFamily="34" charset="-122"/>
                <a:cs typeface="+mn-ea"/>
                <a:sym typeface="+mn-lt"/>
              </a:endParaRPr>
            </a:p>
          </p:txBody>
        </p:sp>
        <p:sp>
          <p:nvSpPr>
            <p:cNvPr id="26" name="TextBox 67"/>
            <p:cNvSpPr txBox="1"/>
            <p:nvPr/>
          </p:nvSpPr>
          <p:spPr>
            <a:xfrm>
              <a:off x="15414" y="2008"/>
              <a:ext cx="2895" cy="776"/>
            </a:xfrm>
            <a:prstGeom prst="rect">
              <a:avLst/>
            </a:prstGeom>
            <a:noFill/>
          </p:spPr>
          <p:txBody>
            <a:bodyPr wrap="square" rtlCol="0">
              <a:spAutoFit/>
            </a:bodyPr>
            <a:lstStyle/>
            <a:p>
              <a:pPr>
                <a:lnSpc>
                  <a:spcPct val="130000"/>
                </a:lnSpc>
                <a:spcBef>
                  <a:spcPts val="600"/>
                </a:spcBef>
              </a:pPr>
              <a:r>
                <a:rPr lang="en-US" altLang="zh-CN" sz="2000" b="1" kern="0" dirty="0">
                  <a:solidFill>
                    <a:srgbClr val="C00002"/>
                  </a:solidFill>
                  <a:latin typeface="微软雅黑" pitchFamily="34" charset="-122"/>
                  <a:ea typeface="微软雅黑" pitchFamily="34" charset="-122"/>
                  <a:cs typeface="+mn-ea"/>
                  <a:sym typeface="+mn-lt"/>
                </a:rPr>
                <a:t>2017</a:t>
              </a:r>
              <a:r>
                <a:rPr lang="zh-CN" altLang="en-US" sz="2000" b="1" kern="0" dirty="0">
                  <a:solidFill>
                    <a:srgbClr val="C00002"/>
                  </a:solidFill>
                  <a:latin typeface="微软雅黑" pitchFamily="34" charset="-122"/>
                  <a:ea typeface="微软雅黑" pitchFamily="34" charset="-122"/>
                  <a:cs typeface="+mn-ea"/>
                  <a:sym typeface="+mn-lt"/>
                </a:rPr>
                <a:t>年</a:t>
              </a:r>
              <a:r>
                <a:rPr lang="en-US" altLang="zh-CN" sz="2000" b="1" kern="0" dirty="0">
                  <a:solidFill>
                    <a:srgbClr val="C00002"/>
                  </a:solidFill>
                  <a:latin typeface="微软雅黑" pitchFamily="34" charset="-122"/>
                  <a:ea typeface="微软雅黑" pitchFamily="34" charset="-122"/>
                  <a:cs typeface="+mn-ea"/>
                  <a:sym typeface="+mn-lt"/>
                </a:rPr>
                <a:t>12</a:t>
              </a:r>
              <a:r>
                <a:rPr lang="zh-CN" altLang="en-US" sz="2000" b="1" kern="0" dirty="0">
                  <a:solidFill>
                    <a:srgbClr val="C00002"/>
                  </a:solidFill>
                  <a:latin typeface="微软雅黑" pitchFamily="34" charset="-122"/>
                  <a:ea typeface="微软雅黑" pitchFamily="34" charset="-122"/>
                  <a:cs typeface="+mn-ea"/>
                  <a:sym typeface="+mn-lt"/>
                </a:rPr>
                <a:t>月</a:t>
              </a:r>
              <a:endParaRPr lang="zh-CN" altLang="en-US" sz="2000" b="1" kern="0" dirty="0">
                <a:solidFill>
                  <a:srgbClr val="C00002"/>
                </a:solidFill>
                <a:latin typeface="微软雅黑" pitchFamily="34" charset="-122"/>
                <a:ea typeface="微软雅黑" pitchFamily="34" charset="-122"/>
                <a:cs typeface="+mn-ea"/>
                <a:sym typeface="+mn-lt"/>
              </a:endParaRPr>
            </a:p>
          </p:txBody>
        </p:sp>
        <p:sp>
          <p:nvSpPr>
            <p:cNvPr id="27" name="TextBox 68"/>
            <p:cNvSpPr txBox="1"/>
            <p:nvPr/>
          </p:nvSpPr>
          <p:spPr>
            <a:xfrm>
              <a:off x="14227" y="7594"/>
              <a:ext cx="2289" cy="459"/>
            </a:xfrm>
            <a:prstGeom prst="rect">
              <a:avLst/>
            </a:prstGeom>
            <a:noFill/>
          </p:spPr>
          <p:txBody>
            <a:bodyPr wrap="square" rtlCol="0">
              <a:spAutoFit/>
            </a:bodyPr>
            <a:lstStyle/>
            <a:p>
              <a:r>
                <a:rPr lang="zh-CN" altLang="en-US" sz="1300" kern="0" dirty="0">
                  <a:solidFill>
                    <a:srgbClr val="C00000"/>
                  </a:solidFill>
                  <a:latin typeface="+mn-ea"/>
                  <a:cs typeface="+mn-ea"/>
                  <a:sym typeface="+mn-lt"/>
                </a:rPr>
                <a:t>●完成</a:t>
              </a:r>
              <a:r>
                <a:rPr lang="en-US" altLang="zh-CN" sz="1300" kern="0" dirty="0">
                  <a:solidFill>
                    <a:srgbClr val="C00000"/>
                  </a:solidFill>
                  <a:latin typeface="微软雅黑" pitchFamily="34" charset="-122"/>
                  <a:ea typeface="微软雅黑" pitchFamily="34" charset="-122"/>
                  <a:cs typeface="+mn-ea"/>
                  <a:sym typeface="+mn-lt"/>
                </a:rPr>
                <a:t>B</a:t>
              </a:r>
              <a:r>
                <a:rPr lang="zh-CN" altLang="en-US" sz="1300" kern="0" dirty="0">
                  <a:solidFill>
                    <a:srgbClr val="C00000"/>
                  </a:solidFill>
                  <a:latin typeface="微软雅黑" pitchFamily="34" charset="-122"/>
                  <a:ea typeface="微软雅黑" pitchFamily="34" charset="-122"/>
                  <a:cs typeface="+mn-ea"/>
                  <a:sym typeface="+mn-lt"/>
                </a:rPr>
                <a:t>轮融资</a:t>
              </a:r>
              <a:endParaRPr lang="zh-CN" altLang="en-US" sz="1300" kern="0" dirty="0">
                <a:solidFill>
                  <a:srgbClr val="C00000"/>
                </a:solidFill>
                <a:latin typeface="微软雅黑" pitchFamily="34" charset="-122"/>
                <a:ea typeface="微软雅黑" pitchFamily="34" charset="-122"/>
                <a:cs typeface="+mn-ea"/>
                <a:sym typeface="+mn-lt"/>
              </a:endParaRPr>
            </a:p>
          </p:txBody>
        </p:sp>
        <p:sp>
          <p:nvSpPr>
            <p:cNvPr id="28" name="TextBox 32"/>
            <p:cNvSpPr txBox="1"/>
            <p:nvPr/>
          </p:nvSpPr>
          <p:spPr>
            <a:xfrm>
              <a:off x="7847" y="2898"/>
              <a:ext cx="2285" cy="774"/>
            </a:xfrm>
            <a:prstGeom prst="rect">
              <a:avLst/>
            </a:prstGeom>
            <a:noFill/>
          </p:spPr>
          <p:txBody>
            <a:bodyPr wrap="square" rtlCol="0">
              <a:spAutoFit/>
            </a:bodyPr>
            <a:lstStyle/>
            <a:p>
              <a:r>
                <a:rPr lang="zh-CN" altLang="en-US" sz="1300" kern="0" dirty="0">
                  <a:solidFill>
                    <a:schemeClr val="tx1"/>
                  </a:solidFill>
                  <a:latin typeface="微软雅黑" pitchFamily="34" charset="-122"/>
                  <a:ea typeface="微软雅黑" pitchFamily="34" charset="-122"/>
                  <a:cs typeface="+mn-ea"/>
                  <a:sym typeface="+mn-lt"/>
                </a:rPr>
                <a:t>甘肃省、天津市上线</a:t>
              </a:r>
              <a:endParaRPr lang="zh-CN" altLang="en-US" sz="1300" kern="0" dirty="0">
                <a:solidFill>
                  <a:schemeClr val="tx1"/>
                </a:solidFill>
                <a:latin typeface="微软雅黑" pitchFamily="34" charset="-122"/>
                <a:ea typeface="微软雅黑" pitchFamily="34" charset="-122"/>
                <a:cs typeface="+mn-ea"/>
                <a:sym typeface="+mn-lt"/>
              </a:endParaRPr>
            </a:p>
          </p:txBody>
        </p:sp>
        <p:sp>
          <p:nvSpPr>
            <p:cNvPr id="29" name="TextBox 35"/>
            <p:cNvSpPr txBox="1"/>
            <p:nvPr/>
          </p:nvSpPr>
          <p:spPr>
            <a:xfrm>
              <a:off x="7811" y="3584"/>
              <a:ext cx="2924" cy="776"/>
            </a:xfrm>
            <a:prstGeom prst="rect">
              <a:avLst/>
            </a:prstGeom>
            <a:noFill/>
          </p:spPr>
          <p:txBody>
            <a:bodyPr wrap="square" rtlCol="0">
              <a:spAutoFit/>
            </a:bodyPr>
            <a:lstStyle/>
            <a:p>
              <a:pPr>
                <a:lnSpc>
                  <a:spcPct val="130000"/>
                </a:lnSpc>
                <a:spcBef>
                  <a:spcPts val="600"/>
                </a:spcBef>
              </a:pP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2015</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年</a:t>
              </a:r>
              <a:r>
                <a:rPr lang="en-US" altLang="zh-CN" sz="2000" b="1" kern="0" dirty="0">
                  <a:solidFill>
                    <a:schemeClr val="tx1">
                      <a:lumMod val="85000"/>
                      <a:lumOff val="15000"/>
                    </a:schemeClr>
                  </a:solidFill>
                  <a:latin typeface="微软雅黑" pitchFamily="34" charset="-122"/>
                  <a:ea typeface="微软雅黑" pitchFamily="34" charset="-122"/>
                  <a:cs typeface="+mn-ea"/>
                  <a:sym typeface="+mn-lt"/>
                </a:rPr>
                <a:t>12</a:t>
              </a:r>
              <a:r>
                <a:rPr lang="zh-CN" altLang="en-US" sz="2000" b="1" kern="0" dirty="0">
                  <a:solidFill>
                    <a:schemeClr val="tx1">
                      <a:lumMod val="85000"/>
                      <a:lumOff val="15000"/>
                    </a:schemeClr>
                  </a:solidFill>
                  <a:latin typeface="微软雅黑" pitchFamily="34" charset="-122"/>
                  <a:ea typeface="微软雅黑" pitchFamily="34" charset="-122"/>
                  <a:cs typeface="+mn-ea"/>
                  <a:sym typeface="+mn-lt"/>
                </a:rPr>
                <a:t>月</a:t>
              </a:r>
              <a:endParaRPr lang="zh-CN" altLang="en-US" sz="20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30" name="椭圆 29"/>
            <p:cNvSpPr/>
            <p:nvPr/>
          </p:nvSpPr>
          <p:spPr>
            <a:xfrm>
              <a:off x="643" y="5400"/>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247" y="5400"/>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886" y="5400"/>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462" y="5401"/>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7699" y="5400"/>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710" y="5417"/>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2740" y="5385"/>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a:stCxn id="30" idx="0"/>
            </p:cNvCxnSpPr>
            <p:nvPr/>
          </p:nvCxnSpPr>
          <p:spPr>
            <a:xfrm flipV="1">
              <a:off x="757" y="3285"/>
              <a:ext cx="0" cy="211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57" y="5627"/>
              <a:ext cx="0" cy="583"/>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1" idx="0"/>
            </p:cNvCxnSpPr>
            <p:nvPr/>
          </p:nvCxnSpPr>
          <p:spPr>
            <a:xfrm flipV="1">
              <a:off x="3248" y="3210"/>
              <a:ext cx="0" cy="21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1" idx="4"/>
            </p:cNvCxnSpPr>
            <p:nvPr/>
          </p:nvCxnSpPr>
          <p:spPr>
            <a:xfrm>
              <a:off x="3248" y="5627"/>
              <a:ext cx="0" cy="1138"/>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2" idx="4"/>
            </p:cNvCxnSpPr>
            <p:nvPr/>
          </p:nvCxnSpPr>
          <p:spPr>
            <a:xfrm>
              <a:off x="4887" y="5627"/>
              <a:ext cx="0" cy="2518"/>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5576" y="3000"/>
              <a:ext cx="0" cy="2401"/>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3" idx="4"/>
            </p:cNvCxnSpPr>
            <p:nvPr/>
          </p:nvCxnSpPr>
          <p:spPr>
            <a:xfrm>
              <a:off x="5689" y="5628"/>
              <a:ext cx="0" cy="1167"/>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7813" y="3045"/>
              <a:ext cx="0" cy="235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34" idx="4"/>
            </p:cNvCxnSpPr>
            <p:nvPr/>
          </p:nvCxnSpPr>
          <p:spPr>
            <a:xfrm>
              <a:off x="7813" y="5627"/>
              <a:ext cx="0" cy="2638"/>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0584" y="2881"/>
              <a:ext cx="0" cy="264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35" idx="4"/>
            </p:cNvCxnSpPr>
            <p:nvPr/>
          </p:nvCxnSpPr>
          <p:spPr>
            <a:xfrm>
              <a:off x="9824" y="5644"/>
              <a:ext cx="0" cy="613"/>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14168" y="5678"/>
              <a:ext cx="0" cy="1246"/>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6346" y="5694"/>
              <a:ext cx="0" cy="888"/>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0" name="TextBox 67"/>
            <p:cNvSpPr txBox="1"/>
            <p:nvPr/>
          </p:nvSpPr>
          <p:spPr>
            <a:xfrm>
              <a:off x="11780" y="7398"/>
              <a:ext cx="2994" cy="776"/>
            </a:xfrm>
            <a:prstGeom prst="rect">
              <a:avLst/>
            </a:prstGeom>
            <a:noFill/>
          </p:spPr>
          <p:txBody>
            <a:bodyPr wrap="square" rtlCol="0">
              <a:spAutoFit/>
            </a:bodyPr>
            <a:lstStyle/>
            <a:p>
              <a:pPr>
                <a:lnSpc>
                  <a:spcPct val="130000"/>
                </a:lnSpc>
                <a:spcBef>
                  <a:spcPts val="600"/>
                </a:spcBef>
              </a:pPr>
              <a:r>
                <a:rPr lang="en-US" altLang="zh-CN" sz="2000" b="1" kern="0" dirty="0">
                  <a:solidFill>
                    <a:srgbClr val="C00002"/>
                  </a:solidFill>
                  <a:latin typeface="微软雅黑" pitchFamily="34" charset="-122"/>
                  <a:ea typeface="微软雅黑" pitchFamily="34" charset="-122"/>
                  <a:cs typeface="+mn-ea"/>
                  <a:sym typeface="+mn-lt"/>
                </a:rPr>
                <a:t>2016</a:t>
              </a:r>
              <a:r>
                <a:rPr lang="zh-CN" altLang="en-US" sz="2000" b="1" kern="0" dirty="0">
                  <a:solidFill>
                    <a:srgbClr val="C00002"/>
                  </a:solidFill>
                  <a:latin typeface="微软雅黑" pitchFamily="34" charset="-122"/>
                  <a:ea typeface="微软雅黑" pitchFamily="34" charset="-122"/>
                  <a:cs typeface="+mn-ea"/>
                  <a:sym typeface="+mn-lt"/>
                </a:rPr>
                <a:t>年</a:t>
              </a:r>
              <a:r>
                <a:rPr lang="en-US" altLang="zh-CN" sz="2000" b="1" kern="0" dirty="0">
                  <a:solidFill>
                    <a:srgbClr val="C00002"/>
                  </a:solidFill>
                  <a:latin typeface="微软雅黑" pitchFamily="34" charset="-122"/>
                  <a:ea typeface="微软雅黑" pitchFamily="34" charset="-122"/>
                  <a:cs typeface="+mn-ea"/>
                  <a:sym typeface="+mn-lt"/>
                </a:rPr>
                <a:t>9</a:t>
              </a:r>
              <a:r>
                <a:rPr lang="zh-CN" altLang="en-US" sz="2000" b="1" kern="0" dirty="0">
                  <a:solidFill>
                    <a:srgbClr val="C00002"/>
                  </a:solidFill>
                  <a:latin typeface="微软雅黑" pitchFamily="34" charset="-122"/>
                  <a:ea typeface="微软雅黑" pitchFamily="34" charset="-122"/>
                  <a:cs typeface="+mn-ea"/>
                  <a:sym typeface="+mn-lt"/>
                </a:rPr>
                <a:t>月</a:t>
              </a:r>
              <a:endParaRPr lang="zh-CN" altLang="en-US" sz="2000" b="1" kern="0" dirty="0">
                <a:solidFill>
                  <a:srgbClr val="C00002"/>
                </a:solidFill>
                <a:latin typeface="微软雅黑" pitchFamily="34" charset="-122"/>
                <a:ea typeface="微软雅黑" pitchFamily="34" charset="-122"/>
                <a:cs typeface="+mn-ea"/>
                <a:sym typeface="+mn-lt"/>
              </a:endParaRPr>
            </a:p>
          </p:txBody>
        </p:sp>
        <p:sp>
          <p:nvSpPr>
            <p:cNvPr id="51" name="TextBox 68"/>
            <p:cNvSpPr txBox="1"/>
            <p:nvPr/>
          </p:nvSpPr>
          <p:spPr>
            <a:xfrm>
              <a:off x="11920" y="8207"/>
              <a:ext cx="2610" cy="774"/>
            </a:xfrm>
            <a:prstGeom prst="rect">
              <a:avLst/>
            </a:prstGeom>
            <a:noFill/>
          </p:spPr>
          <p:txBody>
            <a:bodyPr wrap="square" rtlCol="0">
              <a:spAutoFit/>
            </a:bodyPr>
            <a:lstStyle/>
            <a:p>
              <a:r>
                <a:rPr lang="zh-CN" altLang="en-US" sz="1300" kern="0" dirty="0">
                  <a:solidFill>
                    <a:srgbClr val="C00000"/>
                  </a:solidFill>
                  <a:latin typeface="微软雅黑" pitchFamily="34" charset="-122"/>
                  <a:ea typeface="微软雅黑" pitchFamily="34" charset="-122"/>
                  <a:cs typeface="+mn-ea"/>
                  <a:sym typeface="+mn-lt"/>
                </a:rPr>
                <a:t>荣获毕马威</a:t>
              </a:r>
              <a:r>
                <a:rPr lang="en-US" altLang="zh-CN" sz="1300" kern="0" dirty="0">
                  <a:solidFill>
                    <a:srgbClr val="C00000"/>
                  </a:solidFill>
                  <a:latin typeface="微软雅黑" pitchFamily="34" charset="-122"/>
                  <a:ea typeface="微软雅黑" pitchFamily="34" charset="-122"/>
                  <a:cs typeface="+mn-ea"/>
                  <a:sym typeface="+mn-lt"/>
                </a:rPr>
                <a:t>2016</a:t>
              </a:r>
              <a:r>
                <a:rPr lang="zh-CN" altLang="en-US" sz="1300" kern="0" dirty="0">
                  <a:solidFill>
                    <a:srgbClr val="C00000"/>
                  </a:solidFill>
                  <a:latin typeface="微软雅黑" pitchFamily="34" charset="-122"/>
                  <a:ea typeface="微软雅黑" pitchFamily="34" charset="-122"/>
                  <a:cs typeface="+mn-ea"/>
                  <a:sym typeface="+mn-lt"/>
                </a:rPr>
                <a:t>年中国金融科技</a:t>
              </a:r>
              <a:r>
                <a:rPr lang="en-US" altLang="zh-CN" sz="1300" kern="0" dirty="0">
                  <a:solidFill>
                    <a:srgbClr val="C00000"/>
                  </a:solidFill>
                  <a:latin typeface="微软雅黑" pitchFamily="34" charset="-122"/>
                  <a:ea typeface="微软雅黑" pitchFamily="34" charset="-122"/>
                  <a:cs typeface="+mn-ea"/>
                  <a:sym typeface="+mn-lt"/>
                </a:rPr>
                <a:t>50</a:t>
              </a:r>
              <a:r>
                <a:rPr lang="zh-CN" altLang="en-US" sz="1300" kern="0" dirty="0">
                  <a:solidFill>
                    <a:srgbClr val="C00000"/>
                  </a:solidFill>
                  <a:latin typeface="微软雅黑" pitchFamily="34" charset="-122"/>
                  <a:ea typeface="微软雅黑" pitchFamily="34" charset="-122"/>
                  <a:cs typeface="+mn-ea"/>
                  <a:sym typeface="+mn-lt"/>
                </a:rPr>
                <a:t>强</a:t>
              </a:r>
              <a:endParaRPr lang="zh-CN" altLang="en-US" sz="1300" kern="0" dirty="0">
                <a:solidFill>
                  <a:srgbClr val="C00000"/>
                </a:solidFill>
                <a:latin typeface="微软雅黑" pitchFamily="34" charset="-122"/>
                <a:ea typeface="微软雅黑" pitchFamily="34" charset="-122"/>
                <a:cs typeface="+mn-ea"/>
                <a:sym typeface="+mn-lt"/>
              </a:endParaRPr>
            </a:p>
          </p:txBody>
        </p:sp>
        <p:sp>
          <p:nvSpPr>
            <p:cNvPr id="52" name="椭圆 51"/>
            <p:cNvSpPr/>
            <p:nvPr/>
          </p:nvSpPr>
          <p:spPr>
            <a:xfrm>
              <a:off x="16229" y="5411"/>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110"/>
            <p:cNvSpPr txBox="1"/>
            <p:nvPr/>
          </p:nvSpPr>
          <p:spPr>
            <a:xfrm>
              <a:off x="12917" y="2832"/>
              <a:ext cx="2176" cy="387"/>
            </a:xfrm>
            <a:prstGeom prst="rect">
              <a:avLst/>
            </a:prstGeom>
            <a:noFill/>
          </p:spPr>
          <p:txBody>
            <a:bodyPr wrap="square" lIns="0" tIns="0" rIns="0" bIns="0" rtlCol="0">
              <a:spAutoFit/>
            </a:bodyPr>
            <a:lstStyle/>
            <a:p>
              <a:pPr algn="l"/>
              <a:r>
                <a:rPr lang="en-US" altLang="zh-CN" sz="1600" b="1" kern="0" dirty="0">
                  <a:solidFill>
                    <a:schemeClr val="tx1">
                      <a:lumMod val="85000"/>
                      <a:lumOff val="15000"/>
                    </a:schemeClr>
                  </a:solidFill>
                  <a:latin typeface="微软雅黑" pitchFamily="34" charset="-122"/>
                  <a:ea typeface="微软雅黑" pitchFamily="34" charset="-122"/>
                  <a:cs typeface="+mn-ea"/>
                  <a:sym typeface="+mn-lt"/>
                </a:rPr>
                <a:t>2017</a:t>
              </a:r>
              <a:r>
                <a:rPr lang="zh-CN" altLang="en-US" sz="1600" b="1" kern="0" dirty="0">
                  <a:solidFill>
                    <a:schemeClr val="tx1">
                      <a:lumMod val="85000"/>
                      <a:lumOff val="15000"/>
                    </a:schemeClr>
                  </a:solidFill>
                  <a:latin typeface="微软雅黑" pitchFamily="34" charset="-122"/>
                  <a:ea typeface="微软雅黑" pitchFamily="34" charset="-122"/>
                  <a:cs typeface="+mn-ea"/>
                  <a:sym typeface="+mn-lt"/>
                </a:rPr>
                <a:t>年全年</a:t>
              </a:r>
              <a:endParaRPr lang="en-US" altLang="zh-CN" sz="16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54" name="TextBox 68"/>
            <p:cNvSpPr txBox="1"/>
            <p:nvPr/>
          </p:nvSpPr>
          <p:spPr>
            <a:xfrm>
              <a:off x="15369" y="2733"/>
              <a:ext cx="2610" cy="774"/>
            </a:xfrm>
            <a:prstGeom prst="rect">
              <a:avLst/>
            </a:prstGeom>
            <a:noFill/>
          </p:spPr>
          <p:txBody>
            <a:bodyPr wrap="square" rtlCol="0">
              <a:spAutoFit/>
            </a:bodyPr>
            <a:lstStyle/>
            <a:p>
              <a:r>
                <a:rPr lang="zh-CN" altLang="en-US" sz="1300" kern="0" dirty="0">
                  <a:solidFill>
                    <a:srgbClr val="C00000"/>
                  </a:solidFill>
                  <a:latin typeface="微软雅黑" pitchFamily="34" charset="-122"/>
                  <a:ea typeface="微软雅黑" pitchFamily="34" charset="-122"/>
                  <a:cs typeface="+mn-ea"/>
                  <a:sym typeface="+mn-lt"/>
                </a:rPr>
                <a:t>荣获毕马威</a:t>
              </a:r>
              <a:r>
                <a:rPr lang="en-US" altLang="zh-CN" sz="1300" kern="0" dirty="0">
                  <a:solidFill>
                    <a:srgbClr val="C00000"/>
                  </a:solidFill>
                  <a:latin typeface="微软雅黑" pitchFamily="34" charset="-122"/>
                  <a:ea typeface="微软雅黑" pitchFamily="34" charset="-122"/>
                  <a:cs typeface="+mn-ea"/>
                  <a:sym typeface="+mn-lt"/>
                </a:rPr>
                <a:t>2016</a:t>
              </a:r>
              <a:r>
                <a:rPr lang="zh-CN" altLang="en-US" sz="1300" kern="0" dirty="0">
                  <a:solidFill>
                    <a:srgbClr val="C00000"/>
                  </a:solidFill>
                  <a:latin typeface="微软雅黑" pitchFamily="34" charset="-122"/>
                  <a:ea typeface="微软雅黑" pitchFamily="34" charset="-122"/>
                  <a:cs typeface="+mn-ea"/>
                  <a:sym typeface="+mn-lt"/>
                </a:rPr>
                <a:t>年中国金融科技</a:t>
              </a:r>
              <a:r>
                <a:rPr lang="en-US" altLang="zh-CN" sz="1300" kern="0" dirty="0">
                  <a:solidFill>
                    <a:srgbClr val="C00000"/>
                  </a:solidFill>
                  <a:latin typeface="微软雅黑" pitchFamily="34" charset="-122"/>
                  <a:ea typeface="微软雅黑" pitchFamily="34" charset="-122"/>
                  <a:cs typeface="+mn-ea"/>
                  <a:sym typeface="+mn-lt"/>
                </a:rPr>
                <a:t>50</a:t>
              </a:r>
              <a:r>
                <a:rPr lang="zh-CN" altLang="en-US" sz="1300" kern="0" dirty="0">
                  <a:solidFill>
                    <a:srgbClr val="C00000"/>
                  </a:solidFill>
                  <a:latin typeface="微软雅黑" pitchFamily="34" charset="-122"/>
                  <a:ea typeface="微软雅黑" pitchFamily="34" charset="-122"/>
                  <a:cs typeface="+mn-ea"/>
                  <a:sym typeface="+mn-lt"/>
                </a:rPr>
                <a:t>强</a:t>
              </a:r>
              <a:endParaRPr lang="zh-CN" altLang="en-US" sz="1300" kern="0" dirty="0">
                <a:solidFill>
                  <a:srgbClr val="C00000"/>
                </a:solidFill>
                <a:latin typeface="微软雅黑" pitchFamily="34" charset="-122"/>
                <a:ea typeface="微软雅黑" pitchFamily="34" charset="-122"/>
                <a:cs typeface="+mn-ea"/>
                <a:sym typeface="+mn-lt"/>
              </a:endParaRPr>
            </a:p>
          </p:txBody>
        </p:sp>
        <p:cxnSp>
          <p:nvCxnSpPr>
            <p:cNvPr id="55" name="直接连接符 54"/>
            <p:cNvCxnSpPr/>
            <p:nvPr/>
          </p:nvCxnSpPr>
          <p:spPr>
            <a:xfrm flipH="1" flipV="1">
              <a:off x="12831" y="3917"/>
              <a:ext cx="10" cy="1457"/>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TextBox 47"/>
            <p:cNvSpPr txBox="1"/>
            <p:nvPr/>
          </p:nvSpPr>
          <p:spPr>
            <a:xfrm>
              <a:off x="12855" y="3439"/>
              <a:ext cx="2300" cy="1089"/>
            </a:xfrm>
            <a:prstGeom prst="rect">
              <a:avLst/>
            </a:prstGeom>
            <a:noFill/>
          </p:spPr>
          <p:txBody>
            <a:bodyPr wrap="square" rtlCol="0">
              <a:spAutoFit/>
            </a:bodyPr>
            <a:lstStyle/>
            <a:p>
              <a:r>
                <a:rPr lang="zh-CN" altLang="en-US" sz="1300" kern="0" dirty="0">
                  <a:solidFill>
                    <a:schemeClr val="tx1"/>
                  </a:solidFill>
                  <a:latin typeface="微软雅黑" pitchFamily="34" charset="-122"/>
                  <a:ea typeface="微软雅黑" pitchFamily="34" charset="-122"/>
                  <a:cs typeface="+mn-ea"/>
                  <a:sym typeface="+mn-lt"/>
                </a:rPr>
                <a:t>江西省、厦门市、宁波市、黑龙江省上线</a:t>
              </a:r>
              <a:endParaRPr lang="zh-CN" altLang="en-US" sz="1300" kern="0" dirty="0">
                <a:solidFill>
                  <a:schemeClr val="tx1"/>
                </a:solidFill>
                <a:latin typeface="微软雅黑" pitchFamily="34" charset="-122"/>
                <a:ea typeface="微软雅黑" pitchFamily="34" charset="-122"/>
                <a:cs typeface="+mn-ea"/>
                <a:sym typeface="+mn-lt"/>
              </a:endParaRPr>
            </a:p>
          </p:txBody>
        </p:sp>
        <p:sp>
          <p:nvSpPr>
            <p:cNvPr id="57" name="TextBox 67"/>
            <p:cNvSpPr txBox="1"/>
            <p:nvPr/>
          </p:nvSpPr>
          <p:spPr>
            <a:xfrm>
              <a:off x="14093" y="6707"/>
              <a:ext cx="2994" cy="776"/>
            </a:xfrm>
            <a:prstGeom prst="rect">
              <a:avLst/>
            </a:prstGeom>
            <a:noFill/>
          </p:spPr>
          <p:txBody>
            <a:bodyPr wrap="square" rtlCol="0">
              <a:spAutoFit/>
            </a:bodyPr>
            <a:lstStyle/>
            <a:p>
              <a:pPr>
                <a:lnSpc>
                  <a:spcPct val="130000"/>
                </a:lnSpc>
                <a:spcBef>
                  <a:spcPts val="600"/>
                </a:spcBef>
              </a:pPr>
              <a:r>
                <a:rPr lang="en-US" altLang="zh-CN" sz="2000" b="1" kern="0" dirty="0">
                  <a:solidFill>
                    <a:srgbClr val="C00002"/>
                  </a:solidFill>
                  <a:latin typeface="微软雅黑" pitchFamily="34" charset="-122"/>
                  <a:ea typeface="微软雅黑" pitchFamily="34" charset="-122"/>
                  <a:cs typeface="+mn-ea"/>
                  <a:sym typeface="+mn-lt"/>
                </a:rPr>
                <a:t>2017</a:t>
              </a:r>
              <a:r>
                <a:rPr lang="zh-CN" altLang="en-US" sz="2000" b="1" kern="0" dirty="0">
                  <a:solidFill>
                    <a:srgbClr val="C00002"/>
                  </a:solidFill>
                  <a:latin typeface="微软雅黑" pitchFamily="34" charset="-122"/>
                  <a:ea typeface="微软雅黑" pitchFamily="34" charset="-122"/>
                  <a:cs typeface="+mn-ea"/>
                  <a:sym typeface="+mn-lt"/>
                </a:rPr>
                <a:t>年</a:t>
              </a:r>
              <a:r>
                <a:rPr lang="en-US" altLang="zh-CN" sz="2000" b="1" kern="0" dirty="0">
                  <a:solidFill>
                    <a:srgbClr val="C00002"/>
                  </a:solidFill>
                  <a:latin typeface="微软雅黑" pitchFamily="34" charset="-122"/>
                  <a:ea typeface="微软雅黑" pitchFamily="34" charset="-122"/>
                  <a:cs typeface="+mn-ea"/>
                  <a:sym typeface="+mn-lt"/>
                </a:rPr>
                <a:t>5</a:t>
              </a:r>
              <a:r>
                <a:rPr lang="zh-CN" altLang="en-US" sz="2000" b="1" kern="0" dirty="0">
                  <a:solidFill>
                    <a:srgbClr val="C00002"/>
                  </a:solidFill>
                  <a:latin typeface="微软雅黑" pitchFamily="34" charset="-122"/>
                  <a:ea typeface="微软雅黑" pitchFamily="34" charset="-122"/>
                  <a:cs typeface="+mn-ea"/>
                  <a:sym typeface="+mn-lt"/>
                </a:rPr>
                <a:t>月</a:t>
              </a:r>
              <a:endParaRPr lang="zh-CN" altLang="en-US" sz="2000" b="1" kern="0" dirty="0">
                <a:solidFill>
                  <a:srgbClr val="C00002"/>
                </a:solidFill>
                <a:latin typeface="微软雅黑" pitchFamily="34" charset="-122"/>
                <a:ea typeface="微软雅黑" pitchFamily="34" charset="-122"/>
                <a:cs typeface="+mn-ea"/>
                <a:sym typeface="+mn-lt"/>
              </a:endParaRPr>
            </a:p>
          </p:txBody>
        </p:sp>
        <p:sp>
          <p:nvSpPr>
            <p:cNvPr id="58" name="椭圆 57"/>
            <p:cNvSpPr/>
            <p:nvPr/>
          </p:nvSpPr>
          <p:spPr>
            <a:xfrm>
              <a:off x="14108" y="5508"/>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0504" y="5393"/>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5126" y="5461"/>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flipV="1">
              <a:off x="15275" y="3341"/>
              <a:ext cx="0" cy="219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文本框 119"/>
            <p:cNvSpPr txBox="1"/>
            <p:nvPr/>
          </p:nvSpPr>
          <p:spPr>
            <a:xfrm>
              <a:off x="16855" y="6103"/>
              <a:ext cx="2176" cy="387"/>
            </a:xfrm>
            <a:prstGeom prst="rect">
              <a:avLst/>
            </a:prstGeom>
            <a:noFill/>
          </p:spPr>
          <p:txBody>
            <a:bodyPr wrap="square" lIns="0" tIns="0" rIns="0" bIns="0" rtlCol="0">
              <a:spAutoFit/>
            </a:bodyPr>
            <a:lstStyle/>
            <a:p>
              <a:pPr algn="l"/>
              <a:r>
                <a:rPr lang="en-US" altLang="zh-CN" sz="1600" b="1" kern="0" dirty="0">
                  <a:solidFill>
                    <a:schemeClr val="tx1">
                      <a:lumMod val="85000"/>
                      <a:lumOff val="15000"/>
                    </a:schemeClr>
                  </a:solidFill>
                  <a:latin typeface="微软雅黑" pitchFamily="34" charset="-122"/>
                  <a:ea typeface="微软雅黑" pitchFamily="34" charset="-122"/>
                  <a:cs typeface="+mn-ea"/>
                  <a:sym typeface="+mn-lt"/>
                </a:rPr>
                <a:t>2018</a:t>
              </a:r>
              <a:r>
                <a:rPr lang="zh-CN" altLang="en-US" sz="1600" b="1" kern="0" dirty="0">
                  <a:solidFill>
                    <a:schemeClr val="tx1">
                      <a:lumMod val="85000"/>
                      <a:lumOff val="15000"/>
                    </a:schemeClr>
                  </a:solidFill>
                  <a:latin typeface="微软雅黑" pitchFamily="34" charset="-122"/>
                  <a:ea typeface="微软雅黑" pitchFamily="34" charset="-122"/>
                  <a:cs typeface="+mn-ea"/>
                  <a:sym typeface="+mn-lt"/>
                </a:rPr>
                <a:t>年</a:t>
              </a:r>
              <a:r>
                <a:rPr lang="en-US" altLang="zh-CN" sz="1600" b="1" kern="0" dirty="0">
                  <a:solidFill>
                    <a:schemeClr val="tx1">
                      <a:lumMod val="85000"/>
                      <a:lumOff val="15000"/>
                    </a:schemeClr>
                  </a:solidFill>
                  <a:latin typeface="微软雅黑" pitchFamily="34" charset="-122"/>
                  <a:ea typeface="微软雅黑" pitchFamily="34" charset="-122"/>
                  <a:cs typeface="+mn-ea"/>
                  <a:sym typeface="+mn-lt"/>
                </a:rPr>
                <a:t>Q1</a:t>
              </a:r>
              <a:endParaRPr lang="en-US" altLang="zh-CN" sz="1600" b="1" kern="0" dirty="0">
                <a:solidFill>
                  <a:schemeClr val="tx1">
                    <a:lumMod val="85000"/>
                    <a:lumOff val="15000"/>
                  </a:schemeClr>
                </a:solidFill>
                <a:latin typeface="微软雅黑" pitchFamily="34" charset="-122"/>
                <a:ea typeface="微软雅黑" pitchFamily="34" charset="-122"/>
                <a:cs typeface="+mn-ea"/>
                <a:sym typeface="+mn-lt"/>
              </a:endParaRPr>
            </a:p>
          </p:txBody>
        </p:sp>
        <p:sp>
          <p:nvSpPr>
            <p:cNvPr id="63" name="椭圆 62"/>
            <p:cNvSpPr/>
            <p:nvPr/>
          </p:nvSpPr>
          <p:spPr>
            <a:xfrm>
              <a:off x="11815" y="5410"/>
              <a:ext cx="227" cy="227"/>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63" idx="4"/>
            </p:cNvCxnSpPr>
            <p:nvPr/>
          </p:nvCxnSpPr>
          <p:spPr>
            <a:xfrm>
              <a:off x="11929" y="5637"/>
              <a:ext cx="0" cy="2005"/>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5" name="TextBox 30"/>
            <p:cNvSpPr txBox="1"/>
            <p:nvPr/>
          </p:nvSpPr>
          <p:spPr>
            <a:xfrm>
              <a:off x="16739" y="6645"/>
              <a:ext cx="2300" cy="774"/>
            </a:xfrm>
            <a:prstGeom prst="rect">
              <a:avLst/>
            </a:prstGeom>
            <a:noFill/>
          </p:spPr>
          <p:txBody>
            <a:bodyPr wrap="square" rtlCol="0">
              <a:spAutoFit/>
            </a:bodyPr>
            <a:lstStyle/>
            <a:p>
              <a:r>
                <a:rPr lang="zh-CN" altLang="en-US" sz="1300" kern="0" dirty="0">
                  <a:solidFill>
                    <a:schemeClr val="tx1"/>
                  </a:solidFill>
                  <a:latin typeface="微软雅黑" pitchFamily="34" charset="-122"/>
                  <a:ea typeface="微软雅黑" pitchFamily="34" charset="-122"/>
                  <a:cs typeface="+mn-ea"/>
                  <a:sym typeface="+mn-lt"/>
                </a:rPr>
                <a:t>吉林省、福建省、云南省上线</a:t>
              </a:r>
              <a:endParaRPr lang="zh-CN" altLang="en-US" sz="1300" kern="0" dirty="0">
                <a:solidFill>
                  <a:schemeClr val="tx1"/>
                </a:solidFill>
                <a:latin typeface="微软雅黑" pitchFamily="34" charset="-122"/>
                <a:ea typeface="微软雅黑" pitchFamily="34" charset="-122"/>
                <a:cs typeface="+mn-ea"/>
                <a:sym typeface="+mn-l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38622" y="1091213"/>
            <a:ext cx="2409825" cy="156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bwMode="auto">
          <a:xfrm>
            <a:off x="1067222" y="2573938"/>
            <a:ext cx="1998662" cy="276999"/>
          </a:xfrm>
          <a:prstGeom prst="rect">
            <a:avLst/>
          </a:prstGeom>
          <a:noFill/>
        </p:spPr>
        <p:txBody>
          <a:bodyPr>
            <a:spAutoFit/>
          </a:bodyPr>
          <a:lstStyle/>
          <a:p>
            <a:pPr algn="ctr" eaLnBrk="0" fontAlgn="base" hangingPunct="0">
              <a:spcBef>
                <a:spcPct val="0"/>
              </a:spcBef>
              <a:spcAft>
                <a:spcPct val="0"/>
              </a:spcAft>
              <a:buFont typeface="Arial" pitchFamily="34" charset="0"/>
              <a:buNone/>
              <a:defRPr/>
            </a:pPr>
            <a:r>
              <a:rPr lang="zh-CN" altLang="en-US" sz="1200" dirty="0">
                <a:solidFill>
                  <a:schemeClr val="tx1">
                    <a:lumMod val="75000"/>
                    <a:lumOff val="25000"/>
                  </a:schemeClr>
                </a:solidFill>
                <a:latin typeface="微软雅黑" pitchFamily="34" charset="-122"/>
                <a:ea typeface="微软雅黑" pitchFamily="34" charset="-122"/>
              </a:rPr>
              <a:t>深圳首批企业征信备案</a:t>
            </a:r>
            <a:endParaRPr lang="zh-CN" altLang="en-US" sz="1200" dirty="0">
              <a:solidFill>
                <a:schemeClr val="tx1">
                  <a:lumMod val="75000"/>
                  <a:lumOff val="25000"/>
                </a:schemeClr>
              </a:solidFill>
              <a:latin typeface="微软雅黑" pitchFamily="34" charset="-122"/>
              <a:ea typeface="微软雅黑" pitchFamily="34" charset="-122"/>
            </a:endParaRPr>
          </a:p>
        </p:txBody>
      </p:sp>
      <p:pic>
        <p:nvPicPr>
          <p:cNvPr id="7"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094" y="1091212"/>
            <a:ext cx="2411340" cy="156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bwMode="auto">
          <a:xfrm>
            <a:off x="3479384" y="2573937"/>
            <a:ext cx="2432050" cy="276999"/>
          </a:xfrm>
          <a:prstGeom prst="rect">
            <a:avLst/>
          </a:prstGeom>
          <a:noFill/>
        </p:spPr>
        <p:txBody>
          <a:bodyPr>
            <a:spAutoFit/>
          </a:bodyPr>
          <a:lstStyle/>
          <a:p>
            <a:pPr algn="ctr" eaLnBrk="0" fontAlgn="base" hangingPunct="0">
              <a:spcBef>
                <a:spcPct val="0"/>
              </a:spcBef>
              <a:spcAft>
                <a:spcPct val="0"/>
              </a:spcAft>
              <a:buFont typeface="Arial" pitchFamily="34" charset="0"/>
              <a:buNone/>
              <a:defRPr/>
            </a:pPr>
            <a:r>
              <a:rPr lang="zh-CN" altLang="en-US" sz="1200" dirty="0">
                <a:solidFill>
                  <a:schemeClr val="tx1">
                    <a:lumMod val="75000"/>
                    <a:lumOff val="25000"/>
                  </a:schemeClr>
                </a:solidFill>
                <a:latin typeface="微软雅黑" pitchFamily="34" charset="-122"/>
                <a:ea typeface="微软雅黑" pitchFamily="34" charset="-122"/>
              </a:rPr>
              <a:t>国家信息安全三级等保证书</a:t>
            </a:r>
            <a:endParaRPr lang="zh-CN" altLang="en-US" sz="1200" dirty="0">
              <a:solidFill>
                <a:schemeClr val="tx1">
                  <a:lumMod val="75000"/>
                  <a:lumOff val="25000"/>
                </a:schemeClr>
              </a:solidFill>
              <a:latin typeface="微软雅黑" pitchFamily="34" charset="-122"/>
              <a:ea typeface="微软雅黑" pitchFamily="34" charset="-122"/>
            </a:endParaRPr>
          </a:p>
        </p:txBody>
      </p:sp>
      <p:pic>
        <p:nvPicPr>
          <p:cNvPr id="2050" name="Picture 2" descr="E:\黎万彬设计工作盘\其他设计\税银大数据联合实验室牌匾-转曲-20171101\效果图.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6742" y="981522"/>
            <a:ext cx="2575450" cy="181952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资质荣誉</a:t>
            </a:r>
            <a:endParaRPr lang="zh-CN" altLang="en-US" dirty="0"/>
          </a:p>
        </p:txBody>
      </p:sp>
      <p:sp>
        <p:nvSpPr>
          <p:cNvPr id="9" name="TextBox 8"/>
          <p:cNvSpPr txBox="1"/>
          <p:nvPr/>
        </p:nvSpPr>
        <p:spPr bwMode="auto">
          <a:xfrm>
            <a:off x="5623402" y="2564413"/>
            <a:ext cx="3638550" cy="276999"/>
          </a:xfrm>
          <a:prstGeom prst="rect">
            <a:avLst/>
          </a:prstGeom>
          <a:noFill/>
        </p:spPr>
        <p:txBody>
          <a:bodyPr>
            <a:spAutoFit/>
          </a:bodyPr>
          <a:lstStyle/>
          <a:p>
            <a:pPr algn="ctr" eaLnBrk="0" fontAlgn="base" hangingPunct="0">
              <a:spcBef>
                <a:spcPct val="0"/>
              </a:spcBef>
              <a:spcAft>
                <a:spcPct val="0"/>
              </a:spcAft>
              <a:buFont typeface="Arial" pitchFamily="34" charset="0"/>
              <a:buNone/>
              <a:defRPr/>
            </a:pPr>
            <a:r>
              <a:rPr lang="en-US" altLang="zh-CN" sz="1200" dirty="0">
                <a:solidFill>
                  <a:schemeClr val="tx1">
                    <a:lumMod val="75000"/>
                    <a:lumOff val="25000"/>
                  </a:schemeClr>
                </a:solidFill>
                <a:latin typeface="微软雅黑" pitchFamily="34" charset="-122"/>
                <a:ea typeface="微软雅黑" pitchFamily="34" charset="-122"/>
              </a:rPr>
              <a:t>2016-2017</a:t>
            </a:r>
            <a:r>
              <a:rPr lang="zh-CN" altLang="en-US" sz="1200" dirty="0">
                <a:solidFill>
                  <a:schemeClr val="tx1">
                    <a:lumMod val="75000"/>
                    <a:lumOff val="25000"/>
                  </a:schemeClr>
                </a:solidFill>
                <a:latin typeface="微软雅黑" pitchFamily="34" charset="-122"/>
                <a:ea typeface="微软雅黑" pitchFamily="34" charset="-122"/>
              </a:rPr>
              <a:t>年，两届毕马威金融科技</a:t>
            </a:r>
            <a:r>
              <a:rPr lang="en-US" altLang="zh-CN" sz="1200" dirty="0">
                <a:solidFill>
                  <a:schemeClr val="tx1">
                    <a:lumMod val="75000"/>
                    <a:lumOff val="25000"/>
                  </a:schemeClr>
                </a:solidFill>
                <a:latin typeface="微软雅黑" pitchFamily="34" charset="-122"/>
                <a:ea typeface="微软雅黑" pitchFamily="34" charset="-122"/>
              </a:rPr>
              <a:t>50</a:t>
            </a:r>
            <a:r>
              <a:rPr lang="zh-CN" altLang="en-US" sz="1200" dirty="0">
                <a:solidFill>
                  <a:schemeClr val="tx1">
                    <a:lumMod val="75000"/>
                    <a:lumOff val="25000"/>
                  </a:schemeClr>
                </a:solidFill>
                <a:latin typeface="微软雅黑" pitchFamily="34" charset="-122"/>
                <a:ea typeface="微软雅黑" pitchFamily="34" charset="-122"/>
              </a:rPr>
              <a:t>强</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10" name="矩形 9"/>
          <p:cNvSpPr/>
          <p:nvPr/>
        </p:nvSpPr>
        <p:spPr>
          <a:xfrm>
            <a:off x="9340209" y="2589813"/>
            <a:ext cx="1723549" cy="276999"/>
          </a:xfrm>
          <a:prstGeom prst="rect">
            <a:avLst/>
          </a:prstGeom>
        </p:spPr>
        <p:txBody>
          <a:bodyPr wrap="none">
            <a:spAutoFit/>
          </a:bodyPr>
          <a:lstStyle/>
          <a:p>
            <a:pPr algn="ctr" eaLnBrk="0" fontAlgn="base" hangingPunct="0">
              <a:spcBef>
                <a:spcPct val="0"/>
              </a:spcBef>
              <a:spcAft>
                <a:spcPct val="0"/>
              </a:spcAft>
              <a:buFont typeface="Arial" pitchFamily="34" charset="0"/>
              <a:buNone/>
              <a:defRPr/>
            </a:pPr>
            <a:r>
              <a:rPr lang="zh-CN" altLang="en-US" sz="1200" dirty="0">
                <a:solidFill>
                  <a:schemeClr val="tx1">
                    <a:lumMod val="75000"/>
                    <a:lumOff val="25000"/>
                  </a:schemeClr>
                </a:solidFill>
                <a:latin typeface="微软雅黑" pitchFamily="34" charset="-122"/>
                <a:ea typeface="微软雅黑" pitchFamily="34" charset="-122"/>
              </a:rPr>
              <a:t>税银大数据联合实验室</a:t>
            </a:r>
            <a:endParaRPr lang="zh-CN" altLang="en-US" sz="1200" dirty="0">
              <a:solidFill>
                <a:schemeClr val="tx1">
                  <a:lumMod val="75000"/>
                  <a:lumOff val="25000"/>
                </a:schemeClr>
              </a:solidFill>
              <a:latin typeface="微软雅黑" pitchFamily="34" charset="-122"/>
              <a:ea typeface="微软雅黑" pitchFamily="34" charset="-122"/>
            </a:endParaRPr>
          </a:p>
        </p:txBody>
      </p:sp>
      <p:pic>
        <p:nvPicPr>
          <p:cNvPr id="12" name="Picture 95" descr="E:\黎万彬设计工作盘\PPT\0123-5-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952" y="1200751"/>
            <a:ext cx="2006600"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p:cNvGrpSpPr/>
          <p:nvPr/>
        </p:nvGrpSpPr>
        <p:grpSpPr>
          <a:xfrm>
            <a:off x="1769110" y="3069754"/>
            <a:ext cx="8815705" cy="2893060"/>
            <a:chOff x="2748" y="4587"/>
            <a:chExt cx="13883" cy="4556"/>
          </a:xfrm>
        </p:grpSpPr>
        <p:sp>
          <p:nvSpPr>
            <p:cNvPr id="14" name="文本框 165"/>
            <p:cNvSpPr txBox="1"/>
            <p:nvPr/>
          </p:nvSpPr>
          <p:spPr>
            <a:xfrm>
              <a:off x="4204" y="6211"/>
              <a:ext cx="4285" cy="1163"/>
            </a:xfrm>
            <a:prstGeom prst="rect">
              <a:avLst/>
            </a:prstGeom>
            <a:noFill/>
          </p:spPr>
          <p:txBody>
            <a:bodyPr wrap="square" lIns="0" tIns="0" rIns="0" bIns="0" rtlCol="0">
              <a:spAutoFit/>
            </a:bodyPr>
            <a:lstStyle/>
            <a:p>
              <a:pPr>
                <a:lnSpc>
                  <a:spcPct val="150000"/>
                </a:lnSpc>
              </a:pPr>
              <a:r>
                <a:rPr kumimoji="1" lang="en-US" altLang="zh-CN" sz="1600" b="1" dirty="0">
                  <a:solidFill>
                    <a:schemeClr val="tx1">
                      <a:lumMod val="75000"/>
                      <a:lumOff val="25000"/>
                    </a:schemeClr>
                  </a:solidFill>
                  <a:latin typeface="微软雅黑" pitchFamily="34" charset="-122"/>
                  <a:ea typeface="微软雅黑" pitchFamily="34" charset="-122"/>
                  <a:sym typeface="+mn-ea"/>
                </a:rPr>
                <a:t>2016</a:t>
              </a:r>
              <a:r>
                <a:rPr kumimoji="1" lang="zh-CN" altLang="en-US" sz="1600" b="1" dirty="0">
                  <a:solidFill>
                    <a:schemeClr val="tx1">
                      <a:lumMod val="75000"/>
                      <a:lumOff val="25000"/>
                    </a:schemeClr>
                  </a:solidFill>
                  <a:latin typeface="微软雅黑" pitchFamily="34" charset="-122"/>
                  <a:ea typeface="微软雅黑" pitchFamily="34" charset="-122"/>
                  <a:sym typeface="+mn-ea"/>
                </a:rPr>
                <a:t>年、</a:t>
              </a:r>
              <a:r>
                <a:rPr kumimoji="1" lang="en-US" altLang="zh-CN" sz="1600" b="1" dirty="0">
                  <a:solidFill>
                    <a:schemeClr val="tx1">
                      <a:lumMod val="75000"/>
                      <a:lumOff val="25000"/>
                    </a:schemeClr>
                  </a:solidFill>
                  <a:latin typeface="微软雅黑" pitchFamily="34" charset="-122"/>
                  <a:ea typeface="微软雅黑" pitchFamily="34" charset="-122"/>
                  <a:sym typeface="+mn-ea"/>
                </a:rPr>
                <a:t>2017</a:t>
              </a:r>
              <a:r>
                <a:rPr kumimoji="1" lang="zh-CN" altLang="en-US" sz="1600" b="1" dirty="0">
                  <a:solidFill>
                    <a:schemeClr val="tx1">
                      <a:lumMod val="75000"/>
                      <a:lumOff val="25000"/>
                    </a:schemeClr>
                  </a:solidFill>
                  <a:latin typeface="微软雅黑" pitchFamily="34" charset="-122"/>
                  <a:ea typeface="微软雅黑" pitchFamily="34" charset="-122"/>
                  <a:sym typeface="+mn-ea"/>
                </a:rPr>
                <a:t>年蝉联毕马威</a:t>
              </a:r>
              <a:endParaRPr kumimoji="1" lang="zh-CN" altLang="en-US" sz="1600" b="1" dirty="0">
                <a:solidFill>
                  <a:schemeClr val="tx1">
                    <a:lumMod val="75000"/>
                    <a:lumOff val="25000"/>
                  </a:schemeClr>
                </a:solidFill>
                <a:latin typeface="微软雅黑" pitchFamily="34" charset="-122"/>
                <a:ea typeface="微软雅黑" pitchFamily="34" charset="-122"/>
                <a:sym typeface="+mn-ea"/>
              </a:endParaRPr>
            </a:p>
            <a:p>
              <a:pPr>
                <a:lnSpc>
                  <a:spcPct val="150000"/>
                </a:lnSpc>
              </a:pPr>
              <a:r>
                <a:rPr kumimoji="1" lang="zh-CN" altLang="en-US" sz="1600" b="1" dirty="0">
                  <a:solidFill>
                    <a:schemeClr val="tx1">
                      <a:lumMod val="75000"/>
                      <a:lumOff val="25000"/>
                    </a:schemeClr>
                  </a:solidFill>
                  <a:latin typeface="微软雅黑" pitchFamily="34" charset="-122"/>
                  <a:ea typeface="微软雅黑" pitchFamily="34" charset="-122"/>
                  <a:sym typeface="+mn-ea"/>
                </a:rPr>
                <a:t>中国领先科技</a:t>
              </a:r>
              <a:r>
                <a:rPr kumimoji="1" lang="en-US" altLang="zh-CN" sz="1600" b="1" dirty="0">
                  <a:solidFill>
                    <a:srgbClr val="C00000"/>
                  </a:solidFill>
                  <a:latin typeface="微软雅黑" pitchFamily="34" charset="-122"/>
                  <a:ea typeface="微软雅黑" pitchFamily="34" charset="-122"/>
                  <a:sym typeface="+mn-ea"/>
                </a:rPr>
                <a:t>50</a:t>
              </a:r>
              <a:r>
                <a:rPr kumimoji="1" lang="zh-CN" altLang="en-US" sz="1600" b="1" dirty="0">
                  <a:solidFill>
                    <a:srgbClr val="C00000"/>
                  </a:solidFill>
                  <a:latin typeface="微软雅黑" pitchFamily="34" charset="-122"/>
                  <a:ea typeface="微软雅黑" pitchFamily="34" charset="-122"/>
                  <a:sym typeface="+mn-ea"/>
                </a:rPr>
                <a:t>强企业</a:t>
              </a:r>
              <a:endParaRPr kumimoji="1" lang="zh-CN" altLang="en-US" sz="1600" b="1" dirty="0">
                <a:solidFill>
                  <a:srgbClr val="C00000"/>
                </a:solidFill>
                <a:latin typeface="微软雅黑" pitchFamily="34" charset="-122"/>
                <a:ea typeface="微软雅黑" pitchFamily="34" charset="-122"/>
                <a:sym typeface="+mn-ea"/>
              </a:endParaRPr>
            </a:p>
          </p:txBody>
        </p:sp>
        <p:sp>
          <p:nvSpPr>
            <p:cNvPr id="15" name="文本框 3"/>
            <p:cNvSpPr txBox="1"/>
            <p:nvPr/>
          </p:nvSpPr>
          <p:spPr>
            <a:xfrm>
              <a:off x="4229" y="4643"/>
              <a:ext cx="3232" cy="1163"/>
            </a:xfrm>
            <a:prstGeom prst="rect">
              <a:avLst/>
            </a:prstGeom>
            <a:noFill/>
          </p:spPr>
          <p:txBody>
            <a:bodyPr wrap="square" lIns="0" tIns="0" rIns="0" bIns="0" rtlCol="0">
              <a:spAutoFit/>
            </a:bodyPr>
            <a:lstStyle/>
            <a:p>
              <a:pPr algn="l">
                <a:lnSpc>
                  <a:spcPct val="150000"/>
                </a:lnSpc>
              </a:pPr>
              <a:r>
                <a:rPr kumimoji="1" lang="zh-CN" altLang="en-US" sz="1600" b="1" dirty="0">
                  <a:solidFill>
                    <a:schemeClr val="tx1">
                      <a:lumMod val="75000"/>
                      <a:lumOff val="25000"/>
                    </a:schemeClr>
                  </a:solidFill>
                  <a:latin typeface="微软雅黑" pitchFamily="34" charset="-122"/>
                  <a:ea typeface="微软雅黑" pitchFamily="34" charset="-122"/>
                  <a:sym typeface="+mn-ea"/>
                </a:rPr>
                <a:t>中国互联网税银服务</a:t>
              </a:r>
              <a:endParaRPr kumimoji="1" lang="zh-CN" altLang="en-US" sz="1600" b="1" dirty="0">
                <a:solidFill>
                  <a:schemeClr val="tx1">
                    <a:lumMod val="75000"/>
                    <a:lumOff val="25000"/>
                  </a:schemeClr>
                </a:solidFill>
                <a:latin typeface="微软雅黑" pitchFamily="34" charset="-122"/>
                <a:ea typeface="微软雅黑" pitchFamily="34" charset="-122"/>
                <a:sym typeface="+mn-ea"/>
              </a:endParaRPr>
            </a:p>
            <a:p>
              <a:pPr algn="l">
                <a:lnSpc>
                  <a:spcPct val="150000"/>
                </a:lnSpc>
              </a:pPr>
              <a:r>
                <a:rPr kumimoji="1" lang="zh-CN" altLang="en-US" sz="1600" b="1" dirty="0">
                  <a:solidFill>
                    <a:srgbClr val="C00000"/>
                  </a:solidFill>
                  <a:latin typeface="微软雅黑" pitchFamily="34" charset="-122"/>
                  <a:ea typeface="微软雅黑" pitchFamily="34" charset="-122"/>
                  <a:sym typeface="+mn-ea"/>
                </a:rPr>
                <a:t>开创及引领者</a:t>
              </a:r>
              <a:endParaRPr kumimoji="1" lang="zh-CN" altLang="en-US" sz="1600" b="1" dirty="0">
                <a:solidFill>
                  <a:schemeClr val="tx1">
                    <a:lumMod val="85000"/>
                    <a:lumOff val="15000"/>
                  </a:schemeClr>
                </a:solidFill>
                <a:latin typeface="微软雅黑" pitchFamily="34" charset="-122"/>
                <a:ea typeface="微软雅黑" pitchFamily="34" charset="-122"/>
                <a:sym typeface="+mn-ea"/>
              </a:endParaRPr>
            </a:p>
          </p:txBody>
        </p:sp>
        <p:sp>
          <p:nvSpPr>
            <p:cNvPr id="16" name="文本框 5"/>
            <p:cNvSpPr txBox="1"/>
            <p:nvPr/>
          </p:nvSpPr>
          <p:spPr>
            <a:xfrm>
              <a:off x="12069" y="6211"/>
              <a:ext cx="4562" cy="1163"/>
            </a:xfrm>
            <a:prstGeom prst="rect">
              <a:avLst/>
            </a:prstGeom>
            <a:noFill/>
          </p:spPr>
          <p:txBody>
            <a:bodyPr wrap="square" lIns="0" tIns="0" rIns="0" bIns="0" rtlCol="0">
              <a:spAutoFit/>
            </a:bodyPr>
            <a:lstStyle/>
            <a:p>
              <a:pPr algn="l">
                <a:lnSpc>
                  <a:spcPct val="150000"/>
                </a:lnSpc>
              </a:pPr>
              <a:r>
                <a:rPr kumimoji="1" lang="en-US" sz="1600" b="1" dirty="0">
                  <a:solidFill>
                    <a:schemeClr val="tx1">
                      <a:lumMod val="75000"/>
                      <a:lumOff val="25000"/>
                    </a:schemeClr>
                  </a:solidFill>
                  <a:latin typeface="微软雅黑" pitchFamily="34" charset="-122"/>
                  <a:ea typeface="微软雅黑" pitchFamily="34" charset="-122"/>
                  <a:sym typeface="+mn-ea"/>
                </a:rPr>
                <a:t>2015</a:t>
              </a:r>
              <a:r>
                <a:rPr kumimoji="1" lang="zh-CN" altLang="en-US" sz="1600" b="1" dirty="0">
                  <a:solidFill>
                    <a:schemeClr val="tx1">
                      <a:lumMod val="75000"/>
                      <a:lumOff val="25000"/>
                    </a:schemeClr>
                  </a:solidFill>
                  <a:latin typeface="微软雅黑" pitchFamily="34" charset="-122"/>
                  <a:ea typeface="微软雅黑" pitchFamily="34" charset="-122"/>
                  <a:sym typeface="+mn-ea"/>
                </a:rPr>
                <a:t>年，成为</a:t>
              </a:r>
              <a:r>
                <a:rPr kumimoji="1" lang="en-US" sz="1600" b="1" dirty="0">
                  <a:solidFill>
                    <a:schemeClr val="tx1">
                      <a:lumMod val="75000"/>
                      <a:lumOff val="25000"/>
                    </a:schemeClr>
                  </a:solidFill>
                  <a:latin typeface="微软雅黑" pitchFamily="34" charset="-122"/>
                  <a:ea typeface="微软雅黑" pitchFamily="34" charset="-122"/>
                  <a:sym typeface="+mn-ea"/>
                </a:rPr>
                <a:t>深圳市首批获得</a:t>
              </a:r>
              <a:endParaRPr kumimoji="1" lang="en-US" sz="1600" b="1" dirty="0">
                <a:solidFill>
                  <a:schemeClr val="tx1">
                    <a:lumMod val="75000"/>
                    <a:lumOff val="25000"/>
                  </a:schemeClr>
                </a:solidFill>
                <a:latin typeface="微软雅黑" pitchFamily="34" charset="-122"/>
                <a:ea typeface="微软雅黑" pitchFamily="34" charset="-122"/>
                <a:sym typeface="+mn-ea"/>
              </a:endParaRPr>
            </a:p>
            <a:p>
              <a:pPr algn="l">
                <a:lnSpc>
                  <a:spcPct val="150000"/>
                </a:lnSpc>
              </a:pPr>
              <a:r>
                <a:rPr kumimoji="1" lang="en-US" sz="1600" b="1" dirty="0" err="1">
                  <a:solidFill>
                    <a:srgbClr val="C00000"/>
                  </a:solidFill>
                  <a:latin typeface="微软雅黑" pitchFamily="34" charset="-122"/>
                  <a:ea typeface="微软雅黑" pitchFamily="34" charset="-122"/>
                  <a:sym typeface="+mn-ea"/>
                </a:rPr>
                <a:t>企业征信牌照备案的征信公司</a:t>
              </a:r>
              <a:endParaRPr kumimoji="1" lang="en-US" altLang="en-US" sz="1600" b="1" dirty="0">
                <a:solidFill>
                  <a:srgbClr val="990000"/>
                </a:solidFill>
                <a:latin typeface="微软雅黑" pitchFamily="34" charset="-122"/>
                <a:ea typeface="微软雅黑" pitchFamily="34" charset="-122"/>
                <a:sym typeface="+mn-ea"/>
              </a:endParaRPr>
            </a:p>
          </p:txBody>
        </p:sp>
        <p:sp>
          <p:nvSpPr>
            <p:cNvPr id="17" name="文本框 6"/>
            <p:cNvSpPr txBox="1"/>
            <p:nvPr/>
          </p:nvSpPr>
          <p:spPr>
            <a:xfrm>
              <a:off x="12069" y="7979"/>
              <a:ext cx="4341" cy="1163"/>
            </a:xfrm>
            <a:prstGeom prst="rect">
              <a:avLst/>
            </a:prstGeom>
            <a:noFill/>
          </p:spPr>
          <p:txBody>
            <a:bodyPr wrap="square" lIns="0" tIns="0" rIns="0" bIns="0" rtlCol="0">
              <a:spAutoFit/>
            </a:bodyPr>
            <a:lstStyle/>
            <a:p>
              <a:pPr algn="l">
                <a:lnSpc>
                  <a:spcPct val="150000"/>
                </a:lnSpc>
              </a:pPr>
              <a:r>
                <a:rPr kumimoji="1" lang="zh-CN" altLang="en-US" sz="1600" b="1" dirty="0">
                  <a:solidFill>
                    <a:schemeClr val="tx1">
                      <a:lumMod val="75000"/>
                      <a:lumOff val="25000"/>
                    </a:schemeClr>
                  </a:solidFill>
                  <a:latin typeface="微软雅黑" pitchFamily="34" charset="-122"/>
                  <a:ea typeface="微软雅黑" pitchFamily="34" charset="-122"/>
                  <a:sym typeface="+mn-ea"/>
                </a:rPr>
                <a:t>国内首家基于企业征信的线上</a:t>
              </a:r>
              <a:endParaRPr kumimoji="1" lang="zh-CN" altLang="en-US" sz="1600" b="1" dirty="0">
                <a:solidFill>
                  <a:schemeClr val="tx1">
                    <a:lumMod val="75000"/>
                    <a:lumOff val="25000"/>
                  </a:schemeClr>
                </a:solidFill>
                <a:latin typeface="微软雅黑" pitchFamily="34" charset="-122"/>
                <a:ea typeface="微软雅黑" pitchFamily="34" charset="-122"/>
                <a:sym typeface="+mn-ea"/>
              </a:endParaRPr>
            </a:p>
            <a:p>
              <a:pPr algn="l">
                <a:lnSpc>
                  <a:spcPct val="150000"/>
                </a:lnSpc>
              </a:pPr>
              <a:r>
                <a:rPr kumimoji="1" lang="zh-CN" altLang="en-US" sz="1600" b="1" dirty="0">
                  <a:solidFill>
                    <a:schemeClr val="tx1">
                      <a:lumMod val="75000"/>
                      <a:lumOff val="25000"/>
                    </a:schemeClr>
                  </a:solidFill>
                  <a:latin typeface="微软雅黑" pitchFamily="34" charset="-122"/>
                  <a:ea typeface="微软雅黑" pitchFamily="34" charset="-122"/>
                  <a:sym typeface="+mn-ea"/>
                </a:rPr>
                <a:t>企业融资产品</a:t>
              </a:r>
              <a:r>
                <a:rPr kumimoji="1" lang="zh-CN" altLang="en-US" sz="1600" b="1" dirty="0">
                  <a:solidFill>
                    <a:srgbClr val="C00000"/>
                  </a:solidFill>
                  <a:latin typeface="微软雅黑" pitchFamily="34" charset="-122"/>
                  <a:ea typeface="微软雅黑" pitchFamily="34" charset="-122"/>
                  <a:sym typeface="+mn-ea"/>
                </a:rPr>
                <a:t>全自动审批平台</a:t>
              </a:r>
              <a:endParaRPr kumimoji="1" lang="zh-CN" altLang="en-US" sz="1600" b="1" dirty="0">
                <a:solidFill>
                  <a:srgbClr val="C00000"/>
                </a:solidFill>
                <a:latin typeface="微软雅黑" pitchFamily="34" charset="-122"/>
                <a:ea typeface="微软雅黑" pitchFamily="34" charset="-122"/>
                <a:sym typeface="+mn-ea"/>
              </a:endParaRPr>
            </a:p>
          </p:txBody>
        </p:sp>
        <p:sp>
          <p:nvSpPr>
            <p:cNvPr id="18" name="文本框 7"/>
            <p:cNvSpPr txBox="1"/>
            <p:nvPr/>
          </p:nvSpPr>
          <p:spPr>
            <a:xfrm>
              <a:off x="12069" y="4607"/>
              <a:ext cx="4341" cy="1095"/>
            </a:xfrm>
            <a:prstGeom prst="rect">
              <a:avLst/>
            </a:prstGeom>
            <a:noFill/>
          </p:spPr>
          <p:txBody>
            <a:bodyPr wrap="square" lIns="0" tIns="0" rIns="0" bIns="0" rtlCol="0">
              <a:spAutoFit/>
            </a:bodyPr>
            <a:lstStyle/>
            <a:p>
              <a:pPr algn="l">
                <a:lnSpc>
                  <a:spcPct val="150000"/>
                </a:lnSpc>
              </a:pPr>
              <a:r>
                <a:rPr kumimoji="1" lang="zh-CN" altLang="en-US" sz="1600" b="1" dirty="0">
                  <a:solidFill>
                    <a:schemeClr val="tx1">
                      <a:lumMod val="75000"/>
                      <a:lumOff val="25000"/>
                    </a:schemeClr>
                  </a:solidFill>
                  <a:latin typeface="微软雅黑" pitchFamily="34" charset="-122"/>
                  <a:ea typeface="微软雅黑" pitchFamily="34" charset="-122"/>
                  <a:sym typeface="+mn-ea"/>
                </a:rPr>
                <a:t>大力发展云计算及大数据应用技术，</a:t>
              </a:r>
              <a:r>
                <a:rPr kumimoji="1" lang="zh-CN" altLang="en-US" sz="1600" b="1" dirty="0">
                  <a:solidFill>
                    <a:srgbClr val="C00000"/>
                  </a:solidFill>
                  <a:latin typeface="微软雅黑" pitchFamily="34" charset="-122"/>
                  <a:ea typeface="微软雅黑" pitchFamily="34" charset="-122"/>
                  <a:sym typeface="+mn-ea"/>
                </a:rPr>
                <a:t>独创微众征信模型</a:t>
              </a:r>
              <a:endParaRPr kumimoji="1" lang="zh-CN" altLang="en-US" sz="1600" b="1" dirty="0">
                <a:solidFill>
                  <a:srgbClr val="C00000"/>
                </a:solidFill>
                <a:latin typeface="微软雅黑" pitchFamily="34" charset="-122"/>
                <a:ea typeface="微软雅黑" pitchFamily="34" charset="-122"/>
                <a:sym typeface="+mn-ea"/>
              </a:endParaRPr>
            </a:p>
          </p:txBody>
        </p:sp>
        <p:sp>
          <p:nvSpPr>
            <p:cNvPr id="19" name="文本框 8"/>
            <p:cNvSpPr txBox="1"/>
            <p:nvPr/>
          </p:nvSpPr>
          <p:spPr>
            <a:xfrm>
              <a:off x="4229" y="7979"/>
              <a:ext cx="4010" cy="1163"/>
            </a:xfrm>
            <a:prstGeom prst="rect">
              <a:avLst/>
            </a:prstGeom>
            <a:noFill/>
          </p:spPr>
          <p:txBody>
            <a:bodyPr wrap="square" lIns="0" tIns="0" rIns="0" bIns="0" rtlCol="0">
              <a:spAutoFit/>
            </a:bodyPr>
            <a:lstStyle/>
            <a:p>
              <a:pPr algn="l">
                <a:lnSpc>
                  <a:spcPct val="150000"/>
                </a:lnSpc>
              </a:pPr>
              <a:r>
                <a:rPr kumimoji="1" lang="zh-CN" altLang="en-US" sz="1600" b="1" dirty="0">
                  <a:solidFill>
                    <a:schemeClr val="tx1">
                      <a:lumMod val="75000"/>
                      <a:lumOff val="25000"/>
                    </a:schemeClr>
                  </a:solidFill>
                  <a:latin typeface="微软雅黑" pitchFamily="34" charset="-122"/>
                  <a:ea typeface="微软雅黑" pitchFamily="34" charset="-122"/>
                  <a:sym typeface="+mn-ea"/>
                </a:rPr>
                <a:t>搭建了服务于中小微企业的</a:t>
              </a:r>
              <a:endParaRPr kumimoji="1" lang="zh-CN" altLang="en-US" sz="1600" b="1" dirty="0">
                <a:solidFill>
                  <a:schemeClr val="tx1">
                    <a:lumMod val="75000"/>
                    <a:lumOff val="25000"/>
                  </a:schemeClr>
                </a:solidFill>
                <a:latin typeface="微软雅黑" pitchFamily="34" charset="-122"/>
                <a:ea typeface="微软雅黑" pitchFamily="34" charset="-122"/>
                <a:sym typeface="+mn-ea"/>
              </a:endParaRPr>
            </a:p>
            <a:p>
              <a:pPr algn="l">
                <a:lnSpc>
                  <a:spcPct val="150000"/>
                </a:lnSpc>
              </a:pPr>
              <a:r>
                <a:rPr kumimoji="1" lang="zh-CN" altLang="en-US" sz="1600" b="1" dirty="0">
                  <a:solidFill>
                    <a:srgbClr val="C00000"/>
                  </a:solidFill>
                  <a:latin typeface="微软雅黑" pitchFamily="34" charset="-122"/>
                  <a:ea typeface="微软雅黑" pitchFamily="34" charset="-122"/>
                  <a:sym typeface="+mn-ea"/>
                </a:rPr>
                <a:t>微众税银服务平台</a:t>
              </a:r>
              <a:endParaRPr kumimoji="1" lang="en-US" altLang="en-US" sz="1600" b="1" dirty="0">
                <a:solidFill>
                  <a:srgbClr val="990000"/>
                </a:solidFill>
                <a:latin typeface="微软雅黑" pitchFamily="34" charset="-122"/>
                <a:ea typeface="微软雅黑" pitchFamily="34" charset="-122"/>
                <a:sym typeface="+mn-ea"/>
              </a:endParaRPr>
            </a:p>
          </p:txBody>
        </p:sp>
        <p:pic>
          <p:nvPicPr>
            <p:cNvPr id="20" name="Picture 2" descr="E:\黎万彬设计工作盘\2017\PPT\微众税银-税银服务平台pp-20170705\未标题-1-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8" y="8028"/>
              <a:ext cx="1115" cy="11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E:\黎万彬设计工作盘\2017\PPT\微众税银-税银服务平台pp-20170705\未标题-1-1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34" y="6300"/>
              <a:ext cx="1115" cy="111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E:\黎万彬设计工作盘\2017\PPT\微众税银-税银服务平台pp-20170705\未标题-1-1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34" y="8028"/>
              <a:ext cx="1115" cy="11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E:\黎万彬设计工作盘\2017\PPT\微众税银-税银服务平台pp-20170705\未标题-1-1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34" y="4703"/>
              <a:ext cx="1115" cy="11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E:\黎万彬设计工作盘\2017\PPT\微众税银-税银服务平台pp-20170705\未标题-1-1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48" y="4587"/>
              <a:ext cx="1115" cy="111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E:\黎万彬设计工作盘\2017\PPT\微众税银-税银服务平台pp-20170705\未标题-1-1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48" y="6300"/>
              <a:ext cx="1115" cy="111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黎万彬设计工作盘\品牌画册\客户名录logo-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38412" y="1187898"/>
            <a:ext cx="8221109" cy="500178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合作机构</a:t>
            </a:r>
            <a:endParaRPr lang="zh-CN" altLang="en-US" dirty="0"/>
          </a:p>
        </p:txBody>
      </p:sp>
      <p:sp>
        <p:nvSpPr>
          <p:cNvPr id="3" name="文本占位符 3"/>
          <p:cNvSpPr>
            <a:spLocks noGrp="1"/>
          </p:cNvSpPr>
          <p:nvPr/>
        </p:nvSpPr>
        <p:spPr bwMode="auto">
          <a:xfrm>
            <a:off x="5231110" y="1187898"/>
            <a:ext cx="2174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pitchFamily="34" charset="0"/>
              <a:buNone/>
              <a:defRPr/>
            </a:pPr>
            <a:r>
              <a:rPr lang="zh-CN" altLang="en-US" sz="2000" b="1" spc="300" dirty="0">
                <a:solidFill>
                  <a:schemeClr val="tx1">
                    <a:lumMod val="75000"/>
                    <a:lumOff val="25000"/>
                  </a:schemeClr>
                </a:solidFill>
                <a:latin typeface="微软雅黑" pitchFamily="34" charset="-122"/>
                <a:ea typeface="微软雅黑" pitchFamily="34" charset="-122"/>
              </a:rPr>
              <a:t>合作机构</a:t>
            </a:r>
            <a:endParaRPr lang="zh-CN" altLang="en-US" sz="2000" b="1" spc="300" dirty="0">
              <a:solidFill>
                <a:schemeClr val="tx1">
                  <a:lumMod val="75000"/>
                  <a:lumOff val="25000"/>
                </a:schemeClr>
              </a:solidFill>
              <a:latin typeface="微软雅黑" pitchFamily="34" charset="-122"/>
              <a:ea typeface="微软雅黑" pitchFamily="34" charset="-122"/>
            </a:endParaRPr>
          </a:p>
        </p:txBody>
      </p:sp>
      <p:sp>
        <p:nvSpPr>
          <p:cNvPr id="25" name="文本占位符 3"/>
          <p:cNvSpPr>
            <a:spLocks noGrp="1"/>
          </p:cNvSpPr>
          <p:nvPr/>
        </p:nvSpPr>
        <p:spPr bwMode="auto">
          <a:xfrm>
            <a:off x="323771" y="1203297"/>
            <a:ext cx="33094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a:buFont typeface="Arial" pitchFamily="34" charset="0"/>
              <a:buNone/>
              <a:defRPr/>
            </a:pPr>
            <a:r>
              <a:rPr lang="zh-CN" altLang="en-US" sz="2000" b="1" spc="300" dirty="0">
                <a:solidFill>
                  <a:srgbClr val="000000">
                    <a:lumMod val="75000"/>
                    <a:lumOff val="25000"/>
                  </a:srgbClr>
                </a:solidFill>
                <a:latin typeface="微软雅黑" pitchFamily="34" charset="-122"/>
                <a:ea typeface="微软雅黑" pitchFamily="34" charset="-122"/>
              </a:rPr>
              <a:t>合作税局（</a:t>
            </a:r>
            <a:r>
              <a:rPr lang="en-US" altLang="zh-CN" sz="2000" b="1" spc="300" dirty="0">
                <a:solidFill>
                  <a:srgbClr val="000000">
                    <a:lumMod val="75000"/>
                    <a:lumOff val="25000"/>
                  </a:srgbClr>
                </a:solidFill>
                <a:latin typeface="微软雅黑" pitchFamily="34" charset="-122"/>
                <a:ea typeface="微软雅黑" pitchFamily="34" charset="-122"/>
              </a:rPr>
              <a:t>28/36</a:t>
            </a:r>
            <a:r>
              <a:rPr lang="zh-CN" altLang="en-US" sz="2000" b="1" spc="300" dirty="0">
                <a:solidFill>
                  <a:srgbClr val="000000">
                    <a:lumMod val="75000"/>
                    <a:lumOff val="25000"/>
                  </a:srgbClr>
                </a:solidFill>
                <a:latin typeface="微软雅黑" pitchFamily="34" charset="-122"/>
                <a:ea typeface="微软雅黑" pitchFamily="34" charset="-122"/>
              </a:rPr>
              <a:t>）</a:t>
            </a:r>
            <a:endParaRPr lang="zh-CN" altLang="en-US" sz="2000" b="1" spc="300" dirty="0">
              <a:solidFill>
                <a:srgbClr val="000000">
                  <a:lumMod val="75000"/>
                  <a:lumOff val="25000"/>
                </a:srgbClr>
              </a:solidFill>
              <a:latin typeface="微软雅黑" pitchFamily="34" charset="-122"/>
              <a:ea typeface="微软雅黑" pitchFamily="34" charset="-122"/>
            </a:endParaRPr>
          </a:p>
        </p:txBody>
      </p:sp>
      <p:graphicFrame>
        <p:nvGraphicFramePr>
          <p:cNvPr id="26" name="表格 25"/>
          <p:cNvGraphicFramePr>
            <a:graphicFrameLocks noGrp="1"/>
          </p:cNvGraphicFramePr>
          <p:nvPr/>
        </p:nvGraphicFramePr>
        <p:xfrm>
          <a:off x="172049" y="1773610"/>
          <a:ext cx="4630951" cy="4180707"/>
        </p:xfrm>
        <a:graphic>
          <a:graphicData uri="http://schemas.openxmlformats.org/drawingml/2006/table">
            <a:tbl>
              <a:tblPr/>
              <a:tblGrid>
                <a:gridCol w="1340539"/>
                <a:gridCol w="1096804"/>
                <a:gridCol w="1096804"/>
                <a:gridCol w="1096804"/>
              </a:tblGrid>
              <a:tr h="464523">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effectLst/>
                        </a:rPr>
                        <a:t>北京国税</a:t>
                      </a:r>
                      <a:endParaRPr lang="zh-CN" altLang="en-US" sz="1600" b="1" i="0" u="none" strike="noStrike" dirty="0">
                        <a:solidFill>
                          <a:srgbClr val="000000"/>
                        </a:solidFill>
                        <a:effectLst/>
                        <a:latin typeface="宋体" pitchFamily="2" charset="-122"/>
                        <a:ea typeface="宋体" pitchFamily="2" charset="-122"/>
                      </a:endParaRPr>
                    </a:p>
                  </a:txBody>
                  <a:tcPr marL="9525" marR="9525" marT="9525" marB="0" anchor="ctr">
                    <a:lnL>
                      <a:noFill/>
                    </a:lnL>
                    <a:lnR>
                      <a:noFill/>
                    </a:lnR>
                    <a:lnT w="12700" cmpd="sng">
                      <a:solidFill>
                        <a:srgbClr val="AE0002"/>
                      </a:solidFill>
                    </a:lnT>
                    <a:lnB>
                      <a:noFill/>
                    </a:lnB>
                    <a:lnTlToBr w="12700" cmpd="sng">
                      <a:noFill/>
                      <a:prstDash val="solid"/>
                    </a:lnTlToBr>
                    <a:lnBlToTr w="12700" cmpd="sng">
                      <a:noFill/>
                      <a:prstDash val="solid"/>
                    </a:lnBlToTr>
                    <a:solidFill>
                      <a:srgbClr val="C00002">
                        <a:lumMod val="40000"/>
                        <a:lumOff val="60000"/>
                      </a:srgbClr>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solidFill>
                            <a:schemeClr val="tx2">
                              <a:lumMod val="75000"/>
                            </a:schemeClr>
                          </a:solidFill>
                          <a:effectLst/>
                        </a:rPr>
                        <a:t>天津国税</a:t>
                      </a:r>
                      <a:endParaRPr lang="zh-CN" altLang="en-US" sz="1600" b="1" i="0" u="none" strike="noStrike" dirty="0">
                        <a:solidFill>
                          <a:schemeClr val="tx2">
                            <a:lumMod val="75000"/>
                          </a:schemeClr>
                        </a:solidFill>
                        <a:effectLst/>
                        <a:latin typeface="宋体" pitchFamily="2" charset="-122"/>
                        <a:ea typeface="宋体" pitchFamily="2" charset="-122"/>
                      </a:endParaRPr>
                    </a:p>
                  </a:txBody>
                  <a:tcPr marL="9525" marR="9525" marT="9525" marB="0" anchor="ctr">
                    <a:lnL>
                      <a:noFill/>
                    </a:lnL>
                    <a:lnR>
                      <a:noFill/>
                    </a:lnR>
                    <a:lnT w="12700" cmpd="sng">
                      <a:solidFill>
                        <a:srgbClr val="AE0002"/>
                      </a:solid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河北国税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w="12700" cmpd="sng">
                      <a:solidFill>
                        <a:srgbClr val="AE0002"/>
                      </a:solid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山西国税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w="12700" cmpd="sng">
                      <a:solidFill>
                        <a:srgbClr val="AE0002"/>
                      </a:solidFill>
                    </a:lnT>
                    <a:lnB>
                      <a:noFill/>
                    </a:lnB>
                    <a:lnTlToBr w="12700" cmpd="sng">
                      <a:noFill/>
                      <a:prstDash val="solid"/>
                    </a:lnTlToBr>
                    <a:lnBlToTr w="12700" cmpd="sng">
                      <a:noFill/>
                      <a:prstDash val="solid"/>
                    </a:lnBlToTr>
                    <a:solidFill>
                      <a:schemeClr val="bg1"/>
                    </a:solidFill>
                  </a:tcPr>
                </a:tc>
              </a:tr>
              <a:tr h="464523">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黑龙江国税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effectLst/>
                        </a:rPr>
                        <a:t>上海国税</a:t>
                      </a:r>
                      <a:endParaRPr lang="zh-CN" altLang="en-US" sz="1600" b="1" i="0" u="none" strike="noStrike" dirty="0">
                        <a:solidFill>
                          <a:srgbClr val="000000"/>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C00002">
                        <a:lumMod val="40000"/>
                        <a:lumOff val="60000"/>
                      </a:srgbClr>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江苏国税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浙江国税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r>
              <a:tr h="464523">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山东国税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河南国税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湖北国税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湖南国税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r>
              <a:tr h="464523">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solidFill>
                            <a:schemeClr val="tx2">
                              <a:lumMod val="75000"/>
                            </a:schemeClr>
                          </a:solidFill>
                          <a:effectLst/>
                        </a:rPr>
                        <a:t>重庆国税</a:t>
                      </a:r>
                      <a:endParaRPr lang="zh-CN" altLang="en-US" sz="1600" b="1" i="0" u="none" strike="noStrike" dirty="0">
                        <a:solidFill>
                          <a:schemeClr val="tx2">
                            <a:lumMod val="75000"/>
                          </a:schemeClr>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solidFill>
                            <a:schemeClr val="tx2">
                              <a:lumMod val="75000"/>
                            </a:schemeClr>
                          </a:solidFill>
                          <a:effectLst/>
                        </a:rPr>
                        <a:t>四川国税</a:t>
                      </a:r>
                      <a:endParaRPr lang="zh-CN" altLang="en-US" sz="1600" b="1" i="0" u="none" strike="noStrike" dirty="0">
                        <a:solidFill>
                          <a:schemeClr val="tx2">
                            <a:lumMod val="75000"/>
                          </a:schemeClr>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贵州国税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云南国税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r>
              <a:tr h="464523">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effectLst/>
                        </a:rPr>
                        <a:t>青海国税</a:t>
                      </a:r>
                      <a:endParaRPr lang="zh-CN" altLang="en-US" sz="1600" b="1" i="0" u="none" strike="noStrike" dirty="0">
                        <a:solidFill>
                          <a:srgbClr val="000000"/>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C00002">
                        <a:lumMod val="40000"/>
                        <a:lumOff val="60000"/>
                      </a:srgbClr>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effectLst/>
                        </a:rPr>
                        <a:t>宁夏国税</a:t>
                      </a:r>
                      <a:endParaRPr lang="zh-CN" altLang="en-US" sz="1600" b="1" i="0" u="none" strike="noStrike" dirty="0">
                        <a:solidFill>
                          <a:srgbClr val="000000"/>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C00002">
                        <a:lumMod val="40000"/>
                        <a:lumOff val="60000"/>
                      </a:srgbClr>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effectLst/>
                        </a:rPr>
                        <a:t>新疆国税</a:t>
                      </a:r>
                      <a:endParaRPr lang="zh-CN" altLang="en-US" sz="1600" b="1" i="0" u="none" strike="noStrike" dirty="0">
                        <a:solidFill>
                          <a:srgbClr val="000000"/>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C00002">
                        <a:lumMod val="40000"/>
                        <a:lumOff val="60000"/>
                      </a:srgbClr>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solidFill>
                            <a:schemeClr val="tx2">
                              <a:lumMod val="75000"/>
                            </a:schemeClr>
                          </a:solidFill>
                          <a:effectLst/>
                        </a:rPr>
                        <a:t>辽宁国税</a:t>
                      </a:r>
                      <a:endParaRPr lang="zh-CN" altLang="en-US" sz="1600" b="1" i="0" u="none" strike="noStrike" dirty="0">
                        <a:solidFill>
                          <a:schemeClr val="tx2">
                            <a:lumMod val="75000"/>
                          </a:schemeClr>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r>
              <a:tr h="464523">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effectLst/>
                        </a:rPr>
                        <a:t>内蒙古国税</a:t>
                      </a:r>
                      <a:endParaRPr lang="zh-CN" altLang="en-US" sz="1600" b="1" i="0" u="none" strike="noStrike" dirty="0">
                        <a:solidFill>
                          <a:srgbClr val="000000"/>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C00002">
                        <a:lumMod val="40000"/>
                        <a:lumOff val="60000"/>
                      </a:srgbClr>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effectLst/>
                        </a:rPr>
                        <a:t>西藏国税</a:t>
                      </a:r>
                      <a:endParaRPr lang="zh-CN" altLang="en-US" sz="1600" b="1" i="0" u="none" strike="noStrike" dirty="0">
                        <a:solidFill>
                          <a:srgbClr val="000000"/>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C00002">
                        <a:lumMod val="40000"/>
                        <a:lumOff val="60000"/>
                      </a:srgbClr>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algn="ctr" fontAlgn="b"/>
                      <a:r>
                        <a:rPr lang="zh-CN" altLang="en-US" sz="1600" b="1" u="none" strike="noStrike" dirty="0">
                          <a:effectLst/>
                        </a:rPr>
                        <a:t>海南国税</a:t>
                      </a:r>
                      <a:endParaRPr lang="zh-CN" altLang="en-US" sz="1600" b="1" i="0" u="none" strike="noStrike" dirty="0">
                        <a:solidFill>
                          <a:srgbClr val="000000"/>
                        </a:solidFill>
                        <a:effectLst/>
                        <a:latin typeface="宋体" pitchFamily="2" charset="-122"/>
                        <a:ea typeface="宋体" pitchFamily="2" charset="-122"/>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C00002">
                        <a:lumMod val="40000"/>
                        <a:lumOff val="60000"/>
                      </a:srgbClr>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福建国税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r>
              <a:tr h="464523">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安徽国税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吉林国税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甘肃国税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广西国税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r>
              <a:tr h="464523">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广东国税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江西国税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陕西国税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深圳国税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solidFill>
                  </a:tcPr>
                </a:tc>
              </a:tr>
              <a:tr h="464523">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大连国税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w="12700" cmpd="sng">
                      <a:solidFill>
                        <a:srgbClr val="AE0002"/>
                      </a:solid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宁波国税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w="12700" cmpd="sng">
                      <a:solidFill>
                        <a:srgbClr val="AE0002"/>
                      </a:solid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厦门国税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w="12700" cmpd="sng">
                      <a:solidFill>
                        <a:srgbClr val="AE0002"/>
                      </a:solidFill>
                    </a:lnB>
                    <a:lnTlToBr w="12700" cmpd="sng">
                      <a:noFill/>
                      <a:prstDash val="solid"/>
                    </a:lnTlToBr>
                    <a:lnBlToTr w="12700" cmpd="sng">
                      <a:noFill/>
                      <a:prstDash val="solid"/>
                    </a:lnBlToTr>
                    <a:solidFill>
                      <a:schemeClr val="bg1"/>
                    </a:solidFill>
                  </a:tcPr>
                </a:tc>
                <a:tc>
                  <a:txBody>
                    <a:bodyPr/>
                    <a:lstStyle>
                      <a:lvl1pPr marL="0" algn="l" defTabSz="1088390" rtl="0" eaLnBrk="1" latinLnBrk="0" hangingPunct="1">
                        <a:defRPr sz="2100" kern="1200">
                          <a:solidFill>
                            <a:schemeClr val="tx1"/>
                          </a:solidFill>
                          <a:latin typeface="Calibri"/>
                          <a:ea typeface="微软雅黑" pitchFamily="34" charset="-122"/>
                        </a:defRPr>
                      </a:lvl1pPr>
                      <a:lvl2pPr marL="544195" algn="l" defTabSz="1088390" rtl="0" eaLnBrk="1" latinLnBrk="0" hangingPunct="1">
                        <a:defRPr sz="2100" kern="1200">
                          <a:solidFill>
                            <a:schemeClr val="tx1"/>
                          </a:solidFill>
                          <a:latin typeface="Calibri"/>
                          <a:ea typeface="微软雅黑" pitchFamily="34" charset="-122"/>
                        </a:defRPr>
                      </a:lvl2pPr>
                      <a:lvl3pPr marL="1088390" algn="l" defTabSz="1088390" rtl="0" eaLnBrk="1" latinLnBrk="0" hangingPunct="1">
                        <a:defRPr sz="2100" kern="1200">
                          <a:solidFill>
                            <a:schemeClr val="tx1"/>
                          </a:solidFill>
                          <a:latin typeface="Calibri"/>
                          <a:ea typeface="微软雅黑" pitchFamily="34" charset="-122"/>
                        </a:defRPr>
                      </a:lvl3pPr>
                      <a:lvl4pPr marL="1632585" algn="l" defTabSz="1088390" rtl="0" eaLnBrk="1" latinLnBrk="0" hangingPunct="1">
                        <a:defRPr sz="2100" kern="1200">
                          <a:solidFill>
                            <a:schemeClr val="tx1"/>
                          </a:solidFill>
                          <a:latin typeface="Calibri"/>
                          <a:ea typeface="微软雅黑" pitchFamily="34" charset="-122"/>
                        </a:defRPr>
                      </a:lvl4pPr>
                      <a:lvl5pPr marL="2176780" algn="l" defTabSz="1088390" rtl="0" eaLnBrk="1" latinLnBrk="0" hangingPunct="1">
                        <a:defRPr sz="2100" kern="1200">
                          <a:solidFill>
                            <a:schemeClr val="tx1"/>
                          </a:solidFill>
                          <a:latin typeface="Calibri"/>
                          <a:ea typeface="微软雅黑" pitchFamily="34" charset="-122"/>
                        </a:defRPr>
                      </a:lvl5pPr>
                      <a:lvl6pPr marL="2720975" algn="l" defTabSz="1088390" rtl="0" eaLnBrk="1" latinLnBrk="0" hangingPunct="1">
                        <a:defRPr sz="2100" kern="1200">
                          <a:solidFill>
                            <a:schemeClr val="tx1"/>
                          </a:solidFill>
                          <a:latin typeface="Calibri"/>
                          <a:ea typeface="微软雅黑" pitchFamily="34" charset="-122"/>
                        </a:defRPr>
                      </a:lvl6pPr>
                      <a:lvl7pPr marL="3265805" algn="l" defTabSz="1088390" rtl="0" eaLnBrk="1" latinLnBrk="0" hangingPunct="1">
                        <a:defRPr sz="2100" kern="1200">
                          <a:solidFill>
                            <a:schemeClr val="tx1"/>
                          </a:solidFill>
                          <a:latin typeface="Calibri"/>
                          <a:ea typeface="微软雅黑" pitchFamily="34" charset="-122"/>
                        </a:defRPr>
                      </a:lvl7pPr>
                      <a:lvl8pPr marL="3810000" algn="l" defTabSz="1088390" rtl="0" eaLnBrk="1" latinLnBrk="0" hangingPunct="1">
                        <a:defRPr sz="2100" kern="1200">
                          <a:solidFill>
                            <a:schemeClr val="tx1"/>
                          </a:solidFill>
                          <a:latin typeface="Calibri"/>
                          <a:ea typeface="微软雅黑" pitchFamily="34" charset="-122"/>
                        </a:defRPr>
                      </a:lvl8pPr>
                      <a:lvl9pPr marL="4354195" algn="l" defTabSz="1088390" rtl="0" eaLnBrk="1" latinLnBrk="0" hangingPunct="1">
                        <a:defRPr sz="2100" kern="1200">
                          <a:solidFill>
                            <a:schemeClr val="tx1"/>
                          </a:solidFill>
                          <a:latin typeface="Calibri"/>
                          <a:ea typeface="微软雅黑" pitchFamily="34" charset="-122"/>
                        </a:defRPr>
                      </a:lvl9pPr>
                    </a:lstStyle>
                    <a:p>
                      <a:pPr marL="0" algn="ctr" defTabSz="914400" rtl="0" eaLnBrk="1" fontAlgn="b" latinLnBrk="0" hangingPunct="1"/>
                      <a:r>
                        <a:rPr lang="zh-CN" altLang="en-US" sz="1600" b="1" u="none" strike="noStrike" kern="1200" dirty="0">
                          <a:solidFill>
                            <a:schemeClr val="tx2">
                              <a:lumMod val="75000"/>
                            </a:schemeClr>
                          </a:solidFill>
                          <a:effectLst/>
                          <a:latin typeface="+mn-lt"/>
                          <a:ea typeface="+mn-ea"/>
                          <a:cs typeface="+mn-cs"/>
                        </a:rPr>
                        <a:t>青岛国税</a:t>
                      </a:r>
                      <a:endParaRPr lang="zh-CN" altLang="en-US" sz="1600" b="1" u="none" strike="noStrike" kern="1200" dirty="0">
                        <a:solidFill>
                          <a:schemeClr val="tx2">
                            <a:lumMod val="75000"/>
                          </a:schemeClr>
                        </a:solidFill>
                        <a:effectLst/>
                        <a:latin typeface="+mn-lt"/>
                        <a:ea typeface="+mn-ea"/>
                        <a:cs typeface="+mn-cs"/>
                      </a:endParaRPr>
                    </a:p>
                  </a:txBody>
                  <a:tcPr marL="9525" marR="9525" marT="9525" marB="0" anchor="ctr">
                    <a:lnL>
                      <a:noFill/>
                    </a:lnL>
                    <a:lnR>
                      <a:noFill/>
                    </a:lnR>
                    <a:lnT>
                      <a:noFill/>
                    </a:lnT>
                    <a:lnB w="12700" cmpd="sng">
                      <a:solidFill>
                        <a:srgbClr val="AE0002"/>
                      </a:solidFill>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708025" y="3850005"/>
            <a:ext cx="4450715" cy="2164080"/>
          </a:xfrm>
          <a:prstGeom prst="roundRect">
            <a:avLst/>
          </a:prstGeom>
          <a:solidFill>
            <a:schemeClr val="bg1"/>
          </a:solidFill>
          <a:ln>
            <a:solidFill>
              <a:srgbClr val="FEA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749300" y="1214120"/>
            <a:ext cx="4450715" cy="2255520"/>
          </a:xfrm>
          <a:prstGeom prst="round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616700" y="3850005"/>
            <a:ext cx="4789170" cy="2216785"/>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6626860" y="1214120"/>
            <a:ext cx="4779010" cy="2255520"/>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4690745" y="2527300"/>
            <a:ext cx="2273300" cy="23799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公司战略</a:t>
            </a:r>
            <a:endParaRPr lang="zh-CN" altLang="en-US" dirty="0"/>
          </a:p>
        </p:txBody>
      </p:sp>
      <p:sp>
        <p:nvSpPr>
          <p:cNvPr id="45" name="Rectangle 9"/>
          <p:cNvSpPr>
            <a:spLocks noChangeArrowheads="1"/>
          </p:cNvSpPr>
          <p:nvPr/>
        </p:nvSpPr>
        <p:spPr bwMode="auto">
          <a:xfrm>
            <a:off x="1125855" y="2174875"/>
            <a:ext cx="1717675"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交易金融</a:t>
            </a:r>
            <a:endParaRPr kumimoji="1" lang="zh-CN" altLang="de-DE" sz="1600" kern="0" dirty="0">
              <a:solidFill>
                <a:srgbClr val="000000"/>
              </a:solidFill>
              <a:latin typeface="微软雅黑" pitchFamily="34" charset="-122"/>
              <a:ea typeface="微软雅黑" pitchFamily="34" charset="-122"/>
            </a:endParaRPr>
          </a:p>
        </p:txBody>
      </p:sp>
      <p:sp>
        <p:nvSpPr>
          <p:cNvPr id="46" name="Rectangle 10"/>
          <p:cNvSpPr>
            <a:spLocks noChangeArrowheads="1"/>
          </p:cNvSpPr>
          <p:nvPr/>
        </p:nvSpPr>
        <p:spPr bwMode="auto">
          <a:xfrm>
            <a:off x="6910705" y="2059305"/>
            <a:ext cx="4025265"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sz="1300" b="1">
                <a:solidFill>
                  <a:srgbClr val="000000"/>
                </a:solidFill>
                <a:latin typeface="Arial" pitchFamily="34" charset="0"/>
                <a:ea typeface="宋体" pitchFamily="2" charset="-122"/>
              </a:defRPr>
            </a:lvl1pPr>
            <a:lvl2pPr marL="190500" indent="-189230" defTabSz="330200">
              <a:tabLst>
                <a:tab pos="8521700" algn="r"/>
              </a:tabLst>
              <a:defRPr sz="1300" b="1">
                <a:solidFill>
                  <a:srgbClr val="000000"/>
                </a:solidFill>
                <a:latin typeface="Arial" pitchFamily="34" charset="0"/>
                <a:ea typeface="宋体" pitchFamily="2" charset="-122"/>
              </a:defRPr>
            </a:lvl2pPr>
            <a:lvl3pPr marL="1143000" indent="-228600" defTabSz="330200">
              <a:tabLst>
                <a:tab pos="8521700" algn="r"/>
              </a:tabLst>
              <a:defRPr sz="1300" b="1">
                <a:solidFill>
                  <a:srgbClr val="000000"/>
                </a:solidFill>
                <a:latin typeface="Arial" pitchFamily="34" charset="0"/>
                <a:ea typeface="宋体" pitchFamily="2" charset="-122"/>
              </a:defRPr>
            </a:lvl3pPr>
            <a:lvl4pPr marL="1600200" indent="-228600" defTabSz="330200">
              <a:tabLst>
                <a:tab pos="8521700" algn="r"/>
              </a:tabLst>
              <a:defRPr sz="1300" b="1">
                <a:solidFill>
                  <a:srgbClr val="000000"/>
                </a:solidFill>
                <a:latin typeface="Arial" pitchFamily="34" charset="0"/>
                <a:ea typeface="宋体" pitchFamily="2" charset="-122"/>
              </a:defRPr>
            </a:lvl4pPr>
            <a:lvl5pPr marL="2057400" indent="-228600" defTabSz="330200">
              <a:tabLst>
                <a:tab pos="8521700" algn="r"/>
              </a:tabLst>
              <a:defRPr sz="1300" b="1">
                <a:solidFill>
                  <a:srgbClr val="000000"/>
                </a:solidFill>
                <a:latin typeface="Arial" pitchFamily="34" charset="0"/>
                <a:ea typeface="宋体" pitchFamily="2" charset="-122"/>
              </a:defRPr>
            </a:lvl5pPr>
            <a:lvl6pPr marL="2514600" indent="-228600" defTabSz="330200" eaLnBrk="0" fontAlgn="base" hangingPunct="0">
              <a:spcBef>
                <a:spcPct val="0"/>
              </a:spcBef>
              <a:spcAft>
                <a:spcPct val="0"/>
              </a:spcAft>
              <a:tabLst>
                <a:tab pos="8521700" algn="r"/>
              </a:tabLst>
              <a:defRPr sz="1300" b="1">
                <a:solidFill>
                  <a:srgbClr val="000000"/>
                </a:solidFill>
                <a:latin typeface="Arial" pitchFamily="34" charset="0"/>
                <a:ea typeface="宋体" pitchFamily="2" charset="-122"/>
              </a:defRPr>
            </a:lvl6pPr>
            <a:lvl7pPr marL="2971800" indent="-228600" defTabSz="330200" eaLnBrk="0" fontAlgn="base" hangingPunct="0">
              <a:spcBef>
                <a:spcPct val="0"/>
              </a:spcBef>
              <a:spcAft>
                <a:spcPct val="0"/>
              </a:spcAft>
              <a:tabLst>
                <a:tab pos="8521700" algn="r"/>
              </a:tabLst>
              <a:defRPr sz="1300" b="1">
                <a:solidFill>
                  <a:srgbClr val="000000"/>
                </a:solidFill>
                <a:latin typeface="Arial" pitchFamily="34" charset="0"/>
                <a:ea typeface="宋体" pitchFamily="2" charset="-122"/>
              </a:defRPr>
            </a:lvl7pPr>
            <a:lvl8pPr marL="3429000" indent="-228600" defTabSz="330200" eaLnBrk="0" fontAlgn="base" hangingPunct="0">
              <a:spcBef>
                <a:spcPct val="0"/>
              </a:spcBef>
              <a:spcAft>
                <a:spcPct val="0"/>
              </a:spcAft>
              <a:tabLst>
                <a:tab pos="8521700" algn="r"/>
              </a:tabLst>
              <a:defRPr sz="1300" b="1">
                <a:solidFill>
                  <a:srgbClr val="000000"/>
                </a:solidFill>
                <a:latin typeface="Arial" pitchFamily="34" charset="0"/>
                <a:ea typeface="宋体" pitchFamily="2" charset="-122"/>
              </a:defRPr>
            </a:lvl8pPr>
            <a:lvl9pPr marL="3886200" indent="-228600" defTabSz="330200" eaLnBrk="0" fontAlgn="base" hangingPunct="0">
              <a:spcBef>
                <a:spcPct val="0"/>
              </a:spcBef>
              <a:spcAft>
                <a:spcPct val="0"/>
              </a:spcAft>
              <a:tabLst>
                <a:tab pos="8521700" algn="r"/>
              </a:tabLst>
              <a:defRPr sz="1300" b="1">
                <a:solidFill>
                  <a:srgbClr val="000000"/>
                </a:solidFill>
                <a:latin typeface="Arial" pitchFamily="34" charset="0"/>
                <a:ea typeface="宋体" pitchFamily="2" charset="-122"/>
              </a:defRPr>
            </a:lvl9pPr>
          </a:lstStyle>
          <a:p>
            <a:pPr marL="190500" marR="0" lvl="1" indent="-189230" defTabSz="330200" eaLnBrk="0" fontAlgn="base" latinLnBrk="0" hangingPunct="0">
              <a:lnSpc>
                <a:spcPct val="100000"/>
              </a:lnSpc>
              <a:spcBef>
                <a:spcPct val="0"/>
              </a:spcBef>
              <a:spcAft>
                <a:spcPct val="0"/>
              </a:spcAft>
              <a:buClrTx/>
              <a:buSzTx/>
              <a:buFontTx/>
              <a:buChar char="•"/>
              <a:tabLst>
                <a:tab pos="8521700" algn="r"/>
              </a:tabLst>
              <a:defRPr/>
            </a:pPr>
            <a:r>
              <a:rPr kumimoji="1" lang="zh-CN" altLang="en-US" sz="16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大数据挖掘技术：深度学习</a:t>
            </a:r>
            <a:r>
              <a:rPr kumimoji="1" lang="en-US" altLang="zh-CN" sz="16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a:t>
            </a:r>
            <a:r>
              <a:rPr kumimoji="1" lang="zh-CN" altLang="en-US" sz="16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人工智能</a:t>
            </a:r>
            <a:endParaRPr kumimoji="1" lang="en-US" altLang="zh-CN" sz="16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47" name="Rectangle 11"/>
          <p:cNvSpPr>
            <a:spLocks noChangeArrowheads="1"/>
          </p:cNvSpPr>
          <p:nvPr/>
        </p:nvSpPr>
        <p:spPr bwMode="auto">
          <a:xfrm>
            <a:off x="1150620" y="4620260"/>
            <a:ext cx="208026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大数据挖掘平台</a:t>
            </a:r>
            <a:endParaRPr kumimoji="1" lang="zh-CN" altLang="de-DE" sz="1600" kern="0" dirty="0">
              <a:solidFill>
                <a:srgbClr val="000000"/>
              </a:solidFill>
              <a:latin typeface="微软雅黑" pitchFamily="34" charset="-122"/>
              <a:ea typeface="微软雅黑" pitchFamily="34" charset="-122"/>
            </a:endParaRPr>
          </a:p>
        </p:txBody>
      </p:sp>
      <p:sp>
        <p:nvSpPr>
          <p:cNvPr id="48" name="Rectangle 12"/>
          <p:cNvSpPr>
            <a:spLocks noChangeArrowheads="1"/>
          </p:cNvSpPr>
          <p:nvPr/>
        </p:nvSpPr>
        <p:spPr bwMode="auto">
          <a:xfrm>
            <a:off x="7080885" y="5522595"/>
            <a:ext cx="414655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智能化精准获客营销及时触达客户</a:t>
            </a:r>
            <a:r>
              <a:rPr kumimoji="1" lang="zh-CN" altLang="de-DE" sz="1600" kern="0" dirty="0">
                <a:solidFill>
                  <a:srgbClr val="000000"/>
                </a:solidFill>
                <a:latin typeface="微软雅黑" pitchFamily="34" charset="-122"/>
                <a:ea typeface="微软雅黑" pitchFamily="34" charset="-122"/>
              </a:rPr>
              <a:t> </a:t>
            </a:r>
            <a:endParaRPr kumimoji="1" lang="zh-CN" altLang="de-DE" sz="1600" kern="0" dirty="0">
              <a:solidFill>
                <a:srgbClr val="000000"/>
              </a:solidFill>
              <a:latin typeface="微软雅黑" pitchFamily="34" charset="-122"/>
              <a:ea typeface="微软雅黑" pitchFamily="34" charset="-122"/>
            </a:endParaRPr>
          </a:p>
        </p:txBody>
      </p:sp>
      <p:sp>
        <p:nvSpPr>
          <p:cNvPr id="53" name="Text Box 17"/>
          <p:cNvSpPr txBox="1">
            <a:spLocks noChangeArrowheads="1"/>
          </p:cNvSpPr>
          <p:nvPr/>
        </p:nvSpPr>
        <p:spPr bwMode="auto">
          <a:xfrm>
            <a:off x="1097915" y="1418590"/>
            <a:ext cx="3653790" cy="3689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itchFamily="34" charset="0"/>
                <a:ea typeface="宋体" pitchFamily="2" charset="-122"/>
              </a:defRPr>
            </a:lvl1pPr>
            <a:lvl2pPr marL="742950" indent="-285750">
              <a:defRPr sz="1300" b="1">
                <a:solidFill>
                  <a:srgbClr val="000000"/>
                </a:solidFill>
                <a:latin typeface="Arial" pitchFamily="34" charset="0"/>
                <a:ea typeface="宋体" pitchFamily="2" charset="-122"/>
              </a:defRPr>
            </a:lvl2pPr>
            <a:lvl3pPr marL="1143000" indent="-228600">
              <a:defRPr sz="1300" b="1">
                <a:solidFill>
                  <a:srgbClr val="000000"/>
                </a:solidFill>
                <a:latin typeface="Arial" pitchFamily="34" charset="0"/>
                <a:ea typeface="宋体" pitchFamily="2" charset="-122"/>
              </a:defRPr>
            </a:lvl3pPr>
            <a:lvl4pPr marL="1600200" indent="-228600">
              <a:defRPr sz="1300" b="1">
                <a:solidFill>
                  <a:srgbClr val="000000"/>
                </a:solidFill>
                <a:latin typeface="Arial" pitchFamily="34" charset="0"/>
                <a:ea typeface="宋体" pitchFamily="2" charset="-122"/>
              </a:defRPr>
            </a:lvl4pPr>
            <a:lvl5pPr marL="2057400" indent="-228600">
              <a:defRPr sz="1300" b="1">
                <a:solidFill>
                  <a:srgbClr val="000000"/>
                </a:solidFill>
                <a:latin typeface="Arial" pitchFamily="34" charset="0"/>
                <a:ea typeface="宋体" pitchFamily="2" charset="-122"/>
              </a:defRPr>
            </a:lvl5pPr>
            <a:lvl6pPr marL="2514600" indent="-228600" eaLnBrk="0" fontAlgn="base" hangingPunct="0">
              <a:spcBef>
                <a:spcPct val="0"/>
              </a:spcBef>
              <a:spcAft>
                <a:spcPct val="0"/>
              </a:spcAft>
              <a:defRPr sz="1300" b="1">
                <a:solidFill>
                  <a:srgbClr val="000000"/>
                </a:solidFill>
                <a:latin typeface="Arial" pitchFamily="34" charset="0"/>
                <a:ea typeface="宋体" pitchFamily="2" charset="-122"/>
              </a:defRPr>
            </a:lvl6pPr>
            <a:lvl7pPr marL="2971800" indent="-228600" eaLnBrk="0" fontAlgn="base" hangingPunct="0">
              <a:spcBef>
                <a:spcPct val="0"/>
              </a:spcBef>
              <a:spcAft>
                <a:spcPct val="0"/>
              </a:spcAft>
              <a:defRPr sz="1300" b="1">
                <a:solidFill>
                  <a:srgbClr val="000000"/>
                </a:solidFill>
                <a:latin typeface="Arial" pitchFamily="34" charset="0"/>
                <a:ea typeface="宋体" pitchFamily="2" charset="-122"/>
              </a:defRPr>
            </a:lvl7pPr>
            <a:lvl8pPr marL="3429000" indent="-228600" eaLnBrk="0" fontAlgn="base" hangingPunct="0">
              <a:spcBef>
                <a:spcPct val="0"/>
              </a:spcBef>
              <a:spcAft>
                <a:spcPct val="0"/>
              </a:spcAft>
              <a:defRPr sz="1300" b="1">
                <a:solidFill>
                  <a:srgbClr val="000000"/>
                </a:solidFill>
                <a:latin typeface="Arial" pitchFamily="34" charset="0"/>
                <a:ea typeface="宋体" pitchFamily="2" charset="-122"/>
              </a:defRPr>
            </a:lvl8pPr>
            <a:lvl9pPr marL="3886200" indent="-228600" eaLnBrk="0" fontAlgn="base" hangingPunct="0">
              <a:spcBef>
                <a:spcPct val="0"/>
              </a:spcBef>
              <a:spcAft>
                <a:spcPct val="0"/>
              </a:spcAft>
              <a:defRPr sz="1300" b="1">
                <a:solidFill>
                  <a:srgbClr val="000000"/>
                </a:solidFill>
                <a:latin typeface="Arial" pitchFamily="34" charset="0"/>
                <a:ea typeface="宋体" pitchFamily="2" charset="-122"/>
              </a:defRPr>
            </a:lvl9pPr>
          </a:lstStyle>
          <a:p>
            <a:pPr algn="ctr"/>
            <a:r>
              <a:rPr kumimoji="1" lang="zh-CN" altLang="en-US" sz="2400" dirty="0">
                <a:solidFill>
                  <a:srgbClr val="92D050"/>
                </a:solidFill>
                <a:latin typeface="微软雅黑" pitchFamily="34" charset="-122"/>
                <a:ea typeface="微软雅黑" pitchFamily="34" charset="-122"/>
              </a:rPr>
              <a:t>场景</a:t>
            </a:r>
            <a:endParaRPr kumimoji="1" lang="zh-CN" altLang="en-US" sz="2400" dirty="0">
              <a:solidFill>
                <a:srgbClr val="92D050"/>
              </a:solidFill>
              <a:latin typeface="微软雅黑" pitchFamily="34" charset="-122"/>
              <a:ea typeface="微软雅黑" pitchFamily="34" charset="-122"/>
            </a:endParaRPr>
          </a:p>
        </p:txBody>
      </p:sp>
      <p:sp>
        <p:nvSpPr>
          <p:cNvPr id="54" name="Text Box 18"/>
          <p:cNvSpPr txBox="1">
            <a:spLocks noChangeArrowheads="1"/>
          </p:cNvSpPr>
          <p:nvPr/>
        </p:nvSpPr>
        <p:spPr bwMode="auto">
          <a:xfrm>
            <a:off x="8180705" y="1457445"/>
            <a:ext cx="3225165"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itchFamily="34" charset="0"/>
                <a:ea typeface="宋体" pitchFamily="2" charset="-122"/>
              </a:defRPr>
            </a:lvl1pPr>
            <a:lvl2pPr marL="742950" indent="-285750">
              <a:defRPr sz="1300" b="1">
                <a:solidFill>
                  <a:srgbClr val="000000"/>
                </a:solidFill>
                <a:latin typeface="Arial" pitchFamily="34" charset="0"/>
                <a:ea typeface="宋体" pitchFamily="2" charset="-122"/>
              </a:defRPr>
            </a:lvl2pPr>
            <a:lvl3pPr marL="1143000" indent="-228600">
              <a:defRPr sz="1300" b="1">
                <a:solidFill>
                  <a:srgbClr val="000000"/>
                </a:solidFill>
                <a:latin typeface="Arial" pitchFamily="34" charset="0"/>
                <a:ea typeface="宋体" pitchFamily="2" charset="-122"/>
              </a:defRPr>
            </a:lvl3pPr>
            <a:lvl4pPr marL="1600200" indent="-228600">
              <a:defRPr sz="1300" b="1">
                <a:solidFill>
                  <a:srgbClr val="000000"/>
                </a:solidFill>
                <a:latin typeface="Arial" pitchFamily="34" charset="0"/>
                <a:ea typeface="宋体" pitchFamily="2" charset="-122"/>
              </a:defRPr>
            </a:lvl4pPr>
            <a:lvl5pPr marL="2057400" indent="-228600">
              <a:defRPr sz="1300" b="1">
                <a:solidFill>
                  <a:srgbClr val="000000"/>
                </a:solidFill>
                <a:latin typeface="Arial" pitchFamily="34" charset="0"/>
                <a:ea typeface="宋体" pitchFamily="2" charset="-122"/>
              </a:defRPr>
            </a:lvl5pPr>
            <a:lvl6pPr marL="2514600" indent="-228600" eaLnBrk="0" fontAlgn="base" hangingPunct="0">
              <a:spcBef>
                <a:spcPct val="0"/>
              </a:spcBef>
              <a:spcAft>
                <a:spcPct val="0"/>
              </a:spcAft>
              <a:defRPr sz="1300" b="1">
                <a:solidFill>
                  <a:srgbClr val="000000"/>
                </a:solidFill>
                <a:latin typeface="Arial" pitchFamily="34" charset="0"/>
                <a:ea typeface="宋体" pitchFamily="2" charset="-122"/>
              </a:defRPr>
            </a:lvl6pPr>
            <a:lvl7pPr marL="2971800" indent="-228600" eaLnBrk="0" fontAlgn="base" hangingPunct="0">
              <a:spcBef>
                <a:spcPct val="0"/>
              </a:spcBef>
              <a:spcAft>
                <a:spcPct val="0"/>
              </a:spcAft>
              <a:defRPr sz="1300" b="1">
                <a:solidFill>
                  <a:srgbClr val="000000"/>
                </a:solidFill>
                <a:latin typeface="Arial" pitchFamily="34" charset="0"/>
                <a:ea typeface="宋体" pitchFamily="2" charset="-122"/>
              </a:defRPr>
            </a:lvl7pPr>
            <a:lvl8pPr marL="3429000" indent="-228600" eaLnBrk="0" fontAlgn="base" hangingPunct="0">
              <a:spcBef>
                <a:spcPct val="0"/>
              </a:spcBef>
              <a:spcAft>
                <a:spcPct val="0"/>
              </a:spcAft>
              <a:defRPr sz="1300" b="1">
                <a:solidFill>
                  <a:srgbClr val="000000"/>
                </a:solidFill>
                <a:latin typeface="Arial" pitchFamily="34" charset="0"/>
                <a:ea typeface="宋体" pitchFamily="2" charset="-122"/>
              </a:defRPr>
            </a:lvl8pPr>
            <a:lvl9pPr marL="3886200" indent="-228600" eaLnBrk="0" fontAlgn="base" hangingPunct="0">
              <a:spcBef>
                <a:spcPct val="0"/>
              </a:spcBef>
              <a:spcAft>
                <a:spcPct val="0"/>
              </a:spcAft>
              <a:defRPr sz="1300" b="1">
                <a:solidFill>
                  <a:srgbClr val="000000"/>
                </a:solidFill>
                <a:latin typeface="Arial" pitchFamily="34" charset="0"/>
                <a:ea typeface="宋体" pitchFamily="2" charset="-122"/>
              </a:defRPr>
            </a:lvl9pPr>
          </a:lstStyle>
          <a:p>
            <a:pPr marL="0" marR="0" lvl="0" indent="0" algn="l" defTabSz="914400" eaLnBrk="0" fontAlgn="base" latinLnBrk="0" hangingPunct="0">
              <a:lnSpc>
                <a:spcPct val="100000"/>
              </a:lnSpc>
              <a:spcBef>
                <a:spcPct val="0"/>
              </a:spcBef>
              <a:spcAft>
                <a:spcPct val="0"/>
              </a:spcAft>
              <a:buClrTx/>
              <a:buSzTx/>
              <a:buFontTx/>
              <a:buNone/>
              <a:defRPr/>
            </a:pPr>
            <a:r>
              <a:rPr kumimoji="1" lang="zh-CN" altLang="en-US" sz="2400" b="1" i="0" u="none" strike="noStrike" kern="0" cap="none" spc="0" normalizeH="0" baseline="0" noProof="0" dirty="0">
                <a:ln>
                  <a:noFill/>
                </a:ln>
                <a:solidFill>
                  <a:srgbClr val="FFC000"/>
                </a:solidFill>
                <a:effectLst/>
                <a:uLnTx/>
                <a:uFillTx/>
                <a:latin typeface="微软雅黑" pitchFamily="34" charset="-122"/>
                <a:ea typeface="微软雅黑" pitchFamily="34" charset="-122"/>
              </a:rPr>
              <a:t>大数据</a:t>
            </a:r>
            <a:r>
              <a:rPr kumimoji="1" lang="zh-CN" altLang="en-US" sz="2400" dirty="0">
                <a:solidFill>
                  <a:srgbClr val="FFC000"/>
                </a:solidFill>
                <a:latin typeface="微软雅黑" pitchFamily="34" charset="-122"/>
                <a:ea typeface="微软雅黑" pitchFamily="34" charset="-122"/>
              </a:rPr>
              <a:t>智能征信和</a:t>
            </a:r>
            <a:r>
              <a:rPr kumimoji="1" lang="zh-CN" altLang="en-US" sz="2400" b="1" i="0" u="none" strike="noStrike" kern="0" cap="none" spc="0" normalizeH="0" baseline="0" noProof="0" dirty="0">
                <a:ln>
                  <a:noFill/>
                </a:ln>
                <a:solidFill>
                  <a:srgbClr val="FFC000"/>
                </a:solidFill>
                <a:effectLst/>
                <a:uLnTx/>
                <a:uFillTx/>
                <a:latin typeface="微软雅黑" pitchFamily="34" charset="-122"/>
                <a:ea typeface="微软雅黑" pitchFamily="34" charset="-122"/>
              </a:rPr>
              <a:t>风控</a:t>
            </a:r>
            <a:endParaRPr kumimoji="1" lang="zh-CN" altLang="en-US" sz="2400" b="1" i="0" u="none" strike="noStrike" kern="0" cap="none" spc="0" normalizeH="0" baseline="0" noProof="0" dirty="0">
              <a:ln>
                <a:noFill/>
              </a:ln>
              <a:solidFill>
                <a:srgbClr val="FFC000"/>
              </a:solidFill>
              <a:effectLst/>
              <a:uLnTx/>
              <a:uFillTx/>
              <a:latin typeface="微软雅黑" pitchFamily="34" charset="-122"/>
              <a:ea typeface="微软雅黑" pitchFamily="34" charset="-122"/>
            </a:endParaRPr>
          </a:p>
        </p:txBody>
      </p:sp>
      <p:sp>
        <p:nvSpPr>
          <p:cNvPr id="55" name="Text Box 19"/>
          <p:cNvSpPr txBox="1">
            <a:spLocks noChangeArrowheads="1"/>
          </p:cNvSpPr>
          <p:nvPr/>
        </p:nvSpPr>
        <p:spPr bwMode="auto">
          <a:xfrm>
            <a:off x="2606675" y="4016375"/>
            <a:ext cx="687705" cy="3689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itchFamily="34" charset="0"/>
                <a:ea typeface="宋体" pitchFamily="2" charset="-122"/>
              </a:defRPr>
            </a:lvl1pPr>
            <a:lvl2pPr marL="742950" indent="-285750">
              <a:defRPr sz="1300" b="1">
                <a:solidFill>
                  <a:srgbClr val="000000"/>
                </a:solidFill>
                <a:latin typeface="Arial" pitchFamily="34" charset="0"/>
                <a:ea typeface="宋体" pitchFamily="2" charset="-122"/>
              </a:defRPr>
            </a:lvl2pPr>
            <a:lvl3pPr marL="1143000" indent="-228600">
              <a:defRPr sz="1300" b="1">
                <a:solidFill>
                  <a:srgbClr val="000000"/>
                </a:solidFill>
                <a:latin typeface="Arial" pitchFamily="34" charset="0"/>
                <a:ea typeface="宋体" pitchFamily="2" charset="-122"/>
              </a:defRPr>
            </a:lvl3pPr>
            <a:lvl4pPr marL="1600200" indent="-228600">
              <a:defRPr sz="1300" b="1">
                <a:solidFill>
                  <a:srgbClr val="000000"/>
                </a:solidFill>
                <a:latin typeface="Arial" pitchFamily="34" charset="0"/>
                <a:ea typeface="宋体" pitchFamily="2" charset="-122"/>
              </a:defRPr>
            </a:lvl4pPr>
            <a:lvl5pPr marL="2057400" indent="-228600">
              <a:defRPr sz="1300" b="1">
                <a:solidFill>
                  <a:srgbClr val="000000"/>
                </a:solidFill>
                <a:latin typeface="Arial" pitchFamily="34" charset="0"/>
                <a:ea typeface="宋体" pitchFamily="2" charset="-122"/>
              </a:defRPr>
            </a:lvl5pPr>
            <a:lvl6pPr marL="2514600" indent="-228600" eaLnBrk="0" fontAlgn="base" hangingPunct="0">
              <a:spcBef>
                <a:spcPct val="0"/>
              </a:spcBef>
              <a:spcAft>
                <a:spcPct val="0"/>
              </a:spcAft>
              <a:defRPr sz="1300" b="1">
                <a:solidFill>
                  <a:srgbClr val="000000"/>
                </a:solidFill>
                <a:latin typeface="Arial" pitchFamily="34" charset="0"/>
                <a:ea typeface="宋体" pitchFamily="2" charset="-122"/>
              </a:defRPr>
            </a:lvl6pPr>
            <a:lvl7pPr marL="2971800" indent="-228600" eaLnBrk="0" fontAlgn="base" hangingPunct="0">
              <a:spcBef>
                <a:spcPct val="0"/>
              </a:spcBef>
              <a:spcAft>
                <a:spcPct val="0"/>
              </a:spcAft>
              <a:defRPr sz="1300" b="1">
                <a:solidFill>
                  <a:srgbClr val="000000"/>
                </a:solidFill>
                <a:latin typeface="Arial" pitchFamily="34" charset="0"/>
                <a:ea typeface="宋体" pitchFamily="2" charset="-122"/>
              </a:defRPr>
            </a:lvl7pPr>
            <a:lvl8pPr marL="3429000" indent="-228600" eaLnBrk="0" fontAlgn="base" hangingPunct="0">
              <a:spcBef>
                <a:spcPct val="0"/>
              </a:spcBef>
              <a:spcAft>
                <a:spcPct val="0"/>
              </a:spcAft>
              <a:defRPr sz="1300" b="1">
                <a:solidFill>
                  <a:srgbClr val="000000"/>
                </a:solidFill>
                <a:latin typeface="Arial" pitchFamily="34" charset="0"/>
                <a:ea typeface="宋体" pitchFamily="2" charset="-122"/>
              </a:defRPr>
            </a:lvl8pPr>
            <a:lvl9pPr marL="3886200" indent="-228600" eaLnBrk="0" fontAlgn="base" hangingPunct="0">
              <a:spcBef>
                <a:spcPct val="0"/>
              </a:spcBef>
              <a:spcAft>
                <a:spcPct val="0"/>
              </a:spcAft>
              <a:defRPr sz="1300" b="1">
                <a:solidFill>
                  <a:srgbClr val="000000"/>
                </a:solidFill>
                <a:latin typeface="Arial" pitchFamily="34" charset="0"/>
                <a:ea typeface="宋体" pitchFamily="2" charset="-122"/>
              </a:defRPr>
            </a:lvl9pPr>
          </a:lstStyle>
          <a:p>
            <a:pPr marL="0" marR="0" lvl="0" indent="0" algn="l" defTabSz="914400" eaLnBrk="0" fontAlgn="base" latinLnBrk="0" hangingPunct="0">
              <a:lnSpc>
                <a:spcPct val="100000"/>
              </a:lnSpc>
              <a:spcBef>
                <a:spcPct val="0"/>
              </a:spcBef>
              <a:spcAft>
                <a:spcPct val="0"/>
              </a:spcAft>
              <a:buClrTx/>
              <a:buSzTx/>
              <a:buFontTx/>
              <a:buNone/>
              <a:defRPr/>
            </a:pPr>
            <a:r>
              <a:rPr kumimoji="1" lang="zh-CN" altLang="en-US" sz="2400" b="1" i="0" u="none" strike="noStrike" kern="0" cap="none" spc="0" normalizeH="0" baseline="0" noProof="0" dirty="0">
                <a:ln>
                  <a:noFill/>
                </a:ln>
                <a:solidFill>
                  <a:srgbClr val="EC6D56"/>
                </a:solidFill>
                <a:effectLst/>
                <a:uLnTx/>
                <a:uFillTx/>
                <a:latin typeface="微软雅黑" pitchFamily="34" charset="-122"/>
                <a:ea typeface="微软雅黑" pitchFamily="34" charset="-122"/>
              </a:rPr>
              <a:t>系统</a:t>
            </a:r>
            <a:endParaRPr kumimoji="1" lang="zh-CN" altLang="en-US" sz="2400" b="1" i="0" u="none" strike="noStrike" kern="0" cap="none" spc="0" normalizeH="0" baseline="0" noProof="0" dirty="0">
              <a:ln>
                <a:noFill/>
              </a:ln>
              <a:solidFill>
                <a:srgbClr val="EC6D56"/>
              </a:solidFill>
              <a:effectLst/>
              <a:uLnTx/>
              <a:uFillTx/>
              <a:latin typeface="微软雅黑" pitchFamily="34" charset="-122"/>
              <a:ea typeface="微软雅黑" pitchFamily="34" charset="-122"/>
            </a:endParaRPr>
          </a:p>
        </p:txBody>
      </p:sp>
      <p:sp>
        <p:nvSpPr>
          <p:cNvPr id="56" name="Text Box 20"/>
          <p:cNvSpPr txBox="1">
            <a:spLocks noChangeArrowheads="1"/>
          </p:cNvSpPr>
          <p:nvPr/>
        </p:nvSpPr>
        <p:spPr bwMode="auto">
          <a:xfrm>
            <a:off x="8641080" y="4016375"/>
            <a:ext cx="740410" cy="3689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spAutoFit/>
          </a:bodyPr>
          <a:lstStyle>
            <a:lvl1pPr>
              <a:defRPr sz="1300" b="1">
                <a:solidFill>
                  <a:srgbClr val="000000"/>
                </a:solidFill>
                <a:latin typeface="Arial" pitchFamily="34" charset="0"/>
                <a:ea typeface="宋体" pitchFamily="2" charset="-122"/>
              </a:defRPr>
            </a:lvl1pPr>
            <a:lvl2pPr marL="742950" indent="-285750">
              <a:defRPr sz="1300" b="1">
                <a:solidFill>
                  <a:srgbClr val="000000"/>
                </a:solidFill>
                <a:latin typeface="Arial" pitchFamily="34" charset="0"/>
                <a:ea typeface="宋体" pitchFamily="2" charset="-122"/>
              </a:defRPr>
            </a:lvl2pPr>
            <a:lvl3pPr marL="1143000" indent="-228600">
              <a:defRPr sz="1300" b="1">
                <a:solidFill>
                  <a:srgbClr val="000000"/>
                </a:solidFill>
                <a:latin typeface="Arial" pitchFamily="34" charset="0"/>
                <a:ea typeface="宋体" pitchFamily="2" charset="-122"/>
              </a:defRPr>
            </a:lvl3pPr>
            <a:lvl4pPr marL="1600200" indent="-228600">
              <a:defRPr sz="1300" b="1">
                <a:solidFill>
                  <a:srgbClr val="000000"/>
                </a:solidFill>
                <a:latin typeface="Arial" pitchFamily="34" charset="0"/>
                <a:ea typeface="宋体" pitchFamily="2" charset="-122"/>
              </a:defRPr>
            </a:lvl4pPr>
            <a:lvl5pPr marL="2057400" indent="-228600">
              <a:defRPr sz="1300" b="1">
                <a:solidFill>
                  <a:srgbClr val="000000"/>
                </a:solidFill>
                <a:latin typeface="Arial" pitchFamily="34" charset="0"/>
                <a:ea typeface="宋体" pitchFamily="2" charset="-122"/>
              </a:defRPr>
            </a:lvl5pPr>
            <a:lvl6pPr marL="2514600" indent="-228600" eaLnBrk="0" fontAlgn="base" hangingPunct="0">
              <a:spcBef>
                <a:spcPct val="0"/>
              </a:spcBef>
              <a:spcAft>
                <a:spcPct val="0"/>
              </a:spcAft>
              <a:defRPr sz="1300" b="1">
                <a:solidFill>
                  <a:srgbClr val="000000"/>
                </a:solidFill>
                <a:latin typeface="Arial" pitchFamily="34" charset="0"/>
                <a:ea typeface="宋体" pitchFamily="2" charset="-122"/>
              </a:defRPr>
            </a:lvl6pPr>
            <a:lvl7pPr marL="2971800" indent="-228600" eaLnBrk="0" fontAlgn="base" hangingPunct="0">
              <a:spcBef>
                <a:spcPct val="0"/>
              </a:spcBef>
              <a:spcAft>
                <a:spcPct val="0"/>
              </a:spcAft>
              <a:defRPr sz="1300" b="1">
                <a:solidFill>
                  <a:srgbClr val="000000"/>
                </a:solidFill>
                <a:latin typeface="Arial" pitchFamily="34" charset="0"/>
                <a:ea typeface="宋体" pitchFamily="2" charset="-122"/>
              </a:defRPr>
            </a:lvl7pPr>
            <a:lvl8pPr marL="3429000" indent="-228600" eaLnBrk="0" fontAlgn="base" hangingPunct="0">
              <a:spcBef>
                <a:spcPct val="0"/>
              </a:spcBef>
              <a:spcAft>
                <a:spcPct val="0"/>
              </a:spcAft>
              <a:defRPr sz="1300" b="1">
                <a:solidFill>
                  <a:srgbClr val="000000"/>
                </a:solidFill>
                <a:latin typeface="Arial" pitchFamily="34" charset="0"/>
                <a:ea typeface="宋体" pitchFamily="2" charset="-122"/>
              </a:defRPr>
            </a:lvl8pPr>
            <a:lvl9pPr marL="3886200" indent="-228600" eaLnBrk="0" fontAlgn="base" hangingPunct="0">
              <a:spcBef>
                <a:spcPct val="0"/>
              </a:spcBef>
              <a:spcAft>
                <a:spcPct val="0"/>
              </a:spcAft>
              <a:defRPr sz="1300" b="1">
                <a:solidFill>
                  <a:srgbClr val="000000"/>
                </a:solidFill>
                <a:latin typeface="Arial" pitchFamily="34" charset="0"/>
                <a:ea typeface="宋体" pitchFamily="2" charset="-122"/>
              </a:defRPr>
            </a:lvl9pPr>
          </a:lstStyle>
          <a:p>
            <a:pPr algn="l" defTabSz="914400" eaLnBrk="0" fontAlgn="base" hangingPunct="0">
              <a:spcBef>
                <a:spcPct val="0"/>
              </a:spcBef>
              <a:spcAft>
                <a:spcPct val="0"/>
              </a:spcAft>
            </a:pPr>
            <a:r>
              <a:rPr kumimoji="1" lang="zh-CN" altLang="en-US" sz="2400" kern="0" dirty="0">
                <a:solidFill>
                  <a:schemeClr val="tx2">
                    <a:lumMod val="40000"/>
                    <a:lumOff val="60000"/>
                  </a:schemeClr>
                </a:solidFill>
                <a:latin typeface="微软雅黑" pitchFamily="34" charset="-122"/>
                <a:ea typeface="微软雅黑" pitchFamily="34" charset="-122"/>
              </a:rPr>
              <a:t>连接</a:t>
            </a:r>
            <a:endParaRPr kumimoji="1" lang="zh-CN" altLang="en-US" sz="2400" kern="0" dirty="0">
              <a:solidFill>
                <a:schemeClr val="tx2">
                  <a:lumMod val="40000"/>
                  <a:lumOff val="60000"/>
                </a:schemeClr>
              </a:solidFill>
              <a:latin typeface="微软雅黑" pitchFamily="34" charset="-122"/>
              <a:ea typeface="微软雅黑" pitchFamily="34" charset="-122"/>
            </a:endParaRPr>
          </a:p>
        </p:txBody>
      </p:sp>
      <p:sp>
        <p:nvSpPr>
          <p:cNvPr id="60" name="Rectangle 12"/>
          <p:cNvSpPr>
            <a:spLocks noChangeArrowheads="1"/>
          </p:cNvSpPr>
          <p:nvPr/>
        </p:nvSpPr>
        <p:spPr bwMode="auto">
          <a:xfrm>
            <a:off x="7080885" y="5126355"/>
            <a:ext cx="414655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数据整合、一站式数据服务</a:t>
            </a:r>
            <a:endParaRPr kumimoji="1" lang="zh-CN" altLang="de-DE" sz="1600" kern="0" dirty="0">
              <a:solidFill>
                <a:srgbClr val="000000"/>
              </a:solidFill>
              <a:latin typeface="微软雅黑" pitchFamily="34" charset="-122"/>
              <a:ea typeface="微软雅黑" pitchFamily="34" charset="-122"/>
            </a:endParaRPr>
          </a:p>
        </p:txBody>
      </p:sp>
      <p:sp>
        <p:nvSpPr>
          <p:cNvPr id="61" name="矩形 60"/>
          <p:cNvSpPr/>
          <p:nvPr/>
        </p:nvSpPr>
        <p:spPr>
          <a:xfrm>
            <a:off x="6829224" y="2650490"/>
            <a:ext cx="4253230" cy="583565"/>
          </a:xfrm>
          <a:prstGeom prst="rect">
            <a:avLst/>
          </a:prstGeom>
        </p:spPr>
        <p:txBody>
          <a:bodyPr wrap="square">
            <a:spAutoFit/>
          </a:bodyPr>
          <a:lstStyle/>
          <a:p>
            <a:pPr marL="190500" lvl="1" indent="-189230" defTabSz="330200" eaLnBrk="0" fontAlgn="base" hangingPunct="0">
              <a:spcBef>
                <a:spcPct val="0"/>
              </a:spcBef>
              <a:spcAft>
                <a:spcPct val="0"/>
              </a:spcAft>
              <a:buFontTx/>
              <a:buChar char="•"/>
              <a:tabLst>
                <a:tab pos="8521700" algn="r"/>
              </a:tabLst>
              <a:defRPr/>
            </a:pPr>
            <a:r>
              <a:rPr kumimoji="1" lang="zh-CN" altLang="en-US" sz="1600" kern="0" dirty="0">
                <a:latin typeface="微软雅黑" pitchFamily="34" charset="-122"/>
                <a:ea typeface="微软雅黑" pitchFamily="34" charset="-122"/>
              </a:rPr>
              <a:t>实时智能策略交互引擎：反欺诈</a:t>
            </a:r>
            <a:r>
              <a:rPr kumimoji="1" lang="en-US" altLang="zh-CN" sz="1600" kern="0" dirty="0">
                <a:latin typeface="微软雅黑" pitchFamily="34" charset="-122"/>
                <a:ea typeface="微软雅黑" pitchFamily="34" charset="-122"/>
              </a:rPr>
              <a:t>+</a:t>
            </a:r>
            <a:r>
              <a:rPr kumimoji="1" lang="zh-CN" altLang="en-US" sz="1600" kern="0" dirty="0">
                <a:latin typeface="微软雅黑" pitchFamily="34" charset="-122"/>
                <a:ea typeface="微软雅黑" pitchFamily="34" charset="-122"/>
              </a:rPr>
              <a:t>审批决策</a:t>
            </a:r>
            <a:r>
              <a:rPr kumimoji="1" lang="en-US" altLang="zh-CN" sz="1600" kern="0" dirty="0">
                <a:latin typeface="微软雅黑" pitchFamily="34" charset="-122"/>
                <a:ea typeface="微软雅黑" pitchFamily="34" charset="-122"/>
              </a:rPr>
              <a:t>+</a:t>
            </a:r>
            <a:r>
              <a:rPr kumimoji="1" lang="zh-CN" altLang="en-US" sz="1600" kern="0" dirty="0">
                <a:latin typeface="微软雅黑" pitchFamily="34" charset="-122"/>
                <a:ea typeface="微软雅黑" pitchFamily="34" charset="-122"/>
              </a:rPr>
              <a:t>额度审批</a:t>
            </a:r>
            <a:r>
              <a:rPr kumimoji="1" lang="en-US" altLang="zh-CN" sz="1600" kern="0" dirty="0">
                <a:latin typeface="微软雅黑" pitchFamily="34" charset="-122"/>
                <a:ea typeface="微软雅黑" pitchFamily="34" charset="-122"/>
              </a:rPr>
              <a:t>+</a:t>
            </a:r>
            <a:r>
              <a:rPr kumimoji="1" lang="zh-CN" altLang="en-US" sz="1600" kern="0" dirty="0">
                <a:latin typeface="微软雅黑" pitchFamily="34" charset="-122"/>
                <a:ea typeface="微软雅黑" pitchFamily="34" charset="-122"/>
              </a:rPr>
              <a:t>风险定价</a:t>
            </a:r>
            <a:r>
              <a:rPr kumimoji="1" lang="en-US" altLang="zh-CN" sz="1600" kern="0" dirty="0">
                <a:latin typeface="微软雅黑" pitchFamily="34" charset="-122"/>
                <a:ea typeface="微软雅黑" pitchFamily="34" charset="-122"/>
              </a:rPr>
              <a:t>+</a:t>
            </a:r>
            <a:r>
              <a:rPr kumimoji="1" lang="zh-CN" altLang="en-US" sz="1600" kern="0" dirty="0">
                <a:latin typeface="微软雅黑" pitchFamily="34" charset="-122"/>
                <a:ea typeface="微软雅黑" pitchFamily="34" charset="-122"/>
              </a:rPr>
              <a:t>贷后监控预警</a:t>
            </a:r>
            <a:endParaRPr kumimoji="1" lang="zh-CN" altLang="de-DE" sz="1600" kern="0" dirty="0">
              <a:solidFill>
                <a:srgbClr val="000000"/>
              </a:solidFill>
              <a:latin typeface="微软雅黑" pitchFamily="34" charset="-122"/>
              <a:ea typeface="微软雅黑" pitchFamily="34" charset="-122"/>
            </a:endParaRPr>
          </a:p>
        </p:txBody>
      </p:sp>
      <p:sp>
        <p:nvSpPr>
          <p:cNvPr id="62" name="Rectangle 11"/>
          <p:cNvSpPr>
            <a:spLocks noChangeArrowheads="1"/>
          </p:cNvSpPr>
          <p:nvPr/>
        </p:nvSpPr>
        <p:spPr bwMode="auto">
          <a:xfrm>
            <a:off x="1150620" y="5449886"/>
            <a:ext cx="383667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多元化大数据存储技术</a:t>
            </a:r>
            <a:r>
              <a:rPr kumimoji="1" lang="en-US" altLang="zh-CN" sz="1600" kern="0" dirty="0">
                <a:solidFill>
                  <a:srgbClr val="000000"/>
                </a:solidFill>
                <a:latin typeface="微软雅黑" pitchFamily="34" charset="-122"/>
                <a:ea typeface="微软雅黑" pitchFamily="34" charset="-122"/>
              </a:rPr>
              <a:t>:MPP</a:t>
            </a:r>
            <a:r>
              <a:rPr kumimoji="1" lang="zh-CN" altLang="en-US" sz="1600" kern="0" dirty="0">
                <a:solidFill>
                  <a:srgbClr val="000000"/>
                </a:solidFill>
                <a:latin typeface="微软雅黑" pitchFamily="34" charset="-122"/>
                <a:ea typeface="微软雅黑" pitchFamily="34" charset="-122"/>
              </a:rPr>
              <a:t>、</a:t>
            </a:r>
            <a:r>
              <a:rPr kumimoji="1" lang="en-US" altLang="zh-CN" sz="1600" kern="0" dirty="0">
                <a:solidFill>
                  <a:srgbClr val="000000"/>
                </a:solidFill>
                <a:latin typeface="微软雅黑" pitchFamily="34" charset="-122"/>
                <a:ea typeface="微软雅黑" pitchFamily="34" charset="-122"/>
              </a:rPr>
              <a:t>Hadoop</a:t>
            </a:r>
            <a:endParaRPr kumimoji="1" lang="zh-CN" altLang="de-DE" sz="1600" kern="0" dirty="0">
              <a:solidFill>
                <a:srgbClr val="000000"/>
              </a:solidFill>
              <a:latin typeface="微软雅黑" pitchFamily="34" charset="-122"/>
              <a:ea typeface="微软雅黑" pitchFamily="34" charset="-122"/>
            </a:endParaRPr>
          </a:p>
        </p:txBody>
      </p:sp>
      <p:sp>
        <p:nvSpPr>
          <p:cNvPr id="63" name="Rectangle 11"/>
          <p:cNvSpPr>
            <a:spLocks noChangeArrowheads="1"/>
          </p:cNvSpPr>
          <p:nvPr/>
        </p:nvSpPr>
        <p:spPr bwMode="auto">
          <a:xfrm>
            <a:off x="1150620" y="4896802"/>
            <a:ext cx="2080895"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风险预警平台</a:t>
            </a:r>
            <a:endParaRPr kumimoji="1" lang="zh-CN" altLang="de-DE" sz="1600" kern="0" dirty="0">
              <a:solidFill>
                <a:srgbClr val="000000"/>
              </a:solidFill>
              <a:latin typeface="微软雅黑" pitchFamily="34" charset="-122"/>
              <a:ea typeface="微软雅黑" pitchFamily="34" charset="-122"/>
            </a:endParaRPr>
          </a:p>
        </p:txBody>
      </p:sp>
      <p:sp>
        <p:nvSpPr>
          <p:cNvPr id="64" name="Rectangle 11"/>
          <p:cNvSpPr>
            <a:spLocks noChangeArrowheads="1"/>
          </p:cNvSpPr>
          <p:nvPr/>
        </p:nvSpPr>
        <p:spPr bwMode="auto">
          <a:xfrm>
            <a:off x="1150620" y="5173344"/>
            <a:ext cx="166116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网贷系统</a:t>
            </a:r>
            <a:endParaRPr kumimoji="1" lang="zh-CN" altLang="de-DE" sz="1600" kern="0" dirty="0">
              <a:solidFill>
                <a:srgbClr val="000000"/>
              </a:solidFill>
              <a:latin typeface="微软雅黑" pitchFamily="34" charset="-122"/>
              <a:ea typeface="微软雅黑" pitchFamily="34" charset="-122"/>
            </a:endParaRPr>
          </a:p>
        </p:txBody>
      </p:sp>
      <p:sp>
        <p:nvSpPr>
          <p:cNvPr id="65" name="Rectangle 9"/>
          <p:cNvSpPr>
            <a:spLocks noChangeArrowheads="1"/>
          </p:cNvSpPr>
          <p:nvPr/>
        </p:nvSpPr>
        <p:spPr bwMode="auto">
          <a:xfrm>
            <a:off x="1125855" y="2457662"/>
            <a:ext cx="220726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固定资产融资</a:t>
            </a:r>
            <a:endParaRPr kumimoji="1" lang="zh-CN" altLang="de-DE" sz="1600" kern="0" dirty="0">
              <a:solidFill>
                <a:srgbClr val="000000"/>
              </a:solidFill>
              <a:latin typeface="微软雅黑" pitchFamily="34" charset="-122"/>
              <a:ea typeface="微软雅黑" pitchFamily="34" charset="-122"/>
            </a:endParaRPr>
          </a:p>
        </p:txBody>
      </p:sp>
      <p:sp>
        <p:nvSpPr>
          <p:cNvPr id="66" name="Rectangle 9"/>
          <p:cNvSpPr>
            <a:spLocks noChangeArrowheads="1"/>
          </p:cNvSpPr>
          <p:nvPr/>
        </p:nvSpPr>
        <p:spPr bwMode="auto">
          <a:xfrm>
            <a:off x="1125855" y="2740449"/>
            <a:ext cx="164592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信用贷款</a:t>
            </a:r>
            <a:endParaRPr kumimoji="1" lang="zh-CN" altLang="de-DE" sz="1600" kern="0" dirty="0">
              <a:solidFill>
                <a:srgbClr val="000000"/>
              </a:solidFill>
              <a:latin typeface="微软雅黑" pitchFamily="34" charset="-122"/>
              <a:ea typeface="微软雅黑" pitchFamily="34" charset="-122"/>
            </a:endParaRPr>
          </a:p>
        </p:txBody>
      </p:sp>
      <p:sp>
        <p:nvSpPr>
          <p:cNvPr id="68" name="Rectangle 9"/>
          <p:cNvSpPr>
            <a:spLocks noChangeArrowheads="1"/>
          </p:cNvSpPr>
          <p:nvPr/>
        </p:nvSpPr>
        <p:spPr bwMode="auto">
          <a:xfrm>
            <a:off x="1125855" y="3023235"/>
            <a:ext cx="148082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270" lvl="1" indent="0" defTabSz="330200" eaLnBrk="0" fontAlgn="base" hangingPunct="0">
              <a:spcBef>
                <a:spcPct val="0"/>
              </a:spcBef>
              <a:spcAft>
                <a:spcPct val="0"/>
              </a:spcAft>
              <a:buFontTx/>
              <a:buNone/>
              <a:tabLst>
                <a:tab pos="8521700" algn="r"/>
              </a:tabLst>
            </a:pPr>
            <a:r>
              <a:rPr kumimoji="1" lang="en-US" altLang="zh-CN" sz="1600" kern="0" dirty="0">
                <a:solidFill>
                  <a:srgbClr val="000000"/>
                </a:solidFill>
                <a:latin typeface="微软雅黑" pitchFamily="34" charset="-122"/>
                <a:ea typeface="微软雅黑" pitchFamily="34" charset="-122"/>
              </a:rPr>
              <a:t>………………</a:t>
            </a:r>
            <a:endParaRPr kumimoji="1" lang="zh-CN" altLang="de-DE" sz="1600" kern="0" dirty="0">
              <a:solidFill>
                <a:srgbClr val="000000"/>
              </a:solidFill>
              <a:latin typeface="微软雅黑" pitchFamily="34" charset="-122"/>
              <a:ea typeface="微软雅黑" pitchFamily="34" charset="-122"/>
            </a:endParaRPr>
          </a:p>
        </p:txBody>
      </p:sp>
      <p:sp>
        <p:nvSpPr>
          <p:cNvPr id="69" name="Rectangle 9"/>
          <p:cNvSpPr>
            <a:spLocks noChangeArrowheads="1"/>
          </p:cNvSpPr>
          <p:nvPr/>
        </p:nvSpPr>
        <p:spPr bwMode="auto">
          <a:xfrm>
            <a:off x="1150620" y="5726430"/>
            <a:ext cx="126365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270" lvl="1" indent="0" defTabSz="330200" eaLnBrk="0" fontAlgn="base" hangingPunct="0">
              <a:spcBef>
                <a:spcPct val="0"/>
              </a:spcBef>
              <a:spcAft>
                <a:spcPct val="0"/>
              </a:spcAft>
              <a:buFontTx/>
              <a:buNone/>
              <a:tabLst>
                <a:tab pos="8521700" algn="r"/>
              </a:tabLst>
            </a:pPr>
            <a:r>
              <a:rPr kumimoji="1" lang="en-US" altLang="zh-CN" sz="1600" kern="0" dirty="0">
                <a:solidFill>
                  <a:srgbClr val="000000"/>
                </a:solidFill>
                <a:latin typeface="微软雅黑" pitchFamily="34" charset="-122"/>
                <a:ea typeface="微软雅黑" pitchFamily="34" charset="-122"/>
              </a:rPr>
              <a:t>………………</a:t>
            </a:r>
            <a:endParaRPr kumimoji="1" lang="zh-CN" altLang="de-DE" sz="1600" kern="0" dirty="0">
              <a:solidFill>
                <a:srgbClr val="000000"/>
              </a:solidFill>
              <a:latin typeface="微软雅黑" pitchFamily="34" charset="-122"/>
              <a:ea typeface="微软雅黑" pitchFamily="34" charset="-122"/>
            </a:endParaRPr>
          </a:p>
        </p:txBody>
      </p:sp>
      <p:sp>
        <p:nvSpPr>
          <p:cNvPr id="71" name="Rectangle 10"/>
          <p:cNvSpPr>
            <a:spLocks noChangeArrowheads="1"/>
          </p:cNvSpPr>
          <p:nvPr/>
        </p:nvSpPr>
        <p:spPr bwMode="auto">
          <a:xfrm>
            <a:off x="6910705" y="2354660"/>
            <a:ext cx="2527220" cy="24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defTabSz="330200">
              <a:tabLst>
                <a:tab pos="8521700" algn="r"/>
              </a:tabLst>
              <a:defRPr sz="1300" b="1">
                <a:solidFill>
                  <a:srgbClr val="000000"/>
                </a:solidFill>
                <a:latin typeface="Arial" pitchFamily="34" charset="0"/>
                <a:ea typeface="宋体" pitchFamily="2" charset="-122"/>
              </a:defRPr>
            </a:lvl1pPr>
            <a:lvl2pPr marL="190500" indent="-189230" defTabSz="330200">
              <a:tabLst>
                <a:tab pos="8521700" algn="r"/>
              </a:tabLst>
              <a:defRPr sz="1300" b="1">
                <a:solidFill>
                  <a:srgbClr val="000000"/>
                </a:solidFill>
                <a:latin typeface="Arial" pitchFamily="34" charset="0"/>
                <a:ea typeface="宋体" pitchFamily="2" charset="-122"/>
              </a:defRPr>
            </a:lvl2pPr>
            <a:lvl3pPr marL="1143000" indent="-228600" defTabSz="330200">
              <a:tabLst>
                <a:tab pos="8521700" algn="r"/>
              </a:tabLst>
              <a:defRPr sz="1300" b="1">
                <a:solidFill>
                  <a:srgbClr val="000000"/>
                </a:solidFill>
                <a:latin typeface="Arial" pitchFamily="34" charset="0"/>
                <a:ea typeface="宋体" pitchFamily="2" charset="-122"/>
              </a:defRPr>
            </a:lvl3pPr>
            <a:lvl4pPr marL="1600200" indent="-228600" defTabSz="330200">
              <a:tabLst>
                <a:tab pos="8521700" algn="r"/>
              </a:tabLst>
              <a:defRPr sz="1300" b="1">
                <a:solidFill>
                  <a:srgbClr val="000000"/>
                </a:solidFill>
                <a:latin typeface="Arial" pitchFamily="34" charset="0"/>
                <a:ea typeface="宋体" pitchFamily="2" charset="-122"/>
              </a:defRPr>
            </a:lvl4pPr>
            <a:lvl5pPr marL="2057400" indent="-228600" defTabSz="330200">
              <a:tabLst>
                <a:tab pos="8521700" algn="r"/>
              </a:tabLst>
              <a:defRPr sz="1300" b="1">
                <a:solidFill>
                  <a:srgbClr val="000000"/>
                </a:solidFill>
                <a:latin typeface="Arial" pitchFamily="34" charset="0"/>
                <a:ea typeface="宋体" pitchFamily="2" charset="-122"/>
              </a:defRPr>
            </a:lvl5pPr>
            <a:lvl6pPr marL="2514600" indent="-228600" defTabSz="330200" eaLnBrk="0" fontAlgn="base" hangingPunct="0">
              <a:spcBef>
                <a:spcPct val="0"/>
              </a:spcBef>
              <a:spcAft>
                <a:spcPct val="0"/>
              </a:spcAft>
              <a:tabLst>
                <a:tab pos="8521700" algn="r"/>
              </a:tabLst>
              <a:defRPr sz="1300" b="1">
                <a:solidFill>
                  <a:srgbClr val="000000"/>
                </a:solidFill>
                <a:latin typeface="Arial" pitchFamily="34" charset="0"/>
                <a:ea typeface="宋体" pitchFamily="2" charset="-122"/>
              </a:defRPr>
            </a:lvl6pPr>
            <a:lvl7pPr marL="2971800" indent="-228600" defTabSz="330200" eaLnBrk="0" fontAlgn="base" hangingPunct="0">
              <a:spcBef>
                <a:spcPct val="0"/>
              </a:spcBef>
              <a:spcAft>
                <a:spcPct val="0"/>
              </a:spcAft>
              <a:tabLst>
                <a:tab pos="8521700" algn="r"/>
              </a:tabLst>
              <a:defRPr sz="1300" b="1">
                <a:solidFill>
                  <a:srgbClr val="000000"/>
                </a:solidFill>
                <a:latin typeface="Arial" pitchFamily="34" charset="0"/>
                <a:ea typeface="宋体" pitchFamily="2" charset="-122"/>
              </a:defRPr>
            </a:lvl7pPr>
            <a:lvl8pPr marL="3429000" indent="-228600" defTabSz="330200" eaLnBrk="0" fontAlgn="base" hangingPunct="0">
              <a:spcBef>
                <a:spcPct val="0"/>
              </a:spcBef>
              <a:spcAft>
                <a:spcPct val="0"/>
              </a:spcAft>
              <a:tabLst>
                <a:tab pos="8521700" algn="r"/>
              </a:tabLst>
              <a:defRPr sz="1300" b="1">
                <a:solidFill>
                  <a:srgbClr val="000000"/>
                </a:solidFill>
                <a:latin typeface="Arial" pitchFamily="34" charset="0"/>
                <a:ea typeface="宋体" pitchFamily="2" charset="-122"/>
              </a:defRPr>
            </a:lvl8pPr>
            <a:lvl9pPr marL="3886200" indent="-228600" defTabSz="330200" eaLnBrk="0" fontAlgn="base" hangingPunct="0">
              <a:spcBef>
                <a:spcPct val="0"/>
              </a:spcBef>
              <a:spcAft>
                <a:spcPct val="0"/>
              </a:spcAft>
              <a:tabLst>
                <a:tab pos="8521700" algn="r"/>
              </a:tabLst>
              <a:defRPr sz="1300" b="1">
                <a:solidFill>
                  <a:srgbClr val="000000"/>
                </a:solidFill>
                <a:latin typeface="Arial" pitchFamily="34" charset="0"/>
                <a:ea typeface="宋体" pitchFamily="2" charset="-122"/>
              </a:defRPr>
            </a:lvl9pPr>
          </a:lstStyle>
          <a:p>
            <a:pPr marL="190500" marR="0" lvl="1" indent="-189230" defTabSz="330200" eaLnBrk="0" fontAlgn="base" latinLnBrk="0" hangingPunct="0">
              <a:lnSpc>
                <a:spcPct val="100000"/>
              </a:lnSpc>
              <a:spcBef>
                <a:spcPct val="0"/>
              </a:spcBef>
              <a:spcAft>
                <a:spcPct val="0"/>
              </a:spcAft>
              <a:buClrTx/>
              <a:buSzTx/>
              <a:buFontTx/>
              <a:buChar char="•"/>
              <a:tabLst>
                <a:tab pos="8521700" algn="r"/>
              </a:tabLst>
              <a:defRPr/>
            </a:pPr>
            <a:r>
              <a:rPr kumimoji="1" lang="zh-CN" altLang="en-US" sz="1600" b="0" kern="0" noProof="0" dirty="0">
                <a:latin typeface="微软雅黑" pitchFamily="34" charset="-122"/>
                <a:ea typeface="微软雅黑" pitchFamily="34" charset="-122"/>
              </a:rPr>
              <a:t>用户画像</a:t>
            </a:r>
            <a:r>
              <a:rPr kumimoji="1" lang="en-US" altLang="zh-CN" sz="1600" b="0" kern="0" noProof="0" dirty="0">
                <a:latin typeface="微软雅黑" pitchFamily="34" charset="-122"/>
                <a:ea typeface="微软雅黑" pitchFamily="34" charset="-122"/>
              </a:rPr>
              <a:t>+</a:t>
            </a:r>
            <a:r>
              <a:rPr kumimoji="1" lang="zh-CN" altLang="en-US" sz="1600" b="0" kern="0" noProof="0" dirty="0">
                <a:latin typeface="微软雅黑" pitchFamily="34" charset="-122"/>
                <a:ea typeface="微软雅黑" pitchFamily="34" charset="-122"/>
              </a:rPr>
              <a:t>业务跟踪</a:t>
            </a:r>
            <a:endParaRPr kumimoji="1" lang="en-US" altLang="zh-CN" sz="16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74" name="Rectangle 12"/>
          <p:cNvSpPr>
            <a:spLocks noChangeArrowheads="1"/>
          </p:cNvSpPr>
          <p:nvPr/>
        </p:nvSpPr>
        <p:spPr bwMode="auto">
          <a:xfrm>
            <a:off x="7080885" y="4730115"/>
            <a:ext cx="3579495"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190500" lvl="1" indent="-189230" defTabSz="330200" eaLnBrk="0" fontAlgn="base" hangingPunct="0">
              <a:spcBef>
                <a:spcPct val="0"/>
              </a:spcBef>
              <a:spcAft>
                <a:spcPct val="0"/>
              </a:spcAft>
              <a:buFontTx/>
              <a:buChar char="•"/>
              <a:tabLst>
                <a:tab pos="8521700" algn="r"/>
              </a:tabLst>
            </a:pPr>
            <a:r>
              <a:rPr kumimoji="1" lang="zh-CN" altLang="en-US" sz="1600" kern="0" dirty="0">
                <a:solidFill>
                  <a:srgbClr val="000000"/>
                </a:solidFill>
                <a:latin typeface="微软雅黑" pitchFamily="34" charset="-122"/>
                <a:ea typeface="微软雅黑" pitchFamily="34" charset="-122"/>
              </a:rPr>
              <a:t>客户 </a:t>
            </a:r>
            <a:r>
              <a:rPr kumimoji="1" lang="en-US" altLang="zh-CN" sz="1600" b="1" kern="0" dirty="0">
                <a:solidFill>
                  <a:srgbClr val="000000"/>
                </a:solidFill>
                <a:latin typeface="微软雅黑" pitchFamily="34" charset="-122"/>
                <a:ea typeface="微软雅黑" pitchFamily="34" charset="-122"/>
              </a:rPr>
              <a:t>— </a:t>
            </a:r>
            <a:r>
              <a:rPr kumimoji="1" lang="zh-CN" altLang="en-US" sz="1600" kern="0" dirty="0">
                <a:solidFill>
                  <a:srgbClr val="000000"/>
                </a:solidFill>
                <a:latin typeface="微软雅黑" pitchFamily="34" charset="-122"/>
                <a:ea typeface="微软雅黑" pitchFamily="34" charset="-122"/>
              </a:rPr>
              <a:t>平台 </a:t>
            </a:r>
            <a:r>
              <a:rPr kumimoji="1" lang="en-US" altLang="zh-CN" sz="1600" b="1" kern="0" dirty="0">
                <a:solidFill>
                  <a:srgbClr val="000000"/>
                </a:solidFill>
                <a:latin typeface="微软雅黑" pitchFamily="34" charset="-122"/>
                <a:ea typeface="微软雅黑" pitchFamily="34" charset="-122"/>
              </a:rPr>
              <a:t>— </a:t>
            </a:r>
            <a:r>
              <a:rPr kumimoji="1" lang="zh-CN" altLang="en-US" sz="1600" kern="0" dirty="0">
                <a:solidFill>
                  <a:srgbClr val="000000"/>
                </a:solidFill>
                <a:latin typeface="微软雅黑" pitchFamily="34" charset="-122"/>
                <a:ea typeface="微软雅黑" pitchFamily="34" charset="-122"/>
              </a:rPr>
              <a:t>场景</a:t>
            </a:r>
            <a:endParaRPr kumimoji="1" lang="zh-CN" altLang="de-DE" sz="1600" kern="0" dirty="0">
              <a:solidFill>
                <a:srgbClr val="000000"/>
              </a:solidFill>
              <a:latin typeface="微软雅黑" pitchFamily="34" charset="-122"/>
              <a:ea typeface="微软雅黑" pitchFamily="34" charset="-122"/>
            </a:endParaRPr>
          </a:p>
        </p:txBody>
      </p:sp>
      <p:grpSp>
        <p:nvGrpSpPr>
          <p:cNvPr id="7" name="组合 6"/>
          <p:cNvGrpSpPr/>
          <p:nvPr/>
        </p:nvGrpSpPr>
        <p:grpSpPr>
          <a:xfrm>
            <a:off x="7508875" y="1337310"/>
            <a:ext cx="609600" cy="609600"/>
            <a:chOff x="11228" y="1927"/>
            <a:chExt cx="960" cy="960"/>
          </a:xfrm>
        </p:grpSpPr>
        <p:sp>
          <p:nvSpPr>
            <p:cNvPr id="5" name="椭圆 4"/>
            <p:cNvSpPr/>
            <p:nvPr/>
          </p:nvSpPr>
          <p:spPr>
            <a:xfrm>
              <a:off x="11228" y="1927"/>
              <a:ext cx="960" cy="9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板"/>
            <p:cNvSpPr/>
            <p:nvPr/>
          </p:nvSpPr>
          <p:spPr bwMode="auto">
            <a:xfrm>
              <a:off x="11400" y="2081"/>
              <a:ext cx="616" cy="616"/>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rgbClr val="FFFFFF"/>
                </a:solidFill>
              </a:endParaRPr>
            </a:p>
          </p:txBody>
        </p:sp>
      </p:grpSp>
      <p:grpSp>
        <p:nvGrpSpPr>
          <p:cNvPr id="24" name="组合 23"/>
          <p:cNvGrpSpPr/>
          <p:nvPr/>
        </p:nvGrpSpPr>
        <p:grpSpPr>
          <a:xfrm>
            <a:off x="1652905" y="3937635"/>
            <a:ext cx="609600" cy="609600"/>
            <a:chOff x="2807" y="5826"/>
            <a:chExt cx="960" cy="960"/>
          </a:xfrm>
        </p:grpSpPr>
        <p:sp>
          <p:nvSpPr>
            <p:cNvPr id="21" name="椭圆 20"/>
            <p:cNvSpPr/>
            <p:nvPr/>
          </p:nvSpPr>
          <p:spPr>
            <a:xfrm>
              <a:off x="2807" y="5826"/>
              <a:ext cx="960" cy="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 name="互联网"/>
            <p:cNvSpPr/>
            <p:nvPr/>
          </p:nvSpPr>
          <p:spPr bwMode="auto">
            <a:xfrm>
              <a:off x="2947" y="5950"/>
              <a:ext cx="680" cy="680"/>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rgbClr val="FFFFFF"/>
                </a:solidFill>
              </a:endParaRPr>
            </a:p>
          </p:txBody>
        </p:sp>
      </p:grpSp>
      <p:grpSp>
        <p:nvGrpSpPr>
          <p:cNvPr id="28" name="组合 27"/>
          <p:cNvGrpSpPr/>
          <p:nvPr/>
        </p:nvGrpSpPr>
        <p:grpSpPr>
          <a:xfrm>
            <a:off x="1532890" y="1321435"/>
            <a:ext cx="609600" cy="609600"/>
            <a:chOff x="2414" y="1516"/>
            <a:chExt cx="960" cy="960"/>
          </a:xfrm>
        </p:grpSpPr>
        <p:sp>
          <p:nvSpPr>
            <p:cNvPr id="26" name="椭圆 25"/>
            <p:cNvSpPr/>
            <p:nvPr/>
          </p:nvSpPr>
          <p:spPr>
            <a:xfrm>
              <a:off x="2414" y="1516"/>
              <a:ext cx="960" cy="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 14"/>
            <p:cNvSpPr/>
            <p:nvPr/>
          </p:nvSpPr>
          <p:spPr bwMode="auto">
            <a:xfrm>
              <a:off x="2542" y="1654"/>
              <a:ext cx="680" cy="680"/>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rgbClr val="FFFFFF"/>
                </a:solidFill>
              </a:endParaRPr>
            </a:p>
          </p:txBody>
        </p:sp>
      </p:grpSp>
      <p:grpSp>
        <p:nvGrpSpPr>
          <p:cNvPr id="30" name="组合 29"/>
          <p:cNvGrpSpPr/>
          <p:nvPr/>
        </p:nvGrpSpPr>
        <p:grpSpPr>
          <a:xfrm>
            <a:off x="7595235" y="3913505"/>
            <a:ext cx="609600" cy="609600"/>
            <a:chOff x="11373" y="5826"/>
            <a:chExt cx="960" cy="960"/>
          </a:xfrm>
        </p:grpSpPr>
        <p:sp>
          <p:nvSpPr>
            <p:cNvPr id="12" name="椭圆 11"/>
            <p:cNvSpPr/>
            <p:nvPr/>
          </p:nvSpPr>
          <p:spPr>
            <a:xfrm>
              <a:off x="11373" y="5826"/>
              <a:ext cx="960" cy="96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锁扣"/>
            <p:cNvSpPr/>
            <p:nvPr/>
          </p:nvSpPr>
          <p:spPr bwMode="auto">
            <a:xfrm>
              <a:off x="11665" y="6042"/>
              <a:ext cx="376" cy="527"/>
            </a:xfrm>
            <a:custGeom>
              <a:avLst/>
              <a:gdLst>
                <a:gd name="T0" fmla="*/ 1000716 w 1519237"/>
                <a:gd name="T1" fmla="*/ 619004 h 1611313"/>
                <a:gd name="T2" fmla="*/ 1136120 w 1519237"/>
                <a:gd name="T3" fmla="*/ 699378 h 1611313"/>
                <a:gd name="T4" fmla="*/ 892692 w 1519237"/>
                <a:gd name="T5" fmla="*/ 895807 h 1611313"/>
                <a:gd name="T6" fmla="*/ 788795 w 1519237"/>
                <a:gd name="T7" fmla="*/ 885667 h 1611313"/>
                <a:gd name="T8" fmla="*/ 694275 w 1519237"/>
                <a:gd name="T9" fmla="*/ 936371 h 1611313"/>
                <a:gd name="T10" fmla="*/ 301940 w 1519237"/>
                <a:gd name="T11" fmla="*/ 1366414 h 1611313"/>
                <a:gd name="T12" fmla="*/ 306816 w 1519237"/>
                <a:gd name="T13" fmla="*/ 1470826 h 1611313"/>
                <a:gd name="T14" fmla="*/ 378832 w 1519237"/>
                <a:gd name="T15" fmla="*/ 1566600 h 1611313"/>
                <a:gd name="T16" fmla="*/ 475602 w 1519237"/>
                <a:gd name="T17" fmla="*/ 1606786 h 1611313"/>
                <a:gd name="T18" fmla="*/ 578749 w 1519237"/>
                <a:gd name="T19" fmla="*/ 1586881 h 1611313"/>
                <a:gd name="T20" fmla="*/ 801172 w 1519237"/>
                <a:gd name="T21" fmla="*/ 1382564 h 1611313"/>
                <a:gd name="T22" fmla="*/ 883690 w 1519237"/>
                <a:gd name="T23" fmla="*/ 1362282 h 1611313"/>
                <a:gd name="T24" fmla="*/ 964333 w 1519237"/>
                <a:gd name="T25" fmla="*/ 1391203 h 1611313"/>
                <a:gd name="T26" fmla="*/ 1016844 w 1519237"/>
                <a:gd name="T27" fmla="*/ 1461436 h 1611313"/>
                <a:gd name="T28" fmla="*/ 1020595 w 1519237"/>
                <a:gd name="T29" fmla="*/ 1545942 h 1611313"/>
                <a:gd name="T30" fmla="*/ 833429 w 1519237"/>
                <a:gd name="T31" fmla="*/ 1764157 h 1611313"/>
                <a:gd name="T32" fmla="*/ 716780 w 1519237"/>
                <a:gd name="T33" fmla="*/ 1850165 h 1611313"/>
                <a:gd name="T34" fmla="*/ 585126 w 1519237"/>
                <a:gd name="T35" fmla="*/ 1895986 h 1611313"/>
                <a:gd name="T36" fmla="*/ 458724 w 1519237"/>
                <a:gd name="T37" fmla="*/ 1903873 h 1611313"/>
                <a:gd name="T38" fmla="*/ 323694 w 1519237"/>
                <a:gd name="T39" fmla="*/ 1873451 h 1611313"/>
                <a:gd name="T40" fmla="*/ 200668 w 1519237"/>
                <a:gd name="T41" fmla="*/ 1804344 h 1611313"/>
                <a:gd name="T42" fmla="*/ 92645 w 1519237"/>
                <a:gd name="T43" fmla="*/ 1693922 h 1611313"/>
                <a:gd name="T44" fmla="*/ 26631 w 1519237"/>
                <a:gd name="T45" fmla="*/ 1568102 h 1611313"/>
                <a:gd name="T46" fmla="*/ 375 w 1519237"/>
                <a:gd name="T47" fmla="*/ 1432517 h 1611313"/>
                <a:gd name="T48" fmla="*/ 13879 w 1519237"/>
                <a:gd name="T49" fmla="*/ 1295429 h 1611313"/>
                <a:gd name="T50" fmla="*/ 66389 w 1519237"/>
                <a:gd name="T51" fmla="*/ 1165852 h 1611313"/>
                <a:gd name="T52" fmla="*/ 493232 w 1519237"/>
                <a:gd name="T53" fmla="*/ 717406 h 1611313"/>
                <a:gd name="T54" fmla="*/ 611007 w 1519237"/>
                <a:gd name="T55" fmla="*/ 635153 h 1611313"/>
                <a:gd name="T56" fmla="*/ 743786 w 1519237"/>
                <a:gd name="T57" fmla="*/ 591962 h 1611313"/>
                <a:gd name="T58" fmla="*/ 1359760 w 1519237"/>
                <a:gd name="T59" fmla="*/ 3379 h 1611313"/>
                <a:gd name="T60" fmla="*/ 1493501 w 1519237"/>
                <a:gd name="T61" fmla="*/ 39801 h 1611313"/>
                <a:gd name="T62" fmla="*/ 1614845 w 1519237"/>
                <a:gd name="T63" fmla="*/ 115647 h 1611313"/>
                <a:gd name="T64" fmla="*/ 1717782 w 1519237"/>
                <a:gd name="T65" fmla="*/ 230543 h 1611313"/>
                <a:gd name="T66" fmla="*/ 1777515 w 1519237"/>
                <a:gd name="T67" fmla="*/ 358204 h 1611313"/>
                <a:gd name="T68" fmla="*/ 1797050 w 1519237"/>
                <a:gd name="T69" fmla="*/ 494503 h 1611313"/>
                <a:gd name="T70" fmla="*/ 1777515 w 1519237"/>
                <a:gd name="T71" fmla="*/ 631176 h 1611313"/>
                <a:gd name="T72" fmla="*/ 1718158 w 1519237"/>
                <a:gd name="T73" fmla="*/ 759213 h 1611313"/>
                <a:gd name="T74" fmla="*/ 1284624 w 1519237"/>
                <a:gd name="T75" fmla="*/ 1204153 h 1611313"/>
                <a:gd name="T76" fmla="*/ 1163280 w 1519237"/>
                <a:gd name="T77" fmla="*/ 1279623 h 1611313"/>
                <a:gd name="T78" fmla="*/ 1028787 w 1519237"/>
                <a:gd name="T79" fmla="*/ 1316045 h 1611313"/>
                <a:gd name="T80" fmla="*/ 901807 w 1519237"/>
                <a:gd name="T81" fmla="*/ 1314542 h 1611313"/>
                <a:gd name="T82" fmla="*/ 769192 w 1519237"/>
                <a:gd name="T83" fmla="*/ 1274367 h 1611313"/>
                <a:gd name="T84" fmla="*/ 650478 w 1519237"/>
                <a:gd name="T85" fmla="*/ 1195516 h 1611313"/>
                <a:gd name="T86" fmla="*/ 895046 w 1519237"/>
                <a:gd name="T87" fmla="*/ 1005525 h 1611313"/>
                <a:gd name="T88" fmla="*/ 997981 w 1519237"/>
                <a:gd name="T89" fmla="*/ 1020545 h 1611313"/>
                <a:gd name="T90" fmla="*/ 1094906 w 1519237"/>
                <a:gd name="T91" fmla="*/ 975487 h 1611313"/>
                <a:gd name="T92" fmla="*/ 1492375 w 1519237"/>
                <a:gd name="T93" fmla="*/ 547069 h 1611313"/>
                <a:gd name="T94" fmla="*/ 1492375 w 1519237"/>
                <a:gd name="T95" fmla="*/ 442686 h 1611313"/>
                <a:gd name="T96" fmla="*/ 1424752 w 1519237"/>
                <a:gd name="T97" fmla="*/ 344311 h 1611313"/>
                <a:gd name="T98" fmla="*/ 1328578 w 1519237"/>
                <a:gd name="T99" fmla="*/ 299255 h 1611313"/>
                <a:gd name="T100" fmla="*/ 1224891 w 1519237"/>
                <a:gd name="T101" fmla="*/ 313899 h 1611313"/>
                <a:gd name="T102" fmla="*/ 1007373 w 1519237"/>
                <a:gd name="T103" fmla="*/ 511398 h 1611313"/>
                <a:gd name="T104" fmla="*/ 925851 w 1519237"/>
                <a:gd name="T105" fmla="*/ 535805 h 1611313"/>
                <a:gd name="T106" fmla="*/ 843953 w 1519237"/>
                <a:gd name="T107" fmla="*/ 511398 h 1611313"/>
                <a:gd name="T108" fmla="*/ 788353 w 1519237"/>
                <a:gd name="T109" fmla="*/ 443437 h 1611313"/>
                <a:gd name="T110" fmla="*/ 779712 w 1519237"/>
                <a:gd name="T111" fmla="*/ 359331 h 1611313"/>
                <a:gd name="T112" fmla="*/ 820661 w 1519237"/>
                <a:gd name="T113" fmla="*/ 282358 h 1611313"/>
                <a:gd name="T114" fmla="*/ 1068233 w 1519237"/>
                <a:gd name="T115" fmla="*/ 60828 h 1611313"/>
                <a:gd name="T116" fmla="*/ 1199346 w 1519237"/>
                <a:gd name="T117" fmla="*/ 11265 h 16113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519237" h="1611313">
                  <a:moveTo>
                    <a:pt x="686512" y="495300"/>
                  </a:moveTo>
                  <a:lnTo>
                    <a:pt x="696025" y="495300"/>
                  </a:lnTo>
                  <a:lnTo>
                    <a:pt x="711245" y="495618"/>
                  </a:lnTo>
                  <a:lnTo>
                    <a:pt x="726466" y="496253"/>
                  </a:lnTo>
                  <a:lnTo>
                    <a:pt x="741687" y="497842"/>
                  </a:lnTo>
                  <a:lnTo>
                    <a:pt x="756907" y="499748"/>
                  </a:lnTo>
                  <a:lnTo>
                    <a:pt x="772128" y="502289"/>
                  </a:lnTo>
                  <a:lnTo>
                    <a:pt x="787031" y="505148"/>
                  </a:lnTo>
                  <a:lnTo>
                    <a:pt x="801935" y="508960"/>
                  </a:lnTo>
                  <a:lnTo>
                    <a:pt x="816521" y="513408"/>
                  </a:lnTo>
                  <a:lnTo>
                    <a:pt x="831425" y="518173"/>
                  </a:lnTo>
                  <a:lnTo>
                    <a:pt x="846011" y="523574"/>
                  </a:lnTo>
                  <a:lnTo>
                    <a:pt x="860280" y="529927"/>
                  </a:lnTo>
                  <a:lnTo>
                    <a:pt x="874550" y="536281"/>
                  </a:lnTo>
                  <a:lnTo>
                    <a:pt x="888502" y="543270"/>
                  </a:lnTo>
                  <a:lnTo>
                    <a:pt x="901820" y="551212"/>
                  </a:lnTo>
                  <a:lnTo>
                    <a:pt x="915455" y="559472"/>
                  </a:lnTo>
                  <a:lnTo>
                    <a:pt x="928773" y="568367"/>
                  </a:lnTo>
                  <a:lnTo>
                    <a:pt x="937017" y="573132"/>
                  </a:lnTo>
                  <a:lnTo>
                    <a:pt x="945262" y="578215"/>
                  </a:lnTo>
                  <a:lnTo>
                    <a:pt x="949067" y="581709"/>
                  </a:lnTo>
                  <a:lnTo>
                    <a:pt x="952872" y="584886"/>
                  </a:lnTo>
                  <a:lnTo>
                    <a:pt x="956994" y="588063"/>
                  </a:lnTo>
                  <a:lnTo>
                    <a:pt x="960483" y="591557"/>
                  </a:lnTo>
                  <a:lnTo>
                    <a:pt x="982996" y="613795"/>
                  </a:lnTo>
                  <a:lnTo>
                    <a:pt x="995363" y="626502"/>
                  </a:lnTo>
                  <a:lnTo>
                    <a:pt x="817789" y="804086"/>
                  </a:lnTo>
                  <a:lnTo>
                    <a:pt x="805740" y="792014"/>
                  </a:lnTo>
                  <a:lnTo>
                    <a:pt x="799715" y="786296"/>
                  </a:lnTo>
                  <a:lnTo>
                    <a:pt x="793690" y="781213"/>
                  </a:lnTo>
                  <a:lnTo>
                    <a:pt x="787665" y="776448"/>
                  </a:lnTo>
                  <a:lnTo>
                    <a:pt x="781006" y="771682"/>
                  </a:lnTo>
                  <a:lnTo>
                    <a:pt x="774665" y="767553"/>
                  </a:lnTo>
                  <a:lnTo>
                    <a:pt x="768323" y="764058"/>
                  </a:lnTo>
                  <a:lnTo>
                    <a:pt x="761346" y="760881"/>
                  </a:lnTo>
                  <a:lnTo>
                    <a:pt x="754687" y="757704"/>
                  </a:lnTo>
                  <a:lnTo>
                    <a:pt x="747394" y="755163"/>
                  </a:lnTo>
                  <a:lnTo>
                    <a:pt x="740418" y="752622"/>
                  </a:lnTo>
                  <a:lnTo>
                    <a:pt x="733442" y="750715"/>
                  </a:lnTo>
                  <a:lnTo>
                    <a:pt x="725832" y="749127"/>
                  </a:lnTo>
                  <a:lnTo>
                    <a:pt x="718539" y="747856"/>
                  </a:lnTo>
                  <a:lnTo>
                    <a:pt x="711245" y="747221"/>
                  </a:lnTo>
                  <a:lnTo>
                    <a:pt x="703635" y="746586"/>
                  </a:lnTo>
                  <a:lnTo>
                    <a:pt x="696025" y="746268"/>
                  </a:lnTo>
                  <a:lnTo>
                    <a:pt x="688732" y="746586"/>
                  </a:lnTo>
                  <a:lnTo>
                    <a:pt x="681438" y="747221"/>
                  </a:lnTo>
                  <a:lnTo>
                    <a:pt x="673828" y="747856"/>
                  </a:lnTo>
                  <a:lnTo>
                    <a:pt x="666852" y="749127"/>
                  </a:lnTo>
                  <a:lnTo>
                    <a:pt x="659242" y="750715"/>
                  </a:lnTo>
                  <a:lnTo>
                    <a:pt x="652266" y="752622"/>
                  </a:lnTo>
                  <a:lnTo>
                    <a:pt x="644972" y="755163"/>
                  </a:lnTo>
                  <a:lnTo>
                    <a:pt x="637996" y="757704"/>
                  </a:lnTo>
                  <a:lnTo>
                    <a:pt x="631337" y="760881"/>
                  </a:lnTo>
                  <a:lnTo>
                    <a:pt x="624361" y="764058"/>
                  </a:lnTo>
                  <a:lnTo>
                    <a:pt x="617702" y="767553"/>
                  </a:lnTo>
                  <a:lnTo>
                    <a:pt x="611043" y="771682"/>
                  </a:lnTo>
                  <a:lnTo>
                    <a:pt x="605018" y="776448"/>
                  </a:lnTo>
                  <a:lnTo>
                    <a:pt x="598994" y="781213"/>
                  </a:lnTo>
                  <a:lnTo>
                    <a:pt x="592652" y="786296"/>
                  </a:lnTo>
                  <a:lnTo>
                    <a:pt x="586944" y="792014"/>
                  </a:lnTo>
                  <a:lnTo>
                    <a:pt x="296167" y="1083010"/>
                  </a:lnTo>
                  <a:lnTo>
                    <a:pt x="290460" y="1089046"/>
                  </a:lnTo>
                  <a:lnTo>
                    <a:pt x="285386" y="1095082"/>
                  </a:lnTo>
                  <a:lnTo>
                    <a:pt x="280630" y="1101118"/>
                  </a:lnTo>
                  <a:lnTo>
                    <a:pt x="276190" y="1107471"/>
                  </a:lnTo>
                  <a:lnTo>
                    <a:pt x="272068" y="1113825"/>
                  </a:lnTo>
                  <a:lnTo>
                    <a:pt x="268580" y="1120814"/>
                  </a:lnTo>
                  <a:lnTo>
                    <a:pt x="265092" y="1127485"/>
                  </a:lnTo>
                  <a:lnTo>
                    <a:pt x="261921" y="1134156"/>
                  </a:lnTo>
                  <a:lnTo>
                    <a:pt x="259384" y="1141463"/>
                  </a:lnTo>
                  <a:lnTo>
                    <a:pt x="257165" y="1148134"/>
                  </a:lnTo>
                  <a:lnTo>
                    <a:pt x="255262" y="1155759"/>
                  </a:lnTo>
                  <a:lnTo>
                    <a:pt x="253676" y="1162748"/>
                  </a:lnTo>
                  <a:lnTo>
                    <a:pt x="252408" y="1170054"/>
                  </a:lnTo>
                  <a:lnTo>
                    <a:pt x="251774" y="1177361"/>
                  </a:lnTo>
                  <a:lnTo>
                    <a:pt x="251140" y="1184668"/>
                  </a:lnTo>
                  <a:lnTo>
                    <a:pt x="250823" y="1192292"/>
                  </a:lnTo>
                  <a:lnTo>
                    <a:pt x="251140" y="1199916"/>
                  </a:lnTo>
                  <a:lnTo>
                    <a:pt x="251774" y="1207223"/>
                  </a:lnTo>
                  <a:lnTo>
                    <a:pt x="252408" y="1214847"/>
                  </a:lnTo>
                  <a:lnTo>
                    <a:pt x="253676" y="1222154"/>
                  </a:lnTo>
                  <a:lnTo>
                    <a:pt x="255262" y="1229461"/>
                  </a:lnTo>
                  <a:lnTo>
                    <a:pt x="257165" y="1236767"/>
                  </a:lnTo>
                  <a:lnTo>
                    <a:pt x="259384" y="1244074"/>
                  </a:lnTo>
                  <a:lnTo>
                    <a:pt x="261921" y="1250745"/>
                  </a:lnTo>
                  <a:lnTo>
                    <a:pt x="265092" y="1257734"/>
                  </a:lnTo>
                  <a:lnTo>
                    <a:pt x="268580" y="1264723"/>
                  </a:lnTo>
                  <a:lnTo>
                    <a:pt x="272068" y="1271077"/>
                  </a:lnTo>
                  <a:lnTo>
                    <a:pt x="276190" y="1277748"/>
                  </a:lnTo>
                  <a:lnTo>
                    <a:pt x="280630" y="1284102"/>
                  </a:lnTo>
                  <a:lnTo>
                    <a:pt x="285703" y="1290138"/>
                  </a:lnTo>
                  <a:lnTo>
                    <a:pt x="290460" y="1296491"/>
                  </a:lnTo>
                  <a:lnTo>
                    <a:pt x="296167" y="1302210"/>
                  </a:lnTo>
                  <a:lnTo>
                    <a:pt x="308534" y="1314599"/>
                  </a:lnTo>
                  <a:lnTo>
                    <a:pt x="314242" y="1320000"/>
                  </a:lnTo>
                  <a:lnTo>
                    <a:pt x="320267" y="1325083"/>
                  </a:lnTo>
                  <a:lnTo>
                    <a:pt x="326608" y="1330165"/>
                  </a:lnTo>
                  <a:lnTo>
                    <a:pt x="332633" y="1334613"/>
                  </a:lnTo>
                  <a:lnTo>
                    <a:pt x="339292" y="1338425"/>
                  </a:lnTo>
                  <a:lnTo>
                    <a:pt x="345951" y="1342237"/>
                  </a:lnTo>
                  <a:lnTo>
                    <a:pt x="352610" y="1345414"/>
                  </a:lnTo>
                  <a:lnTo>
                    <a:pt x="359269" y="1348591"/>
                  </a:lnTo>
                  <a:lnTo>
                    <a:pt x="366245" y="1351450"/>
                  </a:lnTo>
                  <a:lnTo>
                    <a:pt x="373539" y="1353674"/>
                  </a:lnTo>
                  <a:lnTo>
                    <a:pt x="380515" y="1355580"/>
                  </a:lnTo>
                  <a:lnTo>
                    <a:pt x="387808" y="1356851"/>
                  </a:lnTo>
                  <a:lnTo>
                    <a:pt x="394784" y="1358121"/>
                  </a:lnTo>
                  <a:lnTo>
                    <a:pt x="402077" y="1359074"/>
                  </a:lnTo>
                  <a:lnTo>
                    <a:pt x="409370" y="1359710"/>
                  </a:lnTo>
                  <a:lnTo>
                    <a:pt x="416664" y="1359710"/>
                  </a:lnTo>
                  <a:lnTo>
                    <a:pt x="424274" y="1359710"/>
                  </a:lnTo>
                  <a:lnTo>
                    <a:pt x="431884" y="1359074"/>
                  </a:lnTo>
                  <a:lnTo>
                    <a:pt x="439494" y="1358121"/>
                  </a:lnTo>
                  <a:lnTo>
                    <a:pt x="446788" y="1356851"/>
                  </a:lnTo>
                  <a:lnTo>
                    <a:pt x="454081" y="1355262"/>
                  </a:lnTo>
                  <a:lnTo>
                    <a:pt x="461691" y="1353356"/>
                  </a:lnTo>
                  <a:lnTo>
                    <a:pt x="468667" y="1351132"/>
                  </a:lnTo>
                  <a:lnTo>
                    <a:pt x="475960" y="1348591"/>
                  </a:lnTo>
                  <a:lnTo>
                    <a:pt x="482619" y="1345414"/>
                  </a:lnTo>
                  <a:lnTo>
                    <a:pt x="489278" y="1342237"/>
                  </a:lnTo>
                  <a:lnTo>
                    <a:pt x="496255" y="1338425"/>
                  </a:lnTo>
                  <a:lnTo>
                    <a:pt x="502596" y="1334613"/>
                  </a:lnTo>
                  <a:lnTo>
                    <a:pt x="509255" y="1330165"/>
                  </a:lnTo>
                  <a:lnTo>
                    <a:pt x="515280" y="1325083"/>
                  </a:lnTo>
                  <a:lnTo>
                    <a:pt x="521305" y="1320000"/>
                  </a:lnTo>
                  <a:lnTo>
                    <a:pt x="527330" y="1314599"/>
                  </a:lnTo>
                  <a:lnTo>
                    <a:pt x="652583" y="1188797"/>
                  </a:lnTo>
                  <a:lnTo>
                    <a:pt x="657022" y="1184350"/>
                  </a:lnTo>
                  <a:lnTo>
                    <a:pt x="661778" y="1180220"/>
                  </a:lnTo>
                  <a:lnTo>
                    <a:pt x="667169" y="1176408"/>
                  </a:lnTo>
                  <a:lnTo>
                    <a:pt x="672243" y="1172913"/>
                  </a:lnTo>
                  <a:lnTo>
                    <a:pt x="677316" y="1169419"/>
                  </a:lnTo>
                  <a:lnTo>
                    <a:pt x="683024" y="1166560"/>
                  </a:lnTo>
                  <a:lnTo>
                    <a:pt x="688415" y="1163701"/>
                  </a:lnTo>
                  <a:lnTo>
                    <a:pt x="693805" y="1161477"/>
                  </a:lnTo>
                  <a:lnTo>
                    <a:pt x="699830" y="1159253"/>
                  </a:lnTo>
                  <a:lnTo>
                    <a:pt x="705538" y="1157347"/>
                  </a:lnTo>
                  <a:lnTo>
                    <a:pt x="711245" y="1156076"/>
                  </a:lnTo>
                  <a:lnTo>
                    <a:pt x="717270" y="1154488"/>
                  </a:lnTo>
                  <a:lnTo>
                    <a:pt x="723295" y="1153217"/>
                  </a:lnTo>
                  <a:lnTo>
                    <a:pt x="729003" y="1152582"/>
                  </a:lnTo>
                  <a:lnTo>
                    <a:pt x="735345" y="1152264"/>
                  </a:lnTo>
                  <a:lnTo>
                    <a:pt x="741052" y="1151947"/>
                  </a:lnTo>
                  <a:lnTo>
                    <a:pt x="747077" y="1152264"/>
                  </a:lnTo>
                  <a:lnTo>
                    <a:pt x="753102" y="1152582"/>
                  </a:lnTo>
                  <a:lnTo>
                    <a:pt x="759127" y="1153217"/>
                  </a:lnTo>
                  <a:lnTo>
                    <a:pt x="764835" y="1154488"/>
                  </a:lnTo>
                  <a:lnTo>
                    <a:pt x="771176" y="1156076"/>
                  </a:lnTo>
                  <a:lnTo>
                    <a:pt x="776884" y="1157347"/>
                  </a:lnTo>
                  <a:lnTo>
                    <a:pt x="782592" y="1159253"/>
                  </a:lnTo>
                  <a:lnTo>
                    <a:pt x="788300" y="1161477"/>
                  </a:lnTo>
                  <a:lnTo>
                    <a:pt x="794007" y="1163701"/>
                  </a:lnTo>
                  <a:lnTo>
                    <a:pt x="799398" y="1166560"/>
                  </a:lnTo>
                  <a:lnTo>
                    <a:pt x="805106" y="1169419"/>
                  </a:lnTo>
                  <a:lnTo>
                    <a:pt x="810179" y="1172913"/>
                  </a:lnTo>
                  <a:lnTo>
                    <a:pt x="815253" y="1176726"/>
                  </a:lnTo>
                  <a:lnTo>
                    <a:pt x="820326" y="1180538"/>
                  </a:lnTo>
                  <a:lnTo>
                    <a:pt x="825083" y="1184350"/>
                  </a:lnTo>
                  <a:lnTo>
                    <a:pt x="829839" y="1188797"/>
                  </a:lnTo>
                  <a:lnTo>
                    <a:pt x="834278" y="1193880"/>
                  </a:lnTo>
                  <a:lnTo>
                    <a:pt x="838718" y="1198646"/>
                  </a:lnTo>
                  <a:lnTo>
                    <a:pt x="842523" y="1203411"/>
                  </a:lnTo>
                  <a:lnTo>
                    <a:pt x="846011" y="1208811"/>
                  </a:lnTo>
                  <a:lnTo>
                    <a:pt x="849182" y="1213894"/>
                  </a:lnTo>
                  <a:lnTo>
                    <a:pt x="852036" y="1219295"/>
                  </a:lnTo>
                  <a:lnTo>
                    <a:pt x="855207" y="1224695"/>
                  </a:lnTo>
                  <a:lnTo>
                    <a:pt x="857426" y="1230731"/>
                  </a:lnTo>
                  <a:lnTo>
                    <a:pt x="859646" y="1236132"/>
                  </a:lnTo>
                  <a:lnTo>
                    <a:pt x="861549" y="1241850"/>
                  </a:lnTo>
                  <a:lnTo>
                    <a:pt x="862817" y="1247886"/>
                  </a:lnTo>
                  <a:lnTo>
                    <a:pt x="864085" y="1253922"/>
                  </a:lnTo>
                  <a:lnTo>
                    <a:pt x="865354" y="1259958"/>
                  </a:lnTo>
                  <a:lnTo>
                    <a:pt x="865988" y="1265994"/>
                  </a:lnTo>
                  <a:lnTo>
                    <a:pt x="866305" y="1271712"/>
                  </a:lnTo>
                  <a:lnTo>
                    <a:pt x="866622" y="1278066"/>
                  </a:lnTo>
                  <a:lnTo>
                    <a:pt x="866305" y="1283784"/>
                  </a:lnTo>
                  <a:lnTo>
                    <a:pt x="865988" y="1289820"/>
                  </a:lnTo>
                  <a:lnTo>
                    <a:pt x="865354" y="1295856"/>
                  </a:lnTo>
                  <a:lnTo>
                    <a:pt x="864085" y="1301892"/>
                  </a:lnTo>
                  <a:lnTo>
                    <a:pt x="862817" y="1307610"/>
                  </a:lnTo>
                  <a:lnTo>
                    <a:pt x="861549" y="1313646"/>
                  </a:lnTo>
                  <a:lnTo>
                    <a:pt x="859646" y="1319364"/>
                  </a:lnTo>
                  <a:lnTo>
                    <a:pt x="857426" y="1325083"/>
                  </a:lnTo>
                  <a:lnTo>
                    <a:pt x="855207" y="1330801"/>
                  </a:lnTo>
                  <a:lnTo>
                    <a:pt x="852036" y="1336201"/>
                  </a:lnTo>
                  <a:lnTo>
                    <a:pt x="849182" y="1341602"/>
                  </a:lnTo>
                  <a:lnTo>
                    <a:pt x="846011" y="1346685"/>
                  </a:lnTo>
                  <a:lnTo>
                    <a:pt x="842523" y="1352085"/>
                  </a:lnTo>
                  <a:lnTo>
                    <a:pt x="838718" y="1357168"/>
                  </a:lnTo>
                  <a:lnTo>
                    <a:pt x="834278" y="1361934"/>
                  </a:lnTo>
                  <a:lnTo>
                    <a:pt x="829839" y="1366699"/>
                  </a:lnTo>
                  <a:lnTo>
                    <a:pt x="704586" y="1492183"/>
                  </a:lnTo>
                  <a:lnTo>
                    <a:pt x="696976" y="1499489"/>
                  </a:lnTo>
                  <a:lnTo>
                    <a:pt x="689366" y="1506796"/>
                  </a:lnTo>
                  <a:lnTo>
                    <a:pt x="681755" y="1513467"/>
                  </a:lnTo>
                  <a:lnTo>
                    <a:pt x="673511" y="1520139"/>
                  </a:lnTo>
                  <a:lnTo>
                    <a:pt x="665584" y="1526492"/>
                  </a:lnTo>
                  <a:lnTo>
                    <a:pt x="657339" y="1532528"/>
                  </a:lnTo>
                  <a:lnTo>
                    <a:pt x="649095" y="1538882"/>
                  </a:lnTo>
                  <a:lnTo>
                    <a:pt x="640533" y="1544282"/>
                  </a:lnTo>
                  <a:lnTo>
                    <a:pt x="632289" y="1549683"/>
                  </a:lnTo>
                  <a:lnTo>
                    <a:pt x="623410" y="1554766"/>
                  </a:lnTo>
                  <a:lnTo>
                    <a:pt x="614848" y="1560166"/>
                  </a:lnTo>
                  <a:lnTo>
                    <a:pt x="605970" y="1564932"/>
                  </a:lnTo>
                  <a:lnTo>
                    <a:pt x="597091" y="1569379"/>
                  </a:lnTo>
                  <a:lnTo>
                    <a:pt x="587895" y="1573827"/>
                  </a:lnTo>
                  <a:lnTo>
                    <a:pt x="579017" y="1577639"/>
                  </a:lnTo>
                  <a:lnTo>
                    <a:pt x="569821" y="1581451"/>
                  </a:lnTo>
                  <a:lnTo>
                    <a:pt x="560625" y="1584946"/>
                  </a:lnTo>
                  <a:lnTo>
                    <a:pt x="551429" y="1588440"/>
                  </a:lnTo>
                  <a:lnTo>
                    <a:pt x="541916" y="1591617"/>
                  </a:lnTo>
                  <a:lnTo>
                    <a:pt x="532403" y="1594476"/>
                  </a:lnTo>
                  <a:lnTo>
                    <a:pt x="522891" y="1597335"/>
                  </a:lnTo>
                  <a:lnTo>
                    <a:pt x="513695" y="1599559"/>
                  </a:lnTo>
                  <a:lnTo>
                    <a:pt x="503865" y="1601783"/>
                  </a:lnTo>
                  <a:lnTo>
                    <a:pt x="494669" y="1603689"/>
                  </a:lnTo>
                  <a:lnTo>
                    <a:pt x="484839" y="1605277"/>
                  </a:lnTo>
                  <a:lnTo>
                    <a:pt x="475326" y="1606866"/>
                  </a:lnTo>
                  <a:lnTo>
                    <a:pt x="465496" y="1608454"/>
                  </a:lnTo>
                  <a:lnTo>
                    <a:pt x="455666" y="1609407"/>
                  </a:lnTo>
                  <a:lnTo>
                    <a:pt x="446471" y="1610360"/>
                  </a:lnTo>
                  <a:lnTo>
                    <a:pt x="436641" y="1610995"/>
                  </a:lnTo>
                  <a:lnTo>
                    <a:pt x="427128" y="1611313"/>
                  </a:lnTo>
                  <a:lnTo>
                    <a:pt x="417298" y="1611313"/>
                  </a:lnTo>
                  <a:lnTo>
                    <a:pt x="416664" y="1611313"/>
                  </a:lnTo>
                  <a:lnTo>
                    <a:pt x="407151" y="1611313"/>
                  </a:lnTo>
                  <a:lnTo>
                    <a:pt x="397321" y="1610995"/>
                  </a:lnTo>
                  <a:lnTo>
                    <a:pt x="387808" y="1610360"/>
                  </a:lnTo>
                  <a:lnTo>
                    <a:pt x="377978" y="1609407"/>
                  </a:lnTo>
                  <a:lnTo>
                    <a:pt x="368148" y="1608454"/>
                  </a:lnTo>
                  <a:lnTo>
                    <a:pt x="358635" y="1606866"/>
                  </a:lnTo>
                  <a:lnTo>
                    <a:pt x="348805" y="1605277"/>
                  </a:lnTo>
                  <a:lnTo>
                    <a:pt x="339292" y="1603689"/>
                  </a:lnTo>
                  <a:lnTo>
                    <a:pt x="329779" y="1601783"/>
                  </a:lnTo>
                  <a:lnTo>
                    <a:pt x="320267" y="1599559"/>
                  </a:lnTo>
                  <a:lnTo>
                    <a:pt x="310754" y="1597017"/>
                  </a:lnTo>
                  <a:lnTo>
                    <a:pt x="301558" y="1594476"/>
                  </a:lnTo>
                  <a:lnTo>
                    <a:pt x="292045" y="1591617"/>
                  </a:lnTo>
                  <a:lnTo>
                    <a:pt x="282532" y="1588122"/>
                  </a:lnTo>
                  <a:lnTo>
                    <a:pt x="273653" y="1584628"/>
                  </a:lnTo>
                  <a:lnTo>
                    <a:pt x="264141" y="1581133"/>
                  </a:lnTo>
                  <a:lnTo>
                    <a:pt x="255262" y="1577321"/>
                  </a:lnTo>
                  <a:lnTo>
                    <a:pt x="246066" y="1573509"/>
                  </a:lnTo>
                  <a:lnTo>
                    <a:pt x="237505" y="1568744"/>
                  </a:lnTo>
                  <a:lnTo>
                    <a:pt x="228309" y="1564296"/>
                  </a:lnTo>
                  <a:lnTo>
                    <a:pt x="219747" y="1559531"/>
                  </a:lnTo>
                  <a:lnTo>
                    <a:pt x="211186" y="1554448"/>
                  </a:lnTo>
                  <a:lnTo>
                    <a:pt x="202624" y="1549365"/>
                  </a:lnTo>
                  <a:lnTo>
                    <a:pt x="194062" y="1543965"/>
                  </a:lnTo>
                  <a:lnTo>
                    <a:pt x="185818" y="1538246"/>
                  </a:lnTo>
                  <a:lnTo>
                    <a:pt x="177574" y="1532211"/>
                  </a:lnTo>
                  <a:lnTo>
                    <a:pt x="169646" y="1526175"/>
                  </a:lnTo>
                  <a:lnTo>
                    <a:pt x="161402" y="1519821"/>
                  </a:lnTo>
                  <a:lnTo>
                    <a:pt x="153791" y="1513150"/>
                  </a:lnTo>
                  <a:lnTo>
                    <a:pt x="146181" y="1506478"/>
                  </a:lnTo>
                  <a:lnTo>
                    <a:pt x="138571" y="1499489"/>
                  </a:lnTo>
                  <a:lnTo>
                    <a:pt x="131278" y="1492183"/>
                  </a:lnTo>
                  <a:lnTo>
                    <a:pt x="118594" y="1479793"/>
                  </a:lnTo>
                  <a:lnTo>
                    <a:pt x="111618" y="1472487"/>
                  </a:lnTo>
                  <a:lnTo>
                    <a:pt x="104324" y="1464545"/>
                  </a:lnTo>
                  <a:lnTo>
                    <a:pt x="97665" y="1456920"/>
                  </a:lnTo>
                  <a:lnTo>
                    <a:pt x="90689" y="1448978"/>
                  </a:lnTo>
                  <a:lnTo>
                    <a:pt x="84665" y="1441036"/>
                  </a:lnTo>
                  <a:lnTo>
                    <a:pt x="78323" y="1432776"/>
                  </a:lnTo>
                  <a:lnTo>
                    <a:pt x="72298" y="1424517"/>
                  </a:lnTo>
                  <a:lnTo>
                    <a:pt x="66907" y="1415939"/>
                  </a:lnTo>
                  <a:lnTo>
                    <a:pt x="61517" y="1407680"/>
                  </a:lnTo>
                  <a:lnTo>
                    <a:pt x="55809" y="1398785"/>
                  </a:lnTo>
                  <a:lnTo>
                    <a:pt x="51052" y="1390207"/>
                  </a:lnTo>
                  <a:lnTo>
                    <a:pt x="46296" y="1381312"/>
                  </a:lnTo>
                  <a:lnTo>
                    <a:pt x="41857" y="1372417"/>
                  </a:lnTo>
                  <a:lnTo>
                    <a:pt x="37417" y="1363204"/>
                  </a:lnTo>
                  <a:lnTo>
                    <a:pt x="33295" y="1354309"/>
                  </a:lnTo>
                  <a:lnTo>
                    <a:pt x="29807" y="1345096"/>
                  </a:lnTo>
                  <a:lnTo>
                    <a:pt x="26002" y="1335884"/>
                  </a:lnTo>
                  <a:lnTo>
                    <a:pt x="22514" y="1326353"/>
                  </a:lnTo>
                  <a:lnTo>
                    <a:pt x="19343" y="1317458"/>
                  </a:lnTo>
                  <a:lnTo>
                    <a:pt x="16489" y="1307610"/>
                  </a:lnTo>
                  <a:lnTo>
                    <a:pt x="13952" y="1298397"/>
                  </a:lnTo>
                  <a:lnTo>
                    <a:pt x="11415" y="1288867"/>
                  </a:lnTo>
                  <a:lnTo>
                    <a:pt x="9513" y="1279337"/>
                  </a:lnTo>
                  <a:lnTo>
                    <a:pt x="7610" y="1269806"/>
                  </a:lnTo>
                  <a:lnTo>
                    <a:pt x="5391" y="1260276"/>
                  </a:lnTo>
                  <a:lnTo>
                    <a:pt x="4122" y="1250428"/>
                  </a:lnTo>
                  <a:lnTo>
                    <a:pt x="2854" y="1240579"/>
                  </a:lnTo>
                  <a:lnTo>
                    <a:pt x="1585" y="1231049"/>
                  </a:lnTo>
                  <a:lnTo>
                    <a:pt x="951" y="1221201"/>
                  </a:lnTo>
                  <a:lnTo>
                    <a:pt x="317" y="1211671"/>
                  </a:lnTo>
                  <a:lnTo>
                    <a:pt x="0" y="1201822"/>
                  </a:lnTo>
                  <a:lnTo>
                    <a:pt x="0" y="1192292"/>
                  </a:lnTo>
                  <a:lnTo>
                    <a:pt x="0" y="1182444"/>
                  </a:lnTo>
                  <a:lnTo>
                    <a:pt x="317" y="1172913"/>
                  </a:lnTo>
                  <a:lnTo>
                    <a:pt x="951" y="1163065"/>
                  </a:lnTo>
                  <a:lnTo>
                    <a:pt x="1585" y="1153217"/>
                  </a:lnTo>
                  <a:lnTo>
                    <a:pt x="2854" y="1143687"/>
                  </a:lnTo>
                  <a:lnTo>
                    <a:pt x="4122" y="1133839"/>
                  </a:lnTo>
                  <a:lnTo>
                    <a:pt x="5391" y="1124626"/>
                  </a:lnTo>
                  <a:lnTo>
                    <a:pt x="7610" y="1114778"/>
                  </a:lnTo>
                  <a:lnTo>
                    <a:pt x="9513" y="1105247"/>
                  </a:lnTo>
                  <a:lnTo>
                    <a:pt x="11733" y="1095717"/>
                  </a:lnTo>
                  <a:lnTo>
                    <a:pt x="13952" y="1086187"/>
                  </a:lnTo>
                  <a:lnTo>
                    <a:pt x="16806" y="1076656"/>
                  </a:lnTo>
                  <a:lnTo>
                    <a:pt x="19660" y="1067126"/>
                  </a:lnTo>
                  <a:lnTo>
                    <a:pt x="22514" y="1057913"/>
                  </a:lnTo>
                  <a:lnTo>
                    <a:pt x="26319" y="1048700"/>
                  </a:lnTo>
                  <a:lnTo>
                    <a:pt x="29807" y="1039487"/>
                  </a:lnTo>
                  <a:lnTo>
                    <a:pt x="33612" y="1030275"/>
                  </a:lnTo>
                  <a:lnTo>
                    <a:pt x="37417" y="1021380"/>
                  </a:lnTo>
                  <a:lnTo>
                    <a:pt x="42174" y="1012167"/>
                  </a:lnTo>
                  <a:lnTo>
                    <a:pt x="46613" y="1003590"/>
                  </a:lnTo>
                  <a:lnTo>
                    <a:pt x="51369" y="994694"/>
                  </a:lnTo>
                  <a:lnTo>
                    <a:pt x="56126" y="986117"/>
                  </a:lnTo>
                  <a:lnTo>
                    <a:pt x="61517" y="977222"/>
                  </a:lnTo>
                  <a:lnTo>
                    <a:pt x="66907" y="968962"/>
                  </a:lnTo>
                  <a:lnTo>
                    <a:pt x="72615" y="960385"/>
                  </a:lnTo>
                  <a:lnTo>
                    <a:pt x="78640" y="952443"/>
                  </a:lnTo>
                  <a:lnTo>
                    <a:pt x="84665" y="943866"/>
                  </a:lnTo>
                  <a:lnTo>
                    <a:pt x="91006" y="936241"/>
                  </a:lnTo>
                  <a:lnTo>
                    <a:pt x="97665" y="927981"/>
                  </a:lnTo>
                  <a:lnTo>
                    <a:pt x="104324" y="920357"/>
                  </a:lnTo>
                  <a:lnTo>
                    <a:pt x="111618" y="913050"/>
                  </a:lnTo>
                  <a:lnTo>
                    <a:pt x="118594" y="905426"/>
                  </a:lnTo>
                  <a:lnTo>
                    <a:pt x="409687" y="613795"/>
                  </a:lnTo>
                  <a:lnTo>
                    <a:pt x="416981" y="606806"/>
                  </a:lnTo>
                  <a:lnTo>
                    <a:pt x="424591" y="599817"/>
                  </a:lnTo>
                  <a:lnTo>
                    <a:pt x="432201" y="592828"/>
                  </a:lnTo>
                  <a:lnTo>
                    <a:pt x="440446" y="586157"/>
                  </a:lnTo>
                  <a:lnTo>
                    <a:pt x="448373" y="579803"/>
                  </a:lnTo>
                  <a:lnTo>
                    <a:pt x="456618" y="573767"/>
                  </a:lnTo>
                  <a:lnTo>
                    <a:pt x="464545" y="567731"/>
                  </a:lnTo>
                  <a:lnTo>
                    <a:pt x="472789" y="562013"/>
                  </a:lnTo>
                  <a:lnTo>
                    <a:pt x="481668" y="556612"/>
                  </a:lnTo>
                  <a:lnTo>
                    <a:pt x="489913" y="551530"/>
                  </a:lnTo>
                  <a:lnTo>
                    <a:pt x="498791" y="546447"/>
                  </a:lnTo>
                  <a:lnTo>
                    <a:pt x="507353" y="541682"/>
                  </a:lnTo>
                  <a:lnTo>
                    <a:pt x="516549" y="537234"/>
                  </a:lnTo>
                  <a:lnTo>
                    <a:pt x="525744" y="532786"/>
                  </a:lnTo>
                  <a:lnTo>
                    <a:pt x="534623" y="528974"/>
                  </a:lnTo>
                  <a:lnTo>
                    <a:pt x="543819" y="524844"/>
                  </a:lnTo>
                  <a:lnTo>
                    <a:pt x="553015" y="521350"/>
                  </a:lnTo>
                  <a:lnTo>
                    <a:pt x="562210" y="517855"/>
                  </a:lnTo>
                  <a:lnTo>
                    <a:pt x="571406" y="514679"/>
                  </a:lnTo>
                  <a:lnTo>
                    <a:pt x="580919" y="511819"/>
                  </a:lnTo>
                  <a:lnTo>
                    <a:pt x="590115" y="508960"/>
                  </a:lnTo>
                  <a:lnTo>
                    <a:pt x="599945" y="506737"/>
                  </a:lnTo>
                  <a:lnTo>
                    <a:pt x="609141" y="504513"/>
                  </a:lnTo>
                  <a:lnTo>
                    <a:pt x="618971" y="502607"/>
                  </a:lnTo>
                  <a:lnTo>
                    <a:pt x="628801" y="500701"/>
                  </a:lnTo>
                  <a:lnTo>
                    <a:pt x="637996" y="499430"/>
                  </a:lnTo>
                  <a:lnTo>
                    <a:pt x="647826" y="498159"/>
                  </a:lnTo>
                  <a:lnTo>
                    <a:pt x="657339" y="496888"/>
                  </a:lnTo>
                  <a:lnTo>
                    <a:pt x="667169" y="496253"/>
                  </a:lnTo>
                  <a:lnTo>
                    <a:pt x="676682" y="495618"/>
                  </a:lnTo>
                  <a:lnTo>
                    <a:pt x="686512" y="495300"/>
                  </a:lnTo>
                  <a:close/>
                  <a:moveTo>
                    <a:pt x="1100956" y="0"/>
                  </a:moveTo>
                  <a:lnTo>
                    <a:pt x="1110484" y="318"/>
                  </a:lnTo>
                  <a:lnTo>
                    <a:pt x="1120330" y="635"/>
                  </a:lnTo>
                  <a:lnTo>
                    <a:pt x="1129858" y="953"/>
                  </a:lnTo>
                  <a:lnTo>
                    <a:pt x="1139704" y="1906"/>
                  </a:lnTo>
                  <a:lnTo>
                    <a:pt x="1149549" y="2858"/>
                  </a:lnTo>
                  <a:lnTo>
                    <a:pt x="1159077" y="4129"/>
                  </a:lnTo>
                  <a:lnTo>
                    <a:pt x="1168605" y="5717"/>
                  </a:lnTo>
                  <a:lnTo>
                    <a:pt x="1178133" y="7622"/>
                  </a:lnTo>
                  <a:lnTo>
                    <a:pt x="1187979" y="9528"/>
                  </a:lnTo>
                  <a:lnTo>
                    <a:pt x="1197189" y="11751"/>
                  </a:lnTo>
                  <a:lnTo>
                    <a:pt x="1207035" y="14292"/>
                  </a:lnTo>
                  <a:lnTo>
                    <a:pt x="1216245" y="16832"/>
                  </a:lnTo>
                  <a:lnTo>
                    <a:pt x="1225774" y="19691"/>
                  </a:lnTo>
                  <a:lnTo>
                    <a:pt x="1235302" y="22867"/>
                  </a:lnTo>
                  <a:lnTo>
                    <a:pt x="1244512" y="26360"/>
                  </a:lnTo>
                  <a:lnTo>
                    <a:pt x="1253722" y="29854"/>
                  </a:lnTo>
                  <a:lnTo>
                    <a:pt x="1262615" y="33665"/>
                  </a:lnTo>
                  <a:lnTo>
                    <a:pt x="1271826" y="37793"/>
                  </a:lnTo>
                  <a:lnTo>
                    <a:pt x="1280719" y="42240"/>
                  </a:lnTo>
                  <a:lnTo>
                    <a:pt x="1289929" y="46686"/>
                  </a:lnTo>
                  <a:lnTo>
                    <a:pt x="1298504" y="51450"/>
                  </a:lnTo>
                  <a:lnTo>
                    <a:pt x="1307397" y="56214"/>
                  </a:lnTo>
                  <a:lnTo>
                    <a:pt x="1315972" y="61613"/>
                  </a:lnTo>
                  <a:lnTo>
                    <a:pt x="1324547" y="67012"/>
                  </a:lnTo>
                  <a:lnTo>
                    <a:pt x="1332805" y="72728"/>
                  </a:lnTo>
                  <a:lnTo>
                    <a:pt x="1341063" y="78762"/>
                  </a:lnTo>
                  <a:lnTo>
                    <a:pt x="1349320" y="84797"/>
                  </a:lnTo>
                  <a:lnTo>
                    <a:pt x="1357260" y="91148"/>
                  </a:lnTo>
                  <a:lnTo>
                    <a:pt x="1365200" y="97818"/>
                  </a:lnTo>
                  <a:lnTo>
                    <a:pt x="1373141" y="104805"/>
                  </a:lnTo>
                  <a:lnTo>
                    <a:pt x="1380445" y="111792"/>
                  </a:lnTo>
                  <a:lnTo>
                    <a:pt x="1388068" y="119096"/>
                  </a:lnTo>
                  <a:lnTo>
                    <a:pt x="1400454" y="131482"/>
                  </a:lnTo>
                  <a:lnTo>
                    <a:pt x="1407759" y="138787"/>
                  </a:lnTo>
                  <a:lnTo>
                    <a:pt x="1414746" y="146727"/>
                  </a:lnTo>
                  <a:lnTo>
                    <a:pt x="1421416" y="154349"/>
                  </a:lnTo>
                  <a:lnTo>
                    <a:pt x="1428403" y="161971"/>
                  </a:lnTo>
                  <a:lnTo>
                    <a:pt x="1434437" y="170229"/>
                  </a:lnTo>
                  <a:lnTo>
                    <a:pt x="1440472" y="178168"/>
                  </a:lnTo>
                  <a:lnTo>
                    <a:pt x="1446824" y="186743"/>
                  </a:lnTo>
                  <a:lnTo>
                    <a:pt x="1452223" y="195001"/>
                  </a:lnTo>
                  <a:lnTo>
                    <a:pt x="1457622" y="203576"/>
                  </a:lnTo>
                  <a:lnTo>
                    <a:pt x="1463022" y="211833"/>
                  </a:lnTo>
                  <a:lnTo>
                    <a:pt x="1468103" y="220725"/>
                  </a:lnTo>
                  <a:lnTo>
                    <a:pt x="1472550" y="229618"/>
                  </a:lnTo>
                  <a:lnTo>
                    <a:pt x="1477631" y="238510"/>
                  </a:lnTo>
                  <a:lnTo>
                    <a:pt x="1481760" y="247403"/>
                  </a:lnTo>
                  <a:lnTo>
                    <a:pt x="1485571" y="256613"/>
                  </a:lnTo>
                  <a:lnTo>
                    <a:pt x="1489383" y="265506"/>
                  </a:lnTo>
                  <a:lnTo>
                    <a:pt x="1492876" y="275033"/>
                  </a:lnTo>
                  <a:lnTo>
                    <a:pt x="1496687" y="283926"/>
                  </a:lnTo>
                  <a:lnTo>
                    <a:pt x="1499863" y="293454"/>
                  </a:lnTo>
                  <a:lnTo>
                    <a:pt x="1502722" y="302981"/>
                  </a:lnTo>
                  <a:lnTo>
                    <a:pt x="1505263" y="312191"/>
                  </a:lnTo>
                  <a:lnTo>
                    <a:pt x="1507803" y="322037"/>
                  </a:lnTo>
                  <a:lnTo>
                    <a:pt x="1509709" y="331247"/>
                  </a:lnTo>
                  <a:lnTo>
                    <a:pt x="1512250" y="341092"/>
                  </a:lnTo>
                  <a:lnTo>
                    <a:pt x="1513838" y="350620"/>
                  </a:lnTo>
                  <a:lnTo>
                    <a:pt x="1515426" y="360148"/>
                  </a:lnTo>
                  <a:lnTo>
                    <a:pt x="1516696" y="369675"/>
                  </a:lnTo>
                  <a:lnTo>
                    <a:pt x="1517649" y="379521"/>
                  </a:lnTo>
                  <a:lnTo>
                    <a:pt x="1518284" y="389366"/>
                  </a:lnTo>
                  <a:lnTo>
                    <a:pt x="1518919" y="398894"/>
                  </a:lnTo>
                  <a:lnTo>
                    <a:pt x="1519237" y="408739"/>
                  </a:lnTo>
                  <a:lnTo>
                    <a:pt x="1519237" y="418267"/>
                  </a:lnTo>
                  <a:lnTo>
                    <a:pt x="1519237" y="428112"/>
                  </a:lnTo>
                  <a:lnTo>
                    <a:pt x="1518919" y="437640"/>
                  </a:lnTo>
                  <a:lnTo>
                    <a:pt x="1518284" y="447485"/>
                  </a:lnTo>
                  <a:lnTo>
                    <a:pt x="1517649" y="457013"/>
                  </a:lnTo>
                  <a:lnTo>
                    <a:pt x="1516696" y="466858"/>
                  </a:lnTo>
                  <a:lnTo>
                    <a:pt x="1515426" y="476703"/>
                  </a:lnTo>
                  <a:lnTo>
                    <a:pt x="1513838" y="486231"/>
                  </a:lnTo>
                  <a:lnTo>
                    <a:pt x="1512250" y="496076"/>
                  </a:lnTo>
                  <a:lnTo>
                    <a:pt x="1509709" y="505287"/>
                  </a:lnTo>
                  <a:lnTo>
                    <a:pt x="1507803" y="515132"/>
                  </a:lnTo>
                  <a:lnTo>
                    <a:pt x="1505263" y="524342"/>
                  </a:lnTo>
                  <a:lnTo>
                    <a:pt x="1502722" y="533870"/>
                  </a:lnTo>
                  <a:lnTo>
                    <a:pt x="1499863" y="543080"/>
                  </a:lnTo>
                  <a:lnTo>
                    <a:pt x="1496687" y="552608"/>
                  </a:lnTo>
                  <a:lnTo>
                    <a:pt x="1493511" y="561818"/>
                  </a:lnTo>
                  <a:lnTo>
                    <a:pt x="1489700" y="571345"/>
                  </a:lnTo>
                  <a:lnTo>
                    <a:pt x="1485889" y="580238"/>
                  </a:lnTo>
                  <a:lnTo>
                    <a:pt x="1481760" y="589448"/>
                  </a:lnTo>
                  <a:lnTo>
                    <a:pt x="1477631" y="598658"/>
                  </a:lnTo>
                  <a:lnTo>
                    <a:pt x="1472867" y="607233"/>
                  </a:lnTo>
                  <a:lnTo>
                    <a:pt x="1468103" y="616443"/>
                  </a:lnTo>
                  <a:lnTo>
                    <a:pt x="1463339" y="625018"/>
                  </a:lnTo>
                  <a:lnTo>
                    <a:pt x="1457622" y="633593"/>
                  </a:lnTo>
                  <a:lnTo>
                    <a:pt x="1452541" y="642168"/>
                  </a:lnTo>
                  <a:lnTo>
                    <a:pt x="1446824" y="650108"/>
                  </a:lnTo>
                  <a:lnTo>
                    <a:pt x="1440789" y="658683"/>
                  </a:lnTo>
                  <a:lnTo>
                    <a:pt x="1434755" y="666622"/>
                  </a:lnTo>
                  <a:lnTo>
                    <a:pt x="1428403" y="674880"/>
                  </a:lnTo>
                  <a:lnTo>
                    <a:pt x="1421416" y="682820"/>
                  </a:lnTo>
                  <a:lnTo>
                    <a:pt x="1414746" y="690759"/>
                  </a:lnTo>
                  <a:lnTo>
                    <a:pt x="1407759" y="698064"/>
                  </a:lnTo>
                  <a:lnTo>
                    <a:pt x="1400454" y="706004"/>
                  </a:lnTo>
                  <a:lnTo>
                    <a:pt x="1108896" y="996917"/>
                  </a:lnTo>
                  <a:lnTo>
                    <a:pt x="1101591" y="1004221"/>
                  </a:lnTo>
                  <a:lnTo>
                    <a:pt x="1093651" y="1011208"/>
                  </a:lnTo>
                  <a:lnTo>
                    <a:pt x="1086029" y="1018513"/>
                  </a:lnTo>
                  <a:lnTo>
                    <a:pt x="1078407" y="1024865"/>
                  </a:lnTo>
                  <a:lnTo>
                    <a:pt x="1070149" y="1031216"/>
                  </a:lnTo>
                  <a:lnTo>
                    <a:pt x="1061891" y="1037568"/>
                  </a:lnTo>
                  <a:lnTo>
                    <a:pt x="1053634" y="1043285"/>
                  </a:lnTo>
                  <a:lnTo>
                    <a:pt x="1045376" y="1049001"/>
                  </a:lnTo>
                  <a:lnTo>
                    <a:pt x="1036483" y="1054718"/>
                  </a:lnTo>
                  <a:lnTo>
                    <a:pt x="1028226" y="1059800"/>
                  </a:lnTo>
                  <a:lnTo>
                    <a:pt x="1019333" y="1064563"/>
                  </a:lnTo>
                  <a:lnTo>
                    <a:pt x="1010440" y="1069645"/>
                  </a:lnTo>
                  <a:lnTo>
                    <a:pt x="1001547" y="1074091"/>
                  </a:lnTo>
                  <a:lnTo>
                    <a:pt x="992654" y="1078220"/>
                  </a:lnTo>
                  <a:lnTo>
                    <a:pt x="983444" y="1082348"/>
                  </a:lnTo>
                  <a:lnTo>
                    <a:pt x="973916" y="1086477"/>
                  </a:lnTo>
                  <a:lnTo>
                    <a:pt x="965023" y="1089971"/>
                  </a:lnTo>
                  <a:lnTo>
                    <a:pt x="955495" y="1093147"/>
                  </a:lnTo>
                  <a:lnTo>
                    <a:pt x="946285" y="1096322"/>
                  </a:lnTo>
                  <a:lnTo>
                    <a:pt x="936757" y="1099181"/>
                  </a:lnTo>
                  <a:lnTo>
                    <a:pt x="927546" y="1101721"/>
                  </a:lnTo>
                  <a:lnTo>
                    <a:pt x="917700" y="1104580"/>
                  </a:lnTo>
                  <a:lnTo>
                    <a:pt x="908490" y="1106803"/>
                  </a:lnTo>
                  <a:lnTo>
                    <a:pt x="898644" y="1108708"/>
                  </a:lnTo>
                  <a:lnTo>
                    <a:pt x="889116" y="1110296"/>
                  </a:lnTo>
                  <a:lnTo>
                    <a:pt x="879588" y="1111884"/>
                  </a:lnTo>
                  <a:lnTo>
                    <a:pt x="869743" y="1113155"/>
                  </a:lnTo>
                  <a:lnTo>
                    <a:pt x="860215" y="1114108"/>
                  </a:lnTo>
                  <a:lnTo>
                    <a:pt x="850369" y="1114743"/>
                  </a:lnTo>
                  <a:lnTo>
                    <a:pt x="840841" y="1115378"/>
                  </a:lnTo>
                  <a:lnTo>
                    <a:pt x="830995" y="1115695"/>
                  </a:lnTo>
                  <a:lnTo>
                    <a:pt x="821467" y="1116013"/>
                  </a:lnTo>
                  <a:lnTo>
                    <a:pt x="820832" y="1116013"/>
                  </a:lnTo>
                  <a:lnTo>
                    <a:pt x="810986" y="1115695"/>
                  </a:lnTo>
                  <a:lnTo>
                    <a:pt x="801141" y="1115378"/>
                  </a:lnTo>
                  <a:lnTo>
                    <a:pt x="791613" y="1114743"/>
                  </a:lnTo>
                  <a:lnTo>
                    <a:pt x="781767" y="1114108"/>
                  </a:lnTo>
                  <a:lnTo>
                    <a:pt x="772239" y="1113155"/>
                  </a:lnTo>
                  <a:lnTo>
                    <a:pt x="762393" y="1111884"/>
                  </a:lnTo>
                  <a:lnTo>
                    <a:pt x="753183" y="1110296"/>
                  </a:lnTo>
                  <a:lnTo>
                    <a:pt x="743337" y="1108391"/>
                  </a:lnTo>
                  <a:lnTo>
                    <a:pt x="733809" y="1106485"/>
                  </a:lnTo>
                  <a:lnTo>
                    <a:pt x="724281" y="1104262"/>
                  </a:lnTo>
                  <a:lnTo>
                    <a:pt x="714753" y="1101721"/>
                  </a:lnTo>
                  <a:lnTo>
                    <a:pt x="705543" y="1098863"/>
                  </a:lnTo>
                  <a:lnTo>
                    <a:pt x="696015" y="1096005"/>
                  </a:lnTo>
                  <a:lnTo>
                    <a:pt x="686804" y="1092829"/>
                  </a:lnTo>
                  <a:lnTo>
                    <a:pt x="677276" y="1089653"/>
                  </a:lnTo>
                  <a:lnTo>
                    <a:pt x="668384" y="1086160"/>
                  </a:lnTo>
                  <a:lnTo>
                    <a:pt x="659173" y="1082031"/>
                  </a:lnTo>
                  <a:lnTo>
                    <a:pt x="650280" y="1077902"/>
                  </a:lnTo>
                  <a:lnTo>
                    <a:pt x="641070" y="1073774"/>
                  </a:lnTo>
                  <a:lnTo>
                    <a:pt x="632495" y="1069327"/>
                  </a:lnTo>
                  <a:lnTo>
                    <a:pt x="623602" y="1064246"/>
                  </a:lnTo>
                  <a:lnTo>
                    <a:pt x="615027" y="1059482"/>
                  </a:lnTo>
                  <a:lnTo>
                    <a:pt x="606451" y="1054401"/>
                  </a:lnTo>
                  <a:lnTo>
                    <a:pt x="597876" y="1048684"/>
                  </a:lnTo>
                  <a:lnTo>
                    <a:pt x="589618" y="1042967"/>
                  </a:lnTo>
                  <a:lnTo>
                    <a:pt x="581361" y="1037251"/>
                  </a:lnTo>
                  <a:lnTo>
                    <a:pt x="573103" y="1030899"/>
                  </a:lnTo>
                  <a:lnTo>
                    <a:pt x="565481" y="1024547"/>
                  </a:lnTo>
                  <a:lnTo>
                    <a:pt x="557223" y="1018195"/>
                  </a:lnTo>
                  <a:lnTo>
                    <a:pt x="549918" y="1011208"/>
                  </a:lnTo>
                  <a:lnTo>
                    <a:pt x="542296" y="1004221"/>
                  </a:lnTo>
                  <a:lnTo>
                    <a:pt x="534673" y="996917"/>
                  </a:lnTo>
                  <a:lnTo>
                    <a:pt x="522287" y="984848"/>
                  </a:lnTo>
                  <a:lnTo>
                    <a:pt x="700144" y="806680"/>
                  </a:lnTo>
                  <a:lnTo>
                    <a:pt x="712530" y="819384"/>
                  </a:lnTo>
                  <a:lnTo>
                    <a:pt x="718565" y="825100"/>
                  </a:lnTo>
                  <a:lnTo>
                    <a:pt x="724281" y="830182"/>
                  </a:lnTo>
                  <a:lnTo>
                    <a:pt x="730316" y="834945"/>
                  </a:lnTo>
                  <a:lnTo>
                    <a:pt x="736985" y="839074"/>
                  </a:lnTo>
                  <a:lnTo>
                    <a:pt x="743337" y="843520"/>
                  </a:lnTo>
                  <a:lnTo>
                    <a:pt x="750007" y="847014"/>
                  </a:lnTo>
                  <a:lnTo>
                    <a:pt x="756677" y="850507"/>
                  </a:lnTo>
                  <a:lnTo>
                    <a:pt x="763346" y="853366"/>
                  </a:lnTo>
                  <a:lnTo>
                    <a:pt x="770333" y="855906"/>
                  </a:lnTo>
                  <a:lnTo>
                    <a:pt x="777321" y="858130"/>
                  </a:lnTo>
                  <a:lnTo>
                    <a:pt x="784626" y="860353"/>
                  </a:lnTo>
                  <a:lnTo>
                    <a:pt x="791613" y="861941"/>
                  </a:lnTo>
                  <a:lnTo>
                    <a:pt x="798918" y="863211"/>
                  </a:lnTo>
                  <a:lnTo>
                    <a:pt x="806222" y="864164"/>
                  </a:lnTo>
                  <a:lnTo>
                    <a:pt x="813527" y="864481"/>
                  </a:lnTo>
                  <a:lnTo>
                    <a:pt x="820832" y="864799"/>
                  </a:lnTo>
                  <a:lnTo>
                    <a:pt x="828455" y="864481"/>
                  </a:lnTo>
                  <a:lnTo>
                    <a:pt x="836395" y="863846"/>
                  </a:lnTo>
                  <a:lnTo>
                    <a:pt x="843699" y="863211"/>
                  </a:lnTo>
                  <a:lnTo>
                    <a:pt x="851004" y="861941"/>
                  </a:lnTo>
                  <a:lnTo>
                    <a:pt x="858627" y="860353"/>
                  </a:lnTo>
                  <a:lnTo>
                    <a:pt x="865614" y="858130"/>
                  </a:lnTo>
                  <a:lnTo>
                    <a:pt x="873236" y="855906"/>
                  </a:lnTo>
                  <a:lnTo>
                    <a:pt x="879906" y="853366"/>
                  </a:lnTo>
                  <a:lnTo>
                    <a:pt x="886893" y="850507"/>
                  </a:lnTo>
                  <a:lnTo>
                    <a:pt x="893880" y="847014"/>
                  </a:lnTo>
                  <a:lnTo>
                    <a:pt x="900550" y="843520"/>
                  </a:lnTo>
                  <a:lnTo>
                    <a:pt x="907220" y="839074"/>
                  </a:lnTo>
                  <a:lnTo>
                    <a:pt x="913572" y="834628"/>
                  </a:lnTo>
                  <a:lnTo>
                    <a:pt x="919606" y="830182"/>
                  </a:lnTo>
                  <a:lnTo>
                    <a:pt x="925640" y="825100"/>
                  </a:lnTo>
                  <a:lnTo>
                    <a:pt x="931357" y="819384"/>
                  </a:lnTo>
                  <a:lnTo>
                    <a:pt x="1222915" y="527835"/>
                  </a:lnTo>
                  <a:lnTo>
                    <a:pt x="1228314" y="522119"/>
                  </a:lnTo>
                  <a:lnTo>
                    <a:pt x="1233396" y="516402"/>
                  </a:lnTo>
                  <a:lnTo>
                    <a:pt x="1238160" y="510050"/>
                  </a:lnTo>
                  <a:lnTo>
                    <a:pt x="1242606" y="503699"/>
                  </a:lnTo>
                  <a:lnTo>
                    <a:pt x="1246735" y="497347"/>
                  </a:lnTo>
                  <a:lnTo>
                    <a:pt x="1250229" y="490360"/>
                  </a:lnTo>
                  <a:lnTo>
                    <a:pt x="1253722" y="483690"/>
                  </a:lnTo>
                  <a:lnTo>
                    <a:pt x="1256898" y="477021"/>
                  </a:lnTo>
                  <a:lnTo>
                    <a:pt x="1259439" y="469716"/>
                  </a:lnTo>
                  <a:lnTo>
                    <a:pt x="1261663" y="462729"/>
                  </a:lnTo>
                  <a:lnTo>
                    <a:pt x="1263568" y="455425"/>
                  </a:lnTo>
                  <a:lnTo>
                    <a:pt x="1265156" y="448120"/>
                  </a:lnTo>
                  <a:lnTo>
                    <a:pt x="1266427" y="440816"/>
                  </a:lnTo>
                  <a:lnTo>
                    <a:pt x="1267062" y="433511"/>
                  </a:lnTo>
                  <a:lnTo>
                    <a:pt x="1267697" y="425889"/>
                  </a:lnTo>
                  <a:lnTo>
                    <a:pt x="1268015" y="418267"/>
                  </a:lnTo>
                  <a:lnTo>
                    <a:pt x="1267697" y="410962"/>
                  </a:lnTo>
                  <a:lnTo>
                    <a:pt x="1267062" y="403340"/>
                  </a:lnTo>
                  <a:lnTo>
                    <a:pt x="1266427" y="396035"/>
                  </a:lnTo>
                  <a:lnTo>
                    <a:pt x="1265156" y="388731"/>
                  </a:lnTo>
                  <a:lnTo>
                    <a:pt x="1263568" y="381426"/>
                  </a:lnTo>
                  <a:lnTo>
                    <a:pt x="1261663" y="374439"/>
                  </a:lnTo>
                  <a:lnTo>
                    <a:pt x="1259439" y="367135"/>
                  </a:lnTo>
                  <a:lnTo>
                    <a:pt x="1256898" y="360465"/>
                  </a:lnTo>
                  <a:lnTo>
                    <a:pt x="1254040" y="353161"/>
                  </a:lnTo>
                  <a:lnTo>
                    <a:pt x="1250229" y="346491"/>
                  </a:lnTo>
                  <a:lnTo>
                    <a:pt x="1246735" y="340139"/>
                  </a:lnTo>
                  <a:lnTo>
                    <a:pt x="1242606" y="333470"/>
                  </a:lnTo>
                  <a:lnTo>
                    <a:pt x="1238160" y="327118"/>
                  </a:lnTo>
                  <a:lnTo>
                    <a:pt x="1233396" y="321084"/>
                  </a:lnTo>
                  <a:lnTo>
                    <a:pt x="1228314" y="314732"/>
                  </a:lnTo>
                  <a:lnTo>
                    <a:pt x="1222915" y="309016"/>
                  </a:lnTo>
                  <a:lnTo>
                    <a:pt x="1210211" y="296630"/>
                  </a:lnTo>
                  <a:lnTo>
                    <a:pt x="1204494" y="291230"/>
                  </a:lnTo>
                  <a:lnTo>
                    <a:pt x="1198460" y="286149"/>
                  </a:lnTo>
                  <a:lnTo>
                    <a:pt x="1192425" y="281068"/>
                  </a:lnTo>
                  <a:lnTo>
                    <a:pt x="1186073" y="276939"/>
                  </a:lnTo>
                  <a:lnTo>
                    <a:pt x="1179404" y="272810"/>
                  </a:lnTo>
                  <a:lnTo>
                    <a:pt x="1172734" y="269317"/>
                  </a:lnTo>
                  <a:lnTo>
                    <a:pt x="1166065" y="265506"/>
                  </a:lnTo>
                  <a:lnTo>
                    <a:pt x="1159077" y="262647"/>
                  </a:lnTo>
                  <a:lnTo>
                    <a:pt x="1152090" y="260107"/>
                  </a:lnTo>
                  <a:lnTo>
                    <a:pt x="1144785" y="257883"/>
                  </a:lnTo>
                  <a:lnTo>
                    <a:pt x="1137798" y="255978"/>
                  </a:lnTo>
                  <a:lnTo>
                    <a:pt x="1130811" y="254390"/>
                  </a:lnTo>
                  <a:lnTo>
                    <a:pt x="1123188" y="253120"/>
                  </a:lnTo>
                  <a:lnTo>
                    <a:pt x="1115884" y="252167"/>
                  </a:lnTo>
                  <a:lnTo>
                    <a:pt x="1108261" y="251849"/>
                  </a:lnTo>
                  <a:lnTo>
                    <a:pt x="1100956" y="251532"/>
                  </a:lnTo>
                  <a:lnTo>
                    <a:pt x="1093334" y="251849"/>
                  </a:lnTo>
                  <a:lnTo>
                    <a:pt x="1086029" y="252167"/>
                  </a:lnTo>
                  <a:lnTo>
                    <a:pt x="1078724" y="253120"/>
                  </a:lnTo>
                  <a:lnTo>
                    <a:pt x="1071102" y="254390"/>
                  </a:lnTo>
                  <a:lnTo>
                    <a:pt x="1064115" y="255978"/>
                  </a:lnTo>
                  <a:lnTo>
                    <a:pt x="1056492" y="257883"/>
                  </a:lnTo>
                  <a:lnTo>
                    <a:pt x="1049505" y="260107"/>
                  </a:lnTo>
                  <a:lnTo>
                    <a:pt x="1042518" y="262647"/>
                  </a:lnTo>
                  <a:lnTo>
                    <a:pt x="1035530" y="265506"/>
                  </a:lnTo>
                  <a:lnTo>
                    <a:pt x="1028861" y="269317"/>
                  </a:lnTo>
                  <a:lnTo>
                    <a:pt x="1022191" y="272810"/>
                  </a:lnTo>
                  <a:lnTo>
                    <a:pt x="1015839" y="276939"/>
                  </a:lnTo>
                  <a:lnTo>
                    <a:pt x="1009487" y="281068"/>
                  </a:lnTo>
                  <a:lnTo>
                    <a:pt x="1003135" y="286149"/>
                  </a:lnTo>
                  <a:lnTo>
                    <a:pt x="997101" y="291230"/>
                  </a:lnTo>
                  <a:lnTo>
                    <a:pt x="991066" y="296630"/>
                  </a:lnTo>
                  <a:lnTo>
                    <a:pt x="871648" y="416361"/>
                  </a:lnTo>
                  <a:lnTo>
                    <a:pt x="866884" y="420807"/>
                  </a:lnTo>
                  <a:lnTo>
                    <a:pt x="862120" y="425254"/>
                  </a:lnTo>
                  <a:lnTo>
                    <a:pt x="857039" y="429065"/>
                  </a:lnTo>
                  <a:lnTo>
                    <a:pt x="851639" y="432558"/>
                  </a:lnTo>
                  <a:lnTo>
                    <a:pt x="846558" y="435734"/>
                  </a:lnTo>
                  <a:lnTo>
                    <a:pt x="841159" y="438910"/>
                  </a:lnTo>
                  <a:lnTo>
                    <a:pt x="835442" y="441768"/>
                  </a:lnTo>
                  <a:lnTo>
                    <a:pt x="830043" y="444309"/>
                  </a:lnTo>
                  <a:lnTo>
                    <a:pt x="824326" y="446215"/>
                  </a:lnTo>
                  <a:lnTo>
                    <a:pt x="818291" y="448120"/>
                  </a:lnTo>
                  <a:lnTo>
                    <a:pt x="812574" y="449708"/>
                  </a:lnTo>
                  <a:lnTo>
                    <a:pt x="806858" y="450978"/>
                  </a:lnTo>
                  <a:lnTo>
                    <a:pt x="800823" y="451931"/>
                  </a:lnTo>
                  <a:lnTo>
                    <a:pt x="794789" y="452566"/>
                  </a:lnTo>
                  <a:lnTo>
                    <a:pt x="788754" y="453202"/>
                  </a:lnTo>
                  <a:lnTo>
                    <a:pt x="782720" y="453202"/>
                  </a:lnTo>
                  <a:lnTo>
                    <a:pt x="776686" y="453202"/>
                  </a:lnTo>
                  <a:lnTo>
                    <a:pt x="770969" y="452566"/>
                  </a:lnTo>
                  <a:lnTo>
                    <a:pt x="764617" y="451931"/>
                  </a:lnTo>
                  <a:lnTo>
                    <a:pt x="758900" y="450978"/>
                  </a:lnTo>
                  <a:lnTo>
                    <a:pt x="752865" y="449708"/>
                  </a:lnTo>
                  <a:lnTo>
                    <a:pt x="746831" y="448120"/>
                  </a:lnTo>
                  <a:lnTo>
                    <a:pt x="741114" y="446215"/>
                  </a:lnTo>
                  <a:lnTo>
                    <a:pt x="735715" y="444309"/>
                  </a:lnTo>
                  <a:lnTo>
                    <a:pt x="729681" y="441768"/>
                  </a:lnTo>
                  <a:lnTo>
                    <a:pt x="724281" y="438910"/>
                  </a:lnTo>
                  <a:lnTo>
                    <a:pt x="718882" y="435734"/>
                  </a:lnTo>
                  <a:lnTo>
                    <a:pt x="713483" y="432558"/>
                  </a:lnTo>
                  <a:lnTo>
                    <a:pt x="708401" y="429065"/>
                  </a:lnTo>
                  <a:lnTo>
                    <a:pt x="703637" y="425254"/>
                  </a:lnTo>
                  <a:lnTo>
                    <a:pt x="698873" y="420807"/>
                  </a:lnTo>
                  <a:lnTo>
                    <a:pt x="693792" y="416361"/>
                  </a:lnTo>
                  <a:lnTo>
                    <a:pt x="689345" y="411915"/>
                  </a:lnTo>
                  <a:lnTo>
                    <a:pt x="685216" y="407151"/>
                  </a:lnTo>
                  <a:lnTo>
                    <a:pt x="681405" y="401752"/>
                  </a:lnTo>
                  <a:lnTo>
                    <a:pt x="677594" y="396670"/>
                  </a:lnTo>
                  <a:lnTo>
                    <a:pt x="674418" y="391589"/>
                  </a:lnTo>
                  <a:lnTo>
                    <a:pt x="671560" y="385872"/>
                  </a:lnTo>
                  <a:lnTo>
                    <a:pt x="668701" y="380473"/>
                  </a:lnTo>
                  <a:lnTo>
                    <a:pt x="666478" y="375074"/>
                  </a:lnTo>
                  <a:lnTo>
                    <a:pt x="664255" y="369040"/>
                  </a:lnTo>
                  <a:lnTo>
                    <a:pt x="662031" y="363323"/>
                  </a:lnTo>
                  <a:lnTo>
                    <a:pt x="660443" y="357607"/>
                  </a:lnTo>
                  <a:lnTo>
                    <a:pt x="659173" y="351573"/>
                  </a:lnTo>
                  <a:lnTo>
                    <a:pt x="658220" y="345856"/>
                  </a:lnTo>
                  <a:lnTo>
                    <a:pt x="657585" y="339822"/>
                  </a:lnTo>
                  <a:lnTo>
                    <a:pt x="657267" y="333470"/>
                  </a:lnTo>
                  <a:lnTo>
                    <a:pt x="656950" y="327753"/>
                  </a:lnTo>
                  <a:lnTo>
                    <a:pt x="657267" y="321719"/>
                  </a:lnTo>
                  <a:lnTo>
                    <a:pt x="657585" y="315685"/>
                  </a:lnTo>
                  <a:lnTo>
                    <a:pt x="658220" y="309651"/>
                  </a:lnTo>
                  <a:lnTo>
                    <a:pt x="659173" y="303934"/>
                  </a:lnTo>
                  <a:lnTo>
                    <a:pt x="660443" y="297582"/>
                  </a:lnTo>
                  <a:lnTo>
                    <a:pt x="662031" y="291866"/>
                  </a:lnTo>
                  <a:lnTo>
                    <a:pt x="664255" y="286149"/>
                  </a:lnTo>
                  <a:lnTo>
                    <a:pt x="666478" y="280432"/>
                  </a:lnTo>
                  <a:lnTo>
                    <a:pt x="668701" y="274716"/>
                  </a:lnTo>
                  <a:lnTo>
                    <a:pt x="671560" y="269317"/>
                  </a:lnTo>
                  <a:lnTo>
                    <a:pt x="674418" y="263918"/>
                  </a:lnTo>
                  <a:lnTo>
                    <a:pt x="677594" y="258519"/>
                  </a:lnTo>
                  <a:lnTo>
                    <a:pt x="681405" y="253437"/>
                  </a:lnTo>
                  <a:lnTo>
                    <a:pt x="685216" y="248356"/>
                  </a:lnTo>
                  <a:lnTo>
                    <a:pt x="689345" y="243592"/>
                  </a:lnTo>
                  <a:lnTo>
                    <a:pt x="693792" y="238828"/>
                  </a:lnTo>
                  <a:lnTo>
                    <a:pt x="813527" y="119096"/>
                  </a:lnTo>
                  <a:lnTo>
                    <a:pt x="821150" y="111792"/>
                  </a:lnTo>
                  <a:lnTo>
                    <a:pt x="828772" y="104805"/>
                  </a:lnTo>
                  <a:lnTo>
                    <a:pt x="836712" y="97818"/>
                  </a:lnTo>
                  <a:lnTo>
                    <a:pt x="844335" y="91148"/>
                  </a:lnTo>
                  <a:lnTo>
                    <a:pt x="852275" y="84797"/>
                  </a:lnTo>
                  <a:lnTo>
                    <a:pt x="860532" y="78762"/>
                  </a:lnTo>
                  <a:lnTo>
                    <a:pt x="868790" y="72728"/>
                  </a:lnTo>
                  <a:lnTo>
                    <a:pt x="877365" y="67012"/>
                  </a:lnTo>
                  <a:lnTo>
                    <a:pt x="885623" y="61613"/>
                  </a:lnTo>
                  <a:lnTo>
                    <a:pt x="894516" y="56214"/>
                  </a:lnTo>
                  <a:lnTo>
                    <a:pt x="903091" y="51450"/>
                  </a:lnTo>
                  <a:lnTo>
                    <a:pt x="911984" y="46686"/>
                  </a:lnTo>
                  <a:lnTo>
                    <a:pt x="920876" y="42240"/>
                  </a:lnTo>
                  <a:lnTo>
                    <a:pt x="929769" y="37793"/>
                  </a:lnTo>
                  <a:lnTo>
                    <a:pt x="938662" y="33665"/>
                  </a:lnTo>
                  <a:lnTo>
                    <a:pt x="948190" y="29854"/>
                  </a:lnTo>
                  <a:lnTo>
                    <a:pt x="957401" y="26360"/>
                  </a:lnTo>
                  <a:lnTo>
                    <a:pt x="966611" y="22867"/>
                  </a:lnTo>
                  <a:lnTo>
                    <a:pt x="976139" y="19691"/>
                  </a:lnTo>
                  <a:lnTo>
                    <a:pt x="985349" y="16832"/>
                  </a:lnTo>
                  <a:lnTo>
                    <a:pt x="994877" y="14292"/>
                  </a:lnTo>
                  <a:lnTo>
                    <a:pt x="1004088" y="11751"/>
                  </a:lnTo>
                  <a:lnTo>
                    <a:pt x="1013934" y="9528"/>
                  </a:lnTo>
                  <a:lnTo>
                    <a:pt x="1023462" y="7622"/>
                  </a:lnTo>
                  <a:lnTo>
                    <a:pt x="1032990" y="5717"/>
                  </a:lnTo>
                  <a:lnTo>
                    <a:pt x="1042518" y="4129"/>
                  </a:lnTo>
                  <a:lnTo>
                    <a:pt x="1052363" y="2858"/>
                  </a:lnTo>
                  <a:lnTo>
                    <a:pt x="1062209" y="1906"/>
                  </a:lnTo>
                  <a:lnTo>
                    <a:pt x="1071737" y="953"/>
                  </a:lnTo>
                  <a:lnTo>
                    <a:pt x="1081583" y="635"/>
                  </a:lnTo>
                  <a:lnTo>
                    <a:pt x="1091111" y="318"/>
                  </a:lnTo>
                  <a:lnTo>
                    <a:pt x="1100956"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solidFill>
                  <a:srgbClr val="FFFFFF"/>
                </a:solidFill>
              </a:endParaRPr>
            </a:p>
          </p:txBody>
        </p:sp>
      </p:grpSp>
      <p:pic>
        <p:nvPicPr>
          <p:cNvPr id="31" name="图片 30" descr="微信图片_20180601170409"/>
          <p:cNvPicPr>
            <a:picLocks noChangeAspect="1"/>
          </p:cNvPicPr>
          <p:nvPr/>
        </p:nvPicPr>
        <p:blipFill>
          <a:blip r:embed="rId1"/>
          <a:stretch>
            <a:fillRect/>
          </a:stretch>
        </p:blipFill>
        <p:spPr>
          <a:xfrm>
            <a:off x="4857750" y="2766695"/>
            <a:ext cx="1939925" cy="17564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微众税银产品体系</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78152" y="1174138"/>
            <a:ext cx="4632519" cy="48064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32158" y="417364"/>
            <a:ext cx="6436995" cy="523240"/>
          </a:xfrm>
          <a:prstGeom prst="rect">
            <a:avLst/>
          </a:prstGeom>
          <a:noFill/>
        </p:spPr>
        <p:txBody>
          <a:bodyPr wrap="square" rtlCol="0">
            <a:normAutofit fontScale="97500"/>
          </a:bodyPr>
          <a:lstStyle>
            <a:defPPr>
              <a:defRPr lang="zh-CN"/>
            </a:defPPr>
            <a:lvl1pPr algn="dist">
              <a:defRPr sz="2800" b="1">
                <a:solidFill>
                  <a:schemeClr val="bg1"/>
                </a:solidFill>
              </a:defRPr>
            </a:lvl1pPr>
          </a:lstStyle>
          <a:p>
            <a:pPr algn="r"/>
            <a:r>
              <a:rPr lang="zh-CN" altLang="en-US" sz="2300" spc="300" dirty="0">
                <a:solidFill>
                  <a:schemeClr val="tx1">
                    <a:lumMod val="65000"/>
                    <a:lumOff val="35000"/>
                  </a:schemeClr>
                </a:solidFill>
                <a:latin typeface="微软雅黑" pitchFamily="34" charset="-122"/>
                <a:ea typeface="微软雅黑" pitchFamily="34" charset="-122"/>
                <a:sym typeface="+mn-ea"/>
              </a:rPr>
              <a:t>税务信息化与传统金融背景的复合团队</a:t>
            </a:r>
            <a:endParaRPr lang="zh-CN" altLang="en-US" sz="2300" dirty="0">
              <a:solidFill>
                <a:schemeClr val="tx1">
                  <a:lumMod val="65000"/>
                  <a:lumOff val="35000"/>
                </a:schemeClr>
              </a:solidFill>
              <a:latin typeface="微软雅黑" pitchFamily="34" charset="-122"/>
              <a:ea typeface="微软雅黑" pitchFamily="34" charset="-122"/>
              <a:cs typeface="+mj-cs"/>
            </a:endParaRPr>
          </a:p>
          <a:p>
            <a:pPr algn="r"/>
            <a:endParaRPr lang="zh-CN" altLang="en-US" sz="2200" dirty="0">
              <a:solidFill>
                <a:schemeClr val="tx1"/>
              </a:solidFill>
              <a:latin typeface="微软雅黑" pitchFamily="34" charset="-122"/>
              <a:ea typeface="微软雅黑" pitchFamily="34" charset="-122"/>
              <a:cs typeface="+mj-cs"/>
            </a:endParaRPr>
          </a:p>
        </p:txBody>
      </p:sp>
      <p:sp>
        <p:nvSpPr>
          <p:cNvPr id="5" name="文本框 4"/>
          <p:cNvSpPr txBox="1"/>
          <p:nvPr/>
        </p:nvSpPr>
        <p:spPr>
          <a:xfrm>
            <a:off x="9452371" y="2743625"/>
            <a:ext cx="1917065" cy="3031599"/>
          </a:xfrm>
          <a:prstGeom prst="rect">
            <a:avLst/>
          </a:prstGeom>
        </p:spPr>
        <p:txBody>
          <a:bodyPr vert="horz" wrap="square" lIns="0" tIns="0" rIns="0" bIns="0" rtlCol="0">
            <a:spAutoFit/>
          </a:bodyPr>
          <a:lstStyle/>
          <a:p>
            <a:pPr algn="ctr">
              <a:spcAft>
                <a:spcPts val="1200"/>
              </a:spcAft>
            </a:pPr>
            <a:r>
              <a:rPr lang="zh-CN" altLang="en-US" b="1" dirty="0">
                <a:latin typeface="微软雅黑" pitchFamily="34" charset="-122"/>
                <a:ea typeface="微软雅黑" pitchFamily="34" charset="-122"/>
                <a:cs typeface="微软雅黑" pitchFamily="34" charset="-122"/>
              </a:rPr>
              <a:t>首席商务官</a:t>
            </a:r>
            <a:br>
              <a:rPr lang="en-US" altLang="zh-CN" dirty="0">
                <a:latin typeface="微软雅黑" pitchFamily="34" charset="-122"/>
                <a:ea typeface="微软雅黑" pitchFamily="34" charset="-122"/>
                <a:cs typeface="微软雅黑" pitchFamily="34" charset="-122"/>
              </a:rPr>
            </a:br>
            <a:r>
              <a:rPr lang="zh-CN" altLang="en-US" dirty="0">
                <a:latin typeface="微软雅黑" pitchFamily="34" charset="-122"/>
                <a:ea typeface="微软雅黑" pitchFamily="34" charset="-122"/>
                <a:cs typeface="微软雅黑" pitchFamily="34" charset="-122"/>
              </a:rPr>
              <a:t>曾源</a:t>
            </a:r>
            <a:endParaRPr lang="en-US" altLang="zh-CN"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en-US" altLang="zh-CN" sz="1500" dirty="0">
                <a:latin typeface="微软雅黑" pitchFamily="34" charset="-122"/>
                <a:ea typeface="微软雅黑" pitchFamily="34" charset="-122"/>
                <a:cs typeface="微软雅黑" pitchFamily="34" charset="-122"/>
              </a:rPr>
              <a:t>2017</a:t>
            </a:r>
            <a:r>
              <a:rPr lang="zh-CN" altLang="en-US" sz="1500" dirty="0">
                <a:latin typeface="微软雅黑" pitchFamily="34" charset="-122"/>
                <a:ea typeface="微软雅黑" pitchFamily="34" charset="-122"/>
                <a:cs typeface="微软雅黑" pitchFamily="34" charset="-122"/>
              </a:rPr>
              <a:t>年入选</a:t>
            </a:r>
            <a:r>
              <a:rPr lang="en-US" altLang="zh-CN" sz="1500" dirty="0">
                <a:latin typeface="微软雅黑" pitchFamily="34" charset="-122"/>
                <a:ea typeface="微软雅黑" pitchFamily="34" charset="-122"/>
                <a:cs typeface="微软雅黑" pitchFamily="34" charset="-122"/>
              </a:rPr>
              <a:t>2017</a:t>
            </a:r>
            <a:r>
              <a:rPr lang="zh-CN" altLang="en-US" sz="1500" dirty="0">
                <a:latin typeface="微软雅黑" pitchFamily="34" charset="-122"/>
                <a:ea typeface="微软雅黑" pitchFamily="34" charset="-122"/>
                <a:cs typeface="微软雅黑" pitchFamily="34" charset="-122"/>
              </a:rPr>
              <a:t>福布斯中国</a:t>
            </a:r>
            <a:r>
              <a:rPr lang="en-US" altLang="zh-CN" sz="1500" dirty="0">
                <a:latin typeface="微软雅黑" pitchFamily="34" charset="-122"/>
                <a:ea typeface="微软雅黑" pitchFamily="34" charset="-122"/>
                <a:cs typeface="微软雅黑" pitchFamily="34" charset="-122"/>
              </a:rPr>
              <a:t>30</a:t>
            </a:r>
            <a:r>
              <a:rPr lang="zh-CN" altLang="en-US" sz="1500" dirty="0">
                <a:latin typeface="微软雅黑" pitchFamily="34" charset="-122"/>
                <a:ea typeface="微软雅黑" pitchFamily="34" charset="-122"/>
                <a:cs typeface="微软雅黑" pitchFamily="34" charset="-122"/>
              </a:rPr>
              <a:t>位</a:t>
            </a:r>
            <a:r>
              <a:rPr lang="en-US" altLang="zh-CN" sz="1500" dirty="0">
                <a:latin typeface="微软雅黑" pitchFamily="34" charset="-122"/>
                <a:ea typeface="微软雅黑" pitchFamily="34" charset="-122"/>
                <a:cs typeface="微软雅黑" pitchFamily="34" charset="-122"/>
              </a:rPr>
              <a:t>30</a:t>
            </a:r>
            <a:r>
              <a:rPr lang="zh-CN" altLang="en-US" sz="1500" dirty="0">
                <a:latin typeface="微软雅黑" pitchFamily="34" charset="-122"/>
                <a:ea typeface="微软雅黑" pitchFamily="34" charset="-122"/>
                <a:cs typeface="微软雅黑" pitchFamily="34" charset="-122"/>
              </a:rPr>
              <a:t>岁以下精英榜名单</a:t>
            </a:r>
            <a:endParaRPr lang="zh-CN" altLang="en-US" sz="1500"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en-US" altLang="zh-CN" sz="1500" dirty="0">
                <a:latin typeface="微软雅黑" pitchFamily="34" charset="-122"/>
                <a:ea typeface="微软雅黑" pitchFamily="34" charset="-122"/>
                <a:cs typeface="微软雅黑" pitchFamily="34" charset="-122"/>
              </a:rPr>
              <a:t>2018</a:t>
            </a:r>
            <a:r>
              <a:rPr lang="zh-CN" altLang="en-US" sz="1500" dirty="0">
                <a:latin typeface="微软雅黑" pitchFamily="34" charset="-122"/>
                <a:ea typeface="微软雅黑" pitchFamily="34" charset="-122"/>
                <a:cs typeface="微软雅黑" pitchFamily="34" charset="-122"/>
              </a:rPr>
              <a:t>年</a:t>
            </a:r>
            <a:r>
              <a:rPr lang="en-US" altLang="zh-CN" sz="1500" dirty="0">
                <a:latin typeface="微软雅黑" pitchFamily="34" charset="-122"/>
                <a:ea typeface="微软雅黑" pitchFamily="34" charset="-122"/>
                <a:cs typeface="微软雅黑" pitchFamily="34" charset="-122"/>
              </a:rPr>
              <a:t>Forbes Asian 30u30</a:t>
            </a:r>
            <a:r>
              <a:rPr lang="zh-CN" altLang="en-US" sz="1500" dirty="0">
                <a:latin typeface="微软雅黑" pitchFamily="34" charset="-122"/>
                <a:ea typeface="微软雅黑" pitchFamily="34" charset="-122"/>
                <a:cs typeface="微软雅黑" pitchFamily="34" charset="-122"/>
              </a:rPr>
              <a:t>（福布斯亚洲</a:t>
            </a:r>
            <a:r>
              <a:rPr lang="en-US" altLang="zh-CN" sz="1500" dirty="0">
                <a:latin typeface="微软雅黑" pitchFamily="34" charset="-122"/>
                <a:ea typeface="微软雅黑" pitchFamily="34" charset="-122"/>
                <a:cs typeface="微软雅黑" pitchFamily="34" charset="-122"/>
              </a:rPr>
              <a:t>30</a:t>
            </a:r>
            <a:r>
              <a:rPr lang="zh-CN" altLang="en-US" sz="1500" dirty="0">
                <a:latin typeface="微软雅黑" pitchFamily="34" charset="-122"/>
                <a:ea typeface="微软雅黑" pitchFamily="34" charset="-122"/>
                <a:cs typeface="微软雅黑" pitchFamily="34" charset="-122"/>
              </a:rPr>
              <a:t>位</a:t>
            </a:r>
            <a:r>
              <a:rPr lang="en-US" altLang="zh-CN" sz="1500" dirty="0">
                <a:latin typeface="微软雅黑" pitchFamily="34" charset="-122"/>
                <a:ea typeface="微软雅黑" pitchFamily="34" charset="-122"/>
                <a:cs typeface="微软雅黑" pitchFamily="34" charset="-122"/>
              </a:rPr>
              <a:t>30</a:t>
            </a:r>
            <a:r>
              <a:rPr lang="zh-CN" altLang="en-US" sz="1500" dirty="0">
                <a:latin typeface="微软雅黑" pitchFamily="34" charset="-122"/>
                <a:ea typeface="微软雅黑" pitchFamily="34" charset="-122"/>
                <a:cs typeface="微软雅黑" pitchFamily="34" charset="-122"/>
              </a:rPr>
              <a:t>岁以下精英榜单）</a:t>
            </a:r>
            <a:endParaRPr lang="zh-CN" altLang="en-US" sz="1500"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就读于加拿大韦仕敦大学金融学</a:t>
            </a:r>
            <a:endParaRPr lang="zh-CN" altLang="en-US" sz="1500" b="0" dirty="0">
              <a:latin typeface="微软雅黑" pitchFamily="34" charset="-122"/>
              <a:ea typeface="微软雅黑" pitchFamily="34" charset="-122"/>
              <a:cs typeface="微软雅黑" pitchFamily="34" charset="-122"/>
            </a:endParaRPr>
          </a:p>
        </p:txBody>
      </p:sp>
      <p:pic>
        <p:nvPicPr>
          <p:cNvPr id="6" name="图片 5"/>
          <p:cNvPicPr>
            <a:picLocks noChangeAspect="1"/>
          </p:cNvPicPr>
          <p:nvPr/>
        </p:nvPicPr>
        <p:blipFill>
          <a:blip r:embed="rId2"/>
          <a:srcRect r="-55"/>
          <a:stretch>
            <a:fillRect/>
          </a:stretch>
        </p:blipFill>
        <p:spPr>
          <a:xfrm>
            <a:off x="4343796" y="1125538"/>
            <a:ext cx="1370965" cy="1370965"/>
          </a:xfrm>
          <a:prstGeom prst="ellipse">
            <a:avLst/>
          </a:prstGeom>
        </p:spPr>
      </p:pic>
      <p:pic>
        <p:nvPicPr>
          <p:cNvPr id="7" name="图片 6"/>
          <p:cNvPicPr>
            <a:picLocks noChangeAspect="1"/>
          </p:cNvPicPr>
          <p:nvPr/>
        </p:nvPicPr>
        <p:blipFill>
          <a:blip r:embed="rId3"/>
          <a:srcRect/>
          <a:stretch>
            <a:fillRect/>
          </a:stretch>
        </p:blipFill>
        <p:spPr>
          <a:xfrm>
            <a:off x="9746376" y="1125538"/>
            <a:ext cx="1329055" cy="1359535"/>
          </a:xfrm>
          <a:prstGeom prst="ellipse">
            <a:avLst/>
          </a:prstGeom>
        </p:spPr>
      </p:pic>
      <p:pic>
        <p:nvPicPr>
          <p:cNvPr id="8" name="图片 7"/>
          <p:cNvPicPr>
            <a:picLocks noChangeAspect="1"/>
          </p:cNvPicPr>
          <p:nvPr/>
        </p:nvPicPr>
        <p:blipFill>
          <a:blip r:embed="rId4"/>
          <a:srcRect/>
          <a:stretch>
            <a:fillRect/>
          </a:stretch>
        </p:blipFill>
        <p:spPr>
          <a:xfrm>
            <a:off x="7167641" y="1125538"/>
            <a:ext cx="1359535" cy="1359535"/>
          </a:xfrm>
          <a:prstGeom prst="ellipse">
            <a:avLst/>
          </a:prstGeom>
        </p:spPr>
      </p:pic>
      <p:sp>
        <p:nvSpPr>
          <p:cNvPr id="9" name="文本框 8"/>
          <p:cNvSpPr txBox="1"/>
          <p:nvPr/>
        </p:nvSpPr>
        <p:spPr>
          <a:xfrm>
            <a:off x="6749811" y="2743625"/>
            <a:ext cx="1936750" cy="2800767"/>
          </a:xfrm>
          <a:prstGeom prst="rect">
            <a:avLst/>
          </a:prstGeom>
        </p:spPr>
        <p:txBody>
          <a:bodyPr vert="horz" wrap="square" lIns="0" tIns="0" rIns="0" bIns="0" rtlCol="0">
            <a:spAutoFit/>
          </a:bodyPr>
          <a:lstStyle/>
          <a:p>
            <a:pPr algn="ctr"/>
            <a:r>
              <a:rPr lang="zh-CN" altLang="en-US" b="1" dirty="0">
                <a:latin typeface="微软雅黑" pitchFamily="34" charset="-122"/>
                <a:ea typeface="微软雅黑" pitchFamily="34" charset="-122"/>
                <a:cs typeface="微软雅黑" pitchFamily="34" charset="-122"/>
              </a:rPr>
              <a:t>首席风险官</a:t>
            </a:r>
            <a:endParaRPr lang="zh-CN" altLang="en-US" b="1" dirty="0">
              <a:latin typeface="微软雅黑" pitchFamily="34" charset="-122"/>
              <a:ea typeface="微软雅黑" pitchFamily="34" charset="-122"/>
              <a:cs typeface="微软雅黑" pitchFamily="34" charset="-122"/>
            </a:endParaRPr>
          </a:p>
          <a:p>
            <a:pPr algn="ctr">
              <a:spcAft>
                <a:spcPts val="1200"/>
              </a:spcAft>
            </a:pPr>
            <a:r>
              <a:rPr lang="zh-CN" altLang="en-US" dirty="0">
                <a:latin typeface="微软雅黑" pitchFamily="34" charset="-122"/>
                <a:ea typeface="微软雅黑" pitchFamily="34" charset="-122"/>
                <a:cs typeface="微软雅黑" pitchFamily="34" charset="-122"/>
              </a:rPr>
              <a:t>许卫</a:t>
            </a:r>
            <a:endParaRPr lang="en-US" altLang="zh-CN"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en-US" altLang="zh-CN" sz="1500" dirty="0">
                <a:latin typeface="微软雅黑" pitchFamily="34" charset="-122"/>
                <a:ea typeface="微软雅黑" pitchFamily="34" charset="-122"/>
                <a:cs typeface="微软雅黑" pitchFamily="34" charset="-122"/>
              </a:rPr>
              <a:t>Well Fargo</a:t>
            </a:r>
            <a:r>
              <a:rPr lang="zh-CN" altLang="en-US" sz="1500" dirty="0">
                <a:latin typeface="微软雅黑" pitchFamily="34" charset="-122"/>
                <a:ea typeface="微软雅黑" pitchFamily="34" charset="-122"/>
                <a:cs typeface="微软雅黑" pitchFamily="34" charset="-122"/>
              </a:rPr>
              <a:t>富国银行量化分析副总裁</a:t>
            </a:r>
            <a:endParaRPr lang="zh-CN" altLang="en-US" sz="1500"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en-US" altLang="zh-CN" sz="1500" b="0" dirty="0">
                <a:effectLst/>
                <a:latin typeface="微软雅黑" pitchFamily="34" charset="-122"/>
                <a:ea typeface="微软雅黑" pitchFamily="34" charset="-122"/>
                <a:cs typeface="微软雅黑" pitchFamily="34" charset="-122"/>
              </a:rPr>
              <a:t>Capital one</a:t>
            </a:r>
            <a:r>
              <a:rPr lang="zh-CN" altLang="en-US" sz="1500" b="0" dirty="0">
                <a:effectLst/>
                <a:latin typeface="微软雅黑" pitchFamily="34" charset="-122"/>
                <a:ea typeface="微软雅黑" pitchFamily="34" charset="-122"/>
                <a:cs typeface="微软雅黑" pitchFamily="34" charset="-122"/>
              </a:rPr>
              <a:t>第一资本银行风险计量模型风险官</a:t>
            </a:r>
            <a:endParaRPr lang="zh-CN" altLang="en-US" sz="1500" b="0" dirty="0">
              <a:effectLst/>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人民大学本硕，美国佐</a:t>
            </a:r>
            <a:r>
              <a:rPr lang="zh-CN" altLang="en-US" sz="1500" b="0" dirty="0">
                <a:effectLst/>
                <a:latin typeface="微软雅黑" pitchFamily="34" charset="-122"/>
                <a:ea typeface="微软雅黑" pitchFamily="34" charset="-122"/>
                <a:cs typeface="微软雅黑" pitchFamily="34" charset="-122"/>
              </a:rPr>
              <a:t>治亚大学统计学博士</a:t>
            </a:r>
            <a:endParaRPr lang="zh-CN" altLang="en-US" sz="1500" b="0" dirty="0">
              <a:effectLst/>
              <a:latin typeface="微软雅黑" pitchFamily="34" charset="-122"/>
              <a:ea typeface="微软雅黑" pitchFamily="34" charset="-122"/>
              <a:cs typeface="微软雅黑" pitchFamily="34" charset="-122"/>
            </a:endParaRPr>
          </a:p>
        </p:txBody>
      </p:sp>
      <p:sp>
        <p:nvSpPr>
          <p:cNvPr id="10" name="文本框 9"/>
          <p:cNvSpPr txBox="1"/>
          <p:nvPr/>
        </p:nvSpPr>
        <p:spPr>
          <a:xfrm>
            <a:off x="968771" y="2743625"/>
            <a:ext cx="2381885" cy="3339376"/>
          </a:xfrm>
          <a:prstGeom prst="rect">
            <a:avLst/>
          </a:prstGeom>
          <a:noFill/>
        </p:spPr>
        <p:txBody>
          <a:bodyPr vert="horz" wrap="square" lIns="0" tIns="0" rIns="0" bIns="0" rtlCol="0">
            <a:spAutoFit/>
          </a:bodyPr>
          <a:lstStyle/>
          <a:p>
            <a:pPr algn="ctr">
              <a:spcAft>
                <a:spcPts val="1200"/>
              </a:spcAft>
            </a:pPr>
            <a:r>
              <a:rPr lang="zh-CN" altLang="en-US" b="1" dirty="0">
                <a:latin typeface="微软雅黑" pitchFamily="34" charset="-122"/>
                <a:ea typeface="微软雅黑" pitchFamily="34" charset="-122"/>
                <a:cs typeface="微软雅黑" pitchFamily="34" charset="-122"/>
              </a:rPr>
              <a:t>董事长</a:t>
            </a:r>
            <a:br>
              <a:rPr lang="en-US" altLang="zh-CN" dirty="0">
                <a:latin typeface="微软雅黑" pitchFamily="34" charset="-122"/>
                <a:ea typeface="微软雅黑" pitchFamily="34" charset="-122"/>
                <a:cs typeface="微软雅黑" pitchFamily="34" charset="-122"/>
              </a:rPr>
            </a:br>
            <a:r>
              <a:rPr lang="zh-CN" altLang="en-US" dirty="0">
                <a:latin typeface="微软雅黑" pitchFamily="34" charset="-122"/>
                <a:ea typeface="微软雅黑" pitchFamily="34" charset="-122"/>
                <a:cs typeface="微软雅黑" pitchFamily="34" charset="-122"/>
              </a:rPr>
              <a:t>赵彦晖</a:t>
            </a:r>
            <a:endParaRPr lang="en-US" altLang="zh-CN"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拥有超过</a:t>
            </a:r>
            <a:r>
              <a:rPr lang="en-US" altLang="zh-CN" sz="1500" dirty="0">
                <a:latin typeface="微软雅黑" pitchFamily="34" charset="-122"/>
                <a:ea typeface="微软雅黑" pitchFamily="34" charset="-122"/>
                <a:cs typeface="微软雅黑" pitchFamily="34" charset="-122"/>
              </a:rPr>
              <a:t>20</a:t>
            </a:r>
            <a:r>
              <a:rPr lang="zh-CN" altLang="en-US" sz="1500" dirty="0">
                <a:latin typeface="微软雅黑" pitchFamily="34" charset="-122"/>
                <a:ea typeface="微软雅黑" pitchFamily="34" charset="-122"/>
                <a:cs typeface="微软雅黑" pitchFamily="34" charset="-122"/>
              </a:rPr>
              <a:t>年税务信息化行业管理</a:t>
            </a:r>
            <a:r>
              <a:rPr lang="en-US" altLang="zh-CN" sz="1500" dirty="0">
                <a:latin typeface="微软雅黑" pitchFamily="34" charset="-122"/>
                <a:ea typeface="微软雅黑" pitchFamily="34" charset="-122"/>
                <a:cs typeface="微软雅黑" pitchFamily="34" charset="-122"/>
              </a:rPr>
              <a:t>/</a:t>
            </a:r>
            <a:r>
              <a:rPr lang="zh-CN" altLang="en-US" sz="1500" dirty="0">
                <a:latin typeface="微软雅黑" pitchFamily="34" charset="-122"/>
                <a:ea typeface="微软雅黑" pitchFamily="34" charset="-122"/>
                <a:cs typeface="微软雅黑" pitchFamily="34" charset="-122"/>
              </a:rPr>
              <a:t>从业经验</a:t>
            </a:r>
            <a:endParaRPr lang="en-US" altLang="zh-CN" sz="1500"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曾任</a:t>
            </a:r>
            <a:r>
              <a:rPr lang="zh-CN" altLang="zh-CN" sz="1500" dirty="0">
                <a:latin typeface="微软雅黑" pitchFamily="34" charset="-122"/>
                <a:ea typeface="微软雅黑" pitchFamily="34" charset="-122"/>
                <a:cs typeface="微软雅黑" pitchFamily="34" charset="-122"/>
              </a:rPr>
              <a:t>中润四方</a:t>
            </a:r>
            <a:r>
              <a:rPr lang="zh-CN" altLang="en-US" sz="1500" dirty="0">
                <a:latin typeface="微软雅黑" pitchFamily="34" charset="-122"/>
                <a:ea typeface="微软雅黑" pitchFamily="34" charset="-122"/>
                <a:cs typeface="微软雅黑" pitchFamily="34" charset="-122"/>
              </a:rPr>
              <a:t>总裁、奔凯金融系统工程及华实信达科技发展公司总工程师</a:t>
            </a:r>
            <a:endParaRPr lang="en-US" altLang="zh-CN" sz="1500"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曾获</a:t>
            </a:r>
            <a:r>
              <a:rPr lang="zh-CN" altLang="zh-CN" sz="1500" dirty="0">
                <a:latin typeface="微软雅黑" pitchFamily="34" charset="-122"/>
                <a:ea typeface="微软雅黑" pitchFamily="34" charset="-122"/>
                <a:cs typeface="微软雅黑" pitchFamily="34" charset="-122"/>
              </a:rPr>
              <a:t>深圳市人力资源和社会保障局</a:t>
            </a:r>
            <a:r>
              <a:rPr lang="zh-CN" altLang="en-US" sz="1500" dirty="0">
                <a:latin typeface="微软雅黑" pitchFamily="34" charset="-122"/>
                <a:ea typeface="微软雅黑" pitchFamily="34" charset="-122"/>
                <a:cs typeface="微软雅黑" pitchFamily="34" charset="-122"/>
              </a:rPr>
              <a:t>授予的“</a:t>
            </a:r>
            <a:r>
              <a:rPr lang="zh-CN" altLang="zh-CN" sz="1500" dirty="0">
                <a:latin typeface="微软雅黑" pitchFamily="34" charset="-122"/>
                <a:ea typeface="微软雅黑" pitchFamily="34" charset="-122"/>
                <a:cs typeface="微软雅黑" pitchFamily="34" charset="-122"/>
              </a:rPr>
              <a:t>深圳市后备级领军人才</a:t>
            </a:r>
            <a:r>
              <a:rPr lang="zh-CN" altLang="en-US" sz="1500" dirty="0">
                <a:latin typeface="微软雅黑" pitchFamily="34" charset="-122"/>
                <a:ea typeface="微软雅黑" pitchFamily="34" charset="-122"/>
                <a:cs typeface="微软雅黑" pitchFamily="34" charset="-122"/>
              </a:rPr>
              <a:t>”荣誉</a:t>
            </a:r>
            <a:endParaRPr lang="en-US" altLang="zh-CN" sz="1500"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国防科技大学材料工程与应用化学硕士</a:t>
            </a:r>
            <a:endParaRPr lang="zh-CN" altLang="en-US" sz="1500" dirty="0">
              <a:latin typeface="微软雅黑" pitchFamily="34" charset="-122"/>
              <a:ea typeface="微软雅黑" pitchFamily="34" charset="-122"/>
              <a:cs typeface="微软雅黑" pitchFamily="34" charset="-122"/>
            </a:endParaRPr>
          </a:p>
        </p:txBody>
      </p:sp>
      <p:sp>
        <p:nvSpPr>
          <p:cNvPr id="11" name="文本框 10"/>
          <p:cNvSpPr txBox="1"/>
          <p:nvPr/>
        </p:nvSpPr>
        <p:spPr>
          <a:xfrm>
            <a:off x="3936126" y="2743625"/>
            <a:ext cx="2261235" cy="3339376"/>
          </a:xfrm>
          <a:prstGeom prst="rect">
            <a:avLst/>
          </a:prstGeom>
        </p:spPr>
        <p:txBody>
          <a:bodyPr vert="horz" wrap="square" lIns="0" tIns="0" rIns="0" bIns="0" rtlCol="0">
            <a:spAutoFit/>
          </a:bodyPr>
          <a:lstStyle/>
          <a:p>
            <a:pPr algn="ctr">
              <a:spcAft>
                <a:spcPts val="1200"/>
              </a:spcAft>
            </a:pPr>
            <a:r>
              <a:rPr lang="zh-CN" altLang="en-US" b="1" dirty="0">
                <a:latin typeface="微软雅黑" pitchFamily="34" charset="-122"/>
                <a:ea typeface="微软雅黑" pitchFamily="34" charset="-122"/>
                <a:cs typeface="微软雅黑" pitchFamily="34" charset="-122"/>
              </a:rPr>
              <a:t>总裁</a:t>
            </a:r>
            <a:br>
              <a:rPr lang="en-US" altLang="zh-CN" dirty="0">
                <a:latin typeface="微软雅黑" pitchFamily="34" charset="-122"/>
                <a:ea typeface="微软雅黑" pitchFamily="34" charset="-122"/>
                <a:cs typeface="微软雅黑" pitchFamily="34" charset="-122"/>
              </a:rPr>
            </a:br>
            <a:r>
              <a:rPr lang="zh-CN" altLang="en-US" dirty="0">
                <a:latin typeface="微软雅黑" pitchFamily="34" charset="-122"/>
                <a:ea typeface="微软雅黑" pitchFamily="34" charset="-122"/>
                <a:cs typeface="微软雅黑" pitchFamily="34" charset="-122"/>
              </a:rPr>
              <a:t>耿心伟</a:t>
            </a:r>
            <a:endParaRPr lang="en-US" altLang="zh-CN"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拥有超过</a:t>
            </a:r>
            <a:r>
              <a:rPr lang="en-US" altLang="zh-CN" sz="1500" dirty="0">
                <a:latin typeface="微软雅黑" pitchFamily="34" charset="-122"/>
                <a:ea typeface="微软雅黑" pitchFamily="34" charset="-122"/>
                <a:cs typeface="微软雅黑" pitchFamily="34" charset="-122"/>
              </a:rPr>
              <a:t>25</a:t>
            </a:r>
            <a:r>
              <a:rPr lang="zh-CN" altLang="en-US" sz="1500" dirty="0">
                <a:latin typeface="微软雅黑" pitchFamily="34" charset="-122"/>
                <a:ea typeface="微软雅黑" pitchFamily="34" charset="-122"/>
                <a:cs typeface="微软雅黑" pitchFamily="34" charset="-122"/>
              </a:rPr>
              <a:t>年银行贷款业务从业</a:t>
            </a:r>
            <a:r>
              <a:rPr lang="en-US" altLang="zh-CN" sz="1500" dirty="0">
                <a:latin typeface="微软雅黑" pitchFamily="34" charset="-122"/>
                <a:ea typeface="微软雅黑" pitchFamily="34" charset="-122"/>
                <a:cs typeface="微软雅黑" pitchFamily="34" charset="-122"/>
              </a:rPr>
              <a:t>/</a:t>
            </a:r>
            <a:r>
              <a:rPr lang="zh-CN" altLang="en-US" sz="1500" dirty="0">
                <a:latin typeface="微软雅黑" pitchFamily="34" charset="-122"/>
                <a:ea typeface="微软雅黑" pitchFamily="34" charset="-122"/>
                <a:cs typeface="微软雅黑" pitchFamily="34" charset="-122"/>
              </a:rPr>
              <a:t>管理经验</a:t>
            </a:r>
            <a:endParaRPr lang="en-US" altLang="zh-CN" sz="1500"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曾任中国银行镇江分行公司业务部总经理、江苏银行镇江分行副行长、江苏银行小企业金融部总经理</a:t>
            </a:r>
            <a:endParaRPr lang="en-US" altLang="zh-CN" sz="1500"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获得江苏省人才促进会“</a:t>
            </a:r>
            <a:r>
              <a:rPr lang="en-US" altLang="zh-CN" sz="1500" dirty="0">
                <a:latin typeface="微软雅黑" pitchFamily="34" charset="-122"/>
                <a:ea typeface="微软雅黑" pitchFamily="34" charset="-122"/>
                <a:cs typeface="微软雅黑" pitchFamily="34" charset="-122"/>
              </a:rPr>
              <a:t>333</a:t>
            </a:r>
            <a:r>
              <a:rPr lang="zh-CN" altLang="en-US" sz="1500" dirty="0">
                <a:latin typeface="微软雅黑" pitchFamily="34" charset="-122"/>
                <a:ea typeface="微软雅黑" pitchFamily="34" charset="-122"/>
                <a:cs typeface="微软雅黑" pitchFamily="34" charset="-122"/>
              </a:rPr>
              <a:t>人才”荣誉</a:t>
            </a:r>
            <a:endParaRPr lang="en-US" altLang="zh-CN" sz="1500" dirty="0">
              <a:latin typeface="微软雅黑" pitchFamily="34" charset="-122"/>
              <a:ea typeface="微软雅黑" pitchFamily="34" charset="-122"/>
              <a:cs typeface="微软雅黑" pitchFamily="34" charset="-122"/>
            </a:endParaRPr>
          </a:p>
          <a:p>
            <a:pPr marL="285750" indent="-285750">
              <a:spcAft>
                <a:spcPts val="600"/>
              </a:spcAft>
              <a:buClr>
                <a:srgbClr val="00B0F0"/>
              </a:buClr>
              <a:buSzPct val="120000"/>
              <a:buFont typeface="Wingdings" charset="0"/>
              <a:buChar char="n"/>
            </a:pPr>
            <a:r>
              <a:rPr lang="zh-CN" altLang="en-US" sz="1500" dirty="0">
                <a:latin typeface="微软雅黑" pitchFamily="34" charset="-122"/>
                <a:ea typeface="微软雅黑" pitchFamily="34" charset="-122"/>
                <a:cs typeface="微软雅黑" pitchFamily="34" charset="-122"/>
              </a:rPr>
              <a:t>香港大学工商管理硕士</a:t>
            </a:r>
            <a:endParaRPr lang="zh-CN" altLang="en-US" sz="1500" b="0" dirty="0">
              <a:latin typeface="微软雅黑" pitchFamily="34" charset="-122"/>
              <a:ea typeface="微软雅黑" pitchFamily="34" charset="-122"/>
              <a:cs typeface="微软雅黑" pitchFamily="34" charset="-122"/>
            </a:endParaRPr>
          </a:p>
        </p:txBody>
      </p:sp>
      <p:pic>
        <p:nvPicPr>
          <p:cNvPr id="12" name="图片 11" descr="赵总形象照1.jpg"/>
          <p:cNvPicPr>
            <a:picLocks noChangeAspect="1"/>
          </p:cNvPicPr>
          <p:nvPr/>
        </p:nvPicPr>
        <p:blipFill>
          <a:blip r:embed="rId5" cstate="print"/>
          <a:srcRect t="6944" b="22917"/>
          <a:stretch>
            <a:fillRect/>
          </a:stretch>
        </p:blipFill>
        <p:spPr>
          <a:xfrm>
            <a:off x="1344691" y="1125538"/>
            <a:ext cx="1346200" cy="1416315"/>
          </a:xfrm>
          <a:prstGeom prst="ellipse">
            <a:avLst/>
          </a:prstGeom>
          <a:ln w="63500" cap="rnd">
            <a:noFill/>
          </a:ln>
          <a:effectLst>
            <a:outerShdw blurRad="381000" dist="292100" dir="5400000" sx="-80000" sy="-18000" rotWithShape="0">
              <a:srgbClr val="000000">
                <a:alpha val="22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3"/>
          <p:cNvSpPr>
            <a:spLocks noGrp="1"/>
          </p:cNvSpPr>
          <p:nvPr/>
        </p:nvSpPr>
        <p:spPr>
          <a:xfrm>
            <a:off x="982638" y="406139"/>
            <a:ext cx="6076315" cy="543560"/>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4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kumimoji="1" lang="zh-CN" altLang="en-US" sz="2200" dirty="0">
                <a:solidFill>
                  <a:schemeClr val="tx1"/>
                </a:solidFill>
                <a:latin typeface="微软雅黑" pitchFamily="34" charset="-122"/>
                <a:ea typeface="微软雅黑" pitchFamily="34" charset="-122"/>
              </a:rPr>
              <a:t>服务团队</a:t>
            </a:r>
            <a:endParaRPr kumimoji="1" lang="zh-CN" altLang="en-US" sz="2200" dirty="0">
              <a:solidFill>
                <a:schemeClr val="tx1"/>
              </a:solidFill>
              <a:latin typeface="微软雅黑" pitchFamily="34" charset="-122"/>
              <a:ea typeface="微软雅黑" pitchFamily="34" charset="-122"/>
            </a:endParaRPr>
          </a:p>
        </p:txBody>
      </p:sp>
      <p:grpSp>
        <p:nvGrpSpPr>
          <p:cNvPr id="8" name="组合 7"/>
          <p:cNvGrpSpPr/>
          <p:nvPr/>
        </p:nvGrpSpPr>
        <p:grpSpPr>
          <a:xfrm>
            <a:off x="6310309" y="3633358"/>
            <a:ext cx="2457343" cy="2417571"/>
            <a:chOff x="11669" y="5656"/>
            <a:chExt cx="3742" cy="3742"/>
          </a:xfrm>
          <a:solidFill>
            <a:srgbClr val="0070C0"/>
          </a:solidFill>
        </p:grpSpPr>
        <p:sp>
          <p:nvSpPr>
            <p:cNvPr id="9" name="椭圆 8"/>
            <p:cNvSpPr/>
            <p:nvPr/>
          </p:nvSpPr>
          <p:spPr>
            <a:xfrm>
              <a:off x="11669" y="5656"/>
              <a:ext cx="3742" cy="37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2340" y="6813"/>
              <a:ext cx="2400" cy="1419"/>
            </a:xfrm>
            <a:prstGeom prst="rect">
              <a:avLst/>
            </a:prstGeom>
            <a:grpFill/>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金融专业人才</a:t>
              </a:r>
              <a:endParaRPr lang="zh-CN" altLang="en-US" sz="2000" b="1" dirty="0">
                <a:solidFill>
                  <a:schemeClr val="bg1"/>
                </a:solidFill>
                <a:latin typeface="微软雅黑" pitchFamily="34" charset="-122"/>
                <a:ea typeface="微软雅黑" pitchFamily="34" charset="-122"/>
              </a:endParaRPr>
            </a:p>
            <a:p>
              <a:pPr algn="ctr"/>
              <a:endParaRPr lang="zh-CN" altLang="en-US" sz="2000" dirty="0">
                <a:solidFill>
                  <a:schemeClr val="bg1"/>
                </a:solidFill>
                <a:latin typeface="微软雅黑" pitchFamily="34" charset="-122"/>
                <a:ea typeface="微软雅黑" pitchFamily="34" charset="-122"/>
              </a:endParaRPr>
            </a:p>
            <a:p>
              <a:pPr algn="ctr"/>
              <a:r>
                <a:rPr lang="zh-CN" altLang="en-US" sz="1600" dirty="0">
                  <a:solidFill>
                    <a:schemeClr val="bg1"/>
                  </a:solidFill>
                  <a:latin typeface="微软雅黑" pitchFamily="34" charset="-122"/>
                  <a:ea typeface="微软雅黑" pitchFamily="34" charset="-122"/>
                </a:rPr>
                <a:t>产品专家</a:t>
              </a:r>
              <a:endParaRPr lang="zh-CN" altLang="en-US" sz="1600" dirty="0">
                <a:solidFill>
                  <a:schemeClr val="bg1"/>
                </a:solidFill>
                <a:latin typeface="微软雅黑" pitchFamily="34" charset="-122"/>
                <a:ea typeface="微软雅黑" pitchFamily="34" charset="-122"/>
              </a:endParaRPr>
            </a:p>
            <a:p>
              <a:pPr algn="ctr"/>
              <a:r>
                <a:rPr lang="zh-CN" altLang="en-US" sz="1600" dirty="0">
                  <a:solidFill>
                    <a:schemeClr val="bg1"/>
                  </a:solidFill>
                  <a:latin typeface="微软雅黑" pitchFamily="34" charset="-122"/>
                  <a:ea typeface="微软雅黑" pitchFamily="34" charset="-122"/>
                </a:rPr>
                <a:t>风险建模专家</a:t>
              </a:r>
              <a:endParaRPr lang="zh-CN" altLang="en-US" sz="1600" dirty="0">
                <a:solidFill>
                  <a:schemeClr val="bg1"/>
                </a:solidFill>
                <a:latin typeface="微软雅黑" pitchFamily="34" charset="-122"/>
                <a:ea typeface="微软雅黑" pitchFamily="34" charset="-122"/>
              </a:endParaRPr>
            </a:p>
          </p:txBody>
        </p:sp>
      </p:grpSp>
      <p:grpSp>
        <p:nvGrpSpPr>
          <p:cNvPr id="11" name="组合 10"/>
          <p:cNvGrpSpPr/>
          <p:nvPr/>
        </p:nvGrpSpPr>
        <p:grpSpPr>
          <a:xfrm>
            <a:off x="7422475" y="1948444"/>
            <a:ext cx="2329485" cy="2315656"/>
            <a:chOff x="14166" y="3541"/>
            <a:chExt cx="3600" cy="3600"/>
          </a:xfrm>
          <a:solidFill>
            <a:srgbClr val="00B0F0"/>
          </a:solidFill>
        </p:grpSpPr>
        <p:sp>
          <p:nvSpPr>
            <p:cNvPr id="12" name="椭圆 11"/>
            <p:cNvSpPr/>
            <p:nvPr/>
          </p:nvSpPr>
          <p:spPr>
            <a:xfrm>
              <a:off x="14166" y="3541"/>
              <a:ext cx="3600" cy="3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784" y="4628"/>
              <a:ext cx="2400" cy="1419"/>
            </a:xfrm>
            <a:prstGeom prst="rect">
              <a:avLst/>
            </a:prstGeom>
            <a:grpFill/>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税务专业人才</a:t>
              </a:r>
              <a:endParaRPr lang="zh-CN" altLang="en-US" sz="2000" b="1" dirty="0">
                <a:solidFill>
                  <a:schemeClr val="bg1"/>
                </a:solidFill>
                <a:latin typeface="微软雅黑" pitchFamily="34" charset="-122"/>
                <a:ea typeface="微软雅黑" pitchFamily="34" charset="-122"/>
              </a:endParaRPr>
            </a:p>
            <a:p>
              <a:pPr algn="ctr"/>
              <a:endParaRPr lang="zh-CN" altLang="en-US" sz="2000" dirty="0">
                <a:solidFill>
                  <a:schemeClr val="bg1"/>
                </a:solidFill>
                <a:latin typeface="微软雅黑" pitchFamily="34" charset="-122"/>
                <a:ea typeface="微软雅黑" pitchFamily="34" charset="-122"/>
              </a:endParaRPr>
            </a:p>
            <a:p>
              <a:pPr algn="ctr"/>
              <a:r>
                <a:rPr lang="zh-CN" altLang="en-US" sz="1600" dirty="0">
                  <a:solidFill>
                    <a:schemeClr val="bg1"/>
                  </a:solidFill>
                  <a:latin typeface="微软雅黑" pitchFamily="34" charset="-122"/>
                  <a:ea typeface="微软雅黑" pitchFamily="34" charset="-122"/>
                </a:rPr>
                <a:t>税务信息工程师</a:t>
              </a:r>
              <a:endParaRPr lang="zh-CN" altLang="en-US" sz="1600" dirty="0">
                <a:solidFill>
                  <a:schemeClr val="bg1"/>
                </a:solidFill>
                <a:latin typeface="微软雅黑" pitchFamily="34" charset="-122"/>
                <a:ea typeface="微软雅黑" pitchFamily="34" charset="-122"/>
              </a:endParaRPr>
            </a:p>
            <a:p>
              <a:pPr algn="ctr"/>
              <a:r>
                <a:rPr lang="zh-CN" altLang="en-US" sz="1600" dirty="0">
                  <a:solidFill>
                    <a:schemeClr val="bg1"/>
                  </a:solidFill>
                  <a:latin typeface="微软雅黑" pitchFamily="34" charset="-122"/>
                  <a:ea typeface="微软雅黑" pitchFamily="34" charset="-122"/>
                </a:rPr>
                <a:t>税务分析师</a:t>
              </a:r>
              <a:endParaRPr lang="zh-CN" altLang="en-US" sz="1600" dirty="0">
                <a:solidFill>
                  <a:schemeClr val="bg1"/>
                </a:solidFill>
                <a:latin typeface="微软雅黑" pitchFamily="34" charset="-122"/>
                <a:ea typeface="微软雅黑" pitchFamily="34" charset="-122"/>
              </a:endParaRPr>
            </a:p>
          </p:txBody>
        </p:sp>
      </p:grpSp>
      <p:grpSp>
        <p:nvGrpSpPr>
          <p:cNvPr id="14" name="组合 13"/>
          <p:cNvGrpSpPr/>
          <p:nvPr/>
        </p:nvGrpSpPr>
        <p:grpSpPr>
          <a:xfrm>
            <a:off x="8599843" y="3696286"/>
            <a:ext cx="2480231" cy="2427604"/>
            <a:chOff x="14692" y="6550"/>
            <a:chExt cx="3724" cy="3724"/>
          </a:xfrm>
          <a:solidFill>
            <a:schemeClr val="accent4">
              <a:lumMod val="60000"/>
              <a:lumOff val="40000"/>
            </a:schemeClr>
          </a:solidFill>
        </p:grpSpPr>
        <p:sp>
          <p:nvSpPr>
            <p:cNvPr id="15" name="椭圆 14"/>
            <p:cNvSpPr/>
            <p:nvPr/>
          </p:nvSpPr>
          <p:spPr>
            <a:xfrm>
              <a:off x="14692" y="6550"/>
              <a:ext cx="3724" cy="37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5354" y="7600"/>
              <a:ext cx="2400" cy="1424"/>
            </a:xfrm>
            <a:prstGeom prst="rect">
              <a:avLst/>
            </a:prstGeom>
            <a:grpFill/>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技术专业人才</a:t>
              </a:r>
              <a:endParaRPr lang="zh-CN" altLang="en-US" sz="2000" b="1" dirty="0">
                <a:solidFill>
                  <a:schemeClr val="bg1"/>
                </a:solidFill>
                <a:latin typeface="微软雅黑" pitchFamily="34" charset="-122"/>
                <a:ea typeface="微软雅黑" pitchFamily="34" charset="-122"/>
              </a:endParaRPr>
            </a:p>
            <a:p>
              <a:pPr algn="ctr"/>
              <a:endParaRPr lang="zh-CN" altLang="en-US" sz="2000" dirty="0">
                <a:solidFill>
                  <a:schemeClr val="bg1"/>
                </a:solidFill>
                <a:latin typeface="微软雅黑" pitchFamily="34" charset="-122"/>
                <a:ea typeface="微软雅黑" pitchFamily="34" charset="-122"/>
              </a:endParaRPr>
            </a:p>
            <a:p>
              <a:pPr algn="ctr"/>
              <a:r>
                <a:rPr lang="zh-CN" altLang="en-US" sz="1600" dirty="0">
                  <a:solidFill>
                    <a:schemeClr val="bg1"/>
                  </a:solidFill>
                  <a:latin typeface="微软雅黑" pitchFamily="34" charset="-122"/>
                  <a:ea typeface="微软雅黑" pitchFamily="34" charset="-122"/>
                </a:rPr>
                <a:t>信息工程师</a:t>
              </a:r>
              <a:endParaRPr lang="zh-CN" altLang="en-US" sz="1600" dirty="0">
                <a:solidFill>
                  <a:schemeClr val="bg1"/>
                </a:solidFill>
                <a:latin typeface="微软雅黑" pitchFamily="34" charset="-122"/>
                <a:ea typeface="微软雅黑" pitchFamily="34" charset="-122"/>
              </a:endParaRPr>
            </a:p>
            <a:p>
              <a:pPr algn="ctr"/>
              <a:r>
                <a:rPr lang="zh-CN" altLang="en-US" sz="1600" dirty="0">
                  <a:solidFill>
                    <a:schemeClr val="bg1"/>
                  </a:solidFill>
                  <a:latin typeface="微软雅黑" pitchFamily="34" charset="-122"/>
                  <a:ea typeface="微软雅黑" pitchFamily="34" charset="-122"/>
                </a:rPr>
                <a:t>大数据专家</a:t>
              </a:r>
              <a:endParaRPr lang="zh-CN" altLang="en-US" sz="1600" dirty="0">
                <a:solidFill>
                  <a:schemeClr val="bg1"/>
                </a:solidFill>
                <a:latin typeface="微软雅黑" pitchFamily="34" charset="-122"/>
                <a:ea typeface="微软雅黑" pitchFamily="34" charset="-122"/>
              </a:endParaRPr>
            </a:p>
          </p:txBody>
        </p:sp>
      </p:grpSp>
      <p:sp>
        <p:nvSpPr>
          <p:cNvPr id="17" name="文本框 16"/>
          <p:cNvSpPr txBox="1"/>
          <p:nvPr/>
        </p:nvSpPr>
        <p:spPr>
          <a:xfrm>
            <a:off x="770142" y="2135010"/>
            <a:ext cx="4556125" cy="969010"/>
          </a:xfrm>
          <a:prstGeom prst="rect">
            <a:avLst/>
          </a:prstGeom>
          <a:noFill/>
        </p:spPr>
        <p:txBody>
          <a:bodyPr wrap="square" lIns="0" tIns="0" rIns="0" bIns="0" rtlCol="0">
            <a:spAutoFit/>
          </a:bodyPr>
          <a:lstStyle/>
          <a:p>
            <a:pPr algn="l">
              <a:lnSpc>
                <a:spcPct val="150000"/>
              </a:lnSpc>
            </a:pPr>
            <a:r>
              <a:rPr lang="zh-CN" altLang="en-US" sz="1400" dirty="0">
                <a:solidFill>
                  <a:schemeClr val="tx1"/>
                </a:solidFill>
                <a:latin typeface="微软雅黑" pitchFamily="34" charset="-122"/>
                <a:ea typeface="微软雅黑" pitchFamily="34" charset="-122"/>
              </a:rPr>
              <a:t>微众税银总部：深圳</a:t>
            </a:r>
            <a:endParaRPr lang="zh-CN" altLang="en-US" sz="1400" dirty="0">
              <a:solidFill>
                <a:schemeClr val="tx1"/>
              </a:solidFill>
              <a:latin typeface="微软雅黑" pitchFamily="34" charset="-122"/>
              <a:ea typeface="微软雅黑" pitchFamily="34" charset="-122"/>
            </a:endParaRPr>
          </a:p>
          <a:p>
            <a:pPr>
              <a:lnSpc>
                <a:spcPct val="150000"/>
              </a:lnSpc>
            </a:pPr>
            <a:r>
              <a:rPr lang="en-US" altLang="zh-CN" sz="1400" b="1" dirty="0">
                <a:solidFill>
                  <a:srgbClr val="FF0000"/>
                </a:solidFill>
                <a:latin typeface="微软雅黑" pitchFamily="34" charset="-122"/>
                <a:ea typeface="微软雅黑" pitchFamily="34" charset="-122"/>
              </a:rPr>
              <a:t>18</a:t>
            </a:r>
            <a:r>
              <a:rPr lang="zh-CN" altLang="en-US" sz="1400" b="1" dirty="0">
                <a:solidFill>
                  <a:srgbClr val="FF0000"/>
                </a:solidFill>
                <a:latin typeface="微软雅黑" pitchFamily="34" charset="-122"/>
                <a:ea typeface="微软雅黑" pitchFamily="34" charset="-122"/>
              </a:rPr>
              <a:t>个</a:t>
            </a:r>
            <a:r>
              <a:rPr lang="zh-CN" altLang="en-US" sz="1400" dirty="0">
                <a:solidFill>
                  <a:schemeClr val="tx1"/>
                </a:solidFill>
                <a:latin typeface="微软雅黑" pitchFamily="34" charset="-122"/>
                <a:ea typeface="微软雅黑" pitchFamily="34" charset="-122"/>
              </a:rPr>
              <a:t>分支机构：北京、天津、上海、广东、山东、江苏、河南、湖南、浙江、四川、广西等</a:t>
            </a:r>
            <a:endParaRPr lang="zh-CN" altLang="en-US" sz="1400" dirty="0">
              <a:solidFill>
                <a:schemeClr val="tx1"/>
              </a:solidFill>
              <a:latin typeface="微软雅黑" pitchFamily="34" charset="-122"/>
              <a:ea typeface="微软雅黑" pitchFamily="34" charset="-122"/>
            </a:endParaRPr>
          </a:p>
        </p:txBody>
      </p:sp>
      <p:sp>
        <p:nvSpPr>
          <p:cNvPr id="18" name="矩形 17"/>
          <p:cNvSpPr/>
          <p:nvPr/>
        </p:nvSpPr>
        <p:spPr>
          <a:xfrm>
            <a:off x="7329199" y="1397493"/>
            <a:ext cx="2031325" cy="338554"/>
          </a:xfrm>
          <a:prstGeom prst="rect">
            <a:avLst/>
          </a:prstGeom>
        </p:spPr>
        <p:txBody>
          <a:bodyPr wrap="none">
            <a:spAutoFit/>
          </a:bodyPr>
          <a:lstStyle/>
          <a:p>
            <a:r>
              <a:rPr lang="zh-CN" altLang="en-US" sz="1600" b="1" kern="100" dirty="0">
                <a:solidFill>
                  <a:srgbClr val="C00000"/>
                </a:solidFill>
                <a:latin typeface="微软雅黑" pitchFamily="34" charset="-122"/>
                <a:ea typeface="微软雅黑" pitchFamily="34" charset="-122"/>
                <a:cs typeface="Times New Roman" pitchFamily="18" charset="0"/>
              </a:rPr>
              <a:t>三大类专业服务人才</a:t>
            </a:r>
            <a:endParaRPr lang="zh-CN" altLang="en-US" sz="1600" b="1" kern="100" dirty="0">
              <a:solidFill>
                <a:srgbClr val="C00000"/>
              </a:solidFill>
              <a:latin typeface="微软雅黑" pitchFamily="34" charset="-122"/>
              <a:ea typeface="微软雅黑" pitchFamily="34" charset="-122"/>
              <a:cs typeface="Times New Roman" pitchFamily="18" charset="0"/>
            </a:endParaRPr>
          </a:p>
        </p:txBody>
      </p:sp>
      <p:sp>
        <p:nvSpPr>
          <p:cNvPr id="19" name="矩形 18"/>
          <p:cNvSpPr/>
          <p:nvPr/>
        </p:nvSpPr>
        <p:spPr>
          <a:xfrm>
            <a:off x="1632434" y="1397493"/>
            <a:ext cx="1415772" cy="338554"/>
          </a:xfrm>
          <a:prstGeom prst="rect">
            <a:avLst/>
          </a:prstGeom>
        </p:spPr>
        <p:txBody>
          <a:bodyPr wrap="none">
            <a:spAutoFit/>
          </a:bodyPr>
          <a:lstStyle/>
          <a:p>
            <a:r>
              <a:rPr lang="zh-CN" altLang="en-US" sz="1600" b="1" kern="100" dirty="0">
                <a:solidFill>
                  <a:srgbClr val="C00000"/>
                </a:solidFill>
                <a:latin typeface="微软雅黑" pitchFamily="34" charset="-122"/>
                <a:ea typeface="微软雅黑" pitchFamily="34" charset="-122"/>
                <a:cs typeface="Times New Roman" pitchFamily="18" charset="0"/>
              </a:rPr>
              <a:t>全国服务团队</a:t>
            </a:r>
            <a:endParaRPr lang="zh-CN" altLang="en-US" sz="1600" b="1" kern="100" dirty="0">
              <a:solidFill>
                <a:srgbClr val="C00000"/>
              </a:solidFill>
              <a:latin typeface="微软雅黑" pitchFamily="34" charset="-122"/>
              <a:ea typeface="微软雅黑" pitchFamily="34" charset="-122"/>
              <a:cs typeface="Times New Roman" pitchFamily="18" charset="0"/>
            </a:endParaRPr>
          </a:p>
        </p:txBody>
      </p:sp>
      <p:pic>
        <p:nvPicPr>
          <p:cNvPr id="20" name="Picture 3" descr="E:\黎万彬设计工作盘\20171024-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8797" y="3359617"/>
            <a:ext cx="5618817" cy="2691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73837" cy="6859588"/>
          </a:xfrm>
          <a:prstGeom prst="rect">
            <a:avLst/>
          </a:prstGeom>
        </p:spPr>
      </p:pic>
      <p:sp>
        <p:nvSpPr>
          <p:cNvPr id="6" name="TextBox 64"/>
          <p:cNvSpPr txBox="1"/>
          <p:nvPr/>
        </p:nvSpPr>
        <p:spPr>
          <a:xfrm>
            <a:off x="937890" y="2782888"/>
            <a:ext cx="9045748" cy="646112"/>
          </a:xfrm>
          <a:prstGeom prst="rect">
            <a:avLst/>
          </a:prstGeom>
          <a:noFill/>
        </p:spPr>
        <p:txBody>
          <a:bodyPr wrap="square" anchor="ctr">
            <a:spAutoFit/>
          </a:bodyPr>
          <a:lstStyle>
            <a:defPPr>
              <a:defRPr lang="zh-CN"/>
            </a:defPPr>
            <a:lvl1pPr>
              <a:defRPr sz="1800">
                <a:solidFill>
                  <a:schemeClr val="tx1">
                    <a:lumMod val="75000"/>
                    <a:lumOff val="25000"/>
                  </a:schemeClr>
                </a:solidFill>
              </a:defRPr>
            </a:lvl1pPr>
          </a:lstStyle>
          <a:p>
            <a:pPr fontAlgn="ctr">
              <a:buFont typeface="Arial" pitchFamily="34" charset="0"/>
              <a:buNone/>
              <a:defRPr/>
            </a:pPr>
            <a:r>
              <a:rPr lang="en-US" altLang="zh-CN" sz="3600" b="1" kern="0" dirty="0">
                <a:solidFill>
                  <a:schemeClr val="bg1"/>
                </a:solidFill>
                <a:latin typeface="微软雅黑" pitchFamily="34" charset="-122"/>
                <a:ea typeface="微软雅黑" pitchFamily="34" charset="-122"/>
              </a:rPr>
              <a:t>PART 03     </a:t>
            </a:r>
            <a:r>
              <a:rPr lang="zh-CN" altLang="en-US" sz="3600" b="1" kern="0" dirty="0">
                <a:solidFill>
                  <a:schemeClr val="bg1"/>
                </a:solidFill>
                <a:latin typeface="微软雅黑" pitchFamily="34" charset="-122"/>
                <a:ea typeface="微软雅黑" pitchFamily="34" charset="-122"/>
              </a:rPr>
              <a:t>一体化信贷实施方案</a:t>
            </a:r>
            <a:endParaRPr lang="zh-CN" altLang="en-US" sz="3600" b="1" kern="0" dirty="0">
              <a:solidFill>
                <a:schemeClr val="bg1"/>
              </a:solidFill>
              <a:latin typeface="微软雅黑" pitchFamily="34" charset="-122"/>
              <a:ea typeface="微软雅黑"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方案优势</a:t>
            </a:r>
            <a:endParaRPr lang="zh-CN" altLang="en-US" dirty="0"/>
          </a:p>
        </p:txBody>
      </p:sp>
      <p:sp>
        <p:nvSpPr>
          <p:cNvPr id="3" name="矩形 2"/>
          <p:cNvSpPr/>
          <p:nvPr/>
        </p:nvSpPr>
        <p:spPr>
          <a:xfrm>
            <a:off x="912813" y="1265023"/>
            <a:ext cx="10346372" cy="1372683"/>
          </a:xfrm>
          <a:prstGeom prst="rect">
            <a:avLst/>
          </a:prstGeom>
        </p:spPr>
        <p:txBody>
          <a:bodyPr wrap="square">
            <a:spAutoFit/>
          </a:bodyPr>
          <a:lstStyle/>
          <a:p>
            <a:pPr indent="355600" algn="just">
              <a:lnSpc>
                <a:spcPct val="130000"/>
              </a:lnSpc>
              <a:spcAft>
                <a:spcPts val="0"/>
              </a:spcAft>
            </a:pPr>
            <a:r>
              <a:rPr lang="zh-CN" altLang="zh-CN" sz="1600" kern="100" dirty="0">
                <a:solidFill>
                  <a:schemeClr val="tx1">
                    <a:lumMod val="75000"/>
                    <a:lumOff val="25000"/>
                  </a:schemeClr>
                </a:solidFill>
                <a:latin typeface="微软雅黑" pitchFamily="34" charset="-122"/>
                <a:ea typeface="微软雅黑" pitchFamily="34" charset="-122"/>
                <a:cs typeface="Times New Roman" pitchFamily="18" charset="0"/>
              </a:rPr>
              <a:t>小微企业具有规模小、财务制度不健全等特点，传统银行小微贷款普遍采用面谈、实地走访等方式调查企业经营情况，审批周期长，而且所获得信息的真实有效性很难保障。</a:t>
            </a:r>
            <a:endParaRPr lang="zh-CN" altLang="zh-CN" sz="1600" kern="100" dirty="0">
              <a:solidFill>
                <a:schemeClr val="tx1">
                  <a:lumMod val="75000"/>
                  <a:lumOff val="25000"/>
                </a:schemeClr>
              </a:solidFill>
              <a:latin typeface="微软雅黑" pitchFamily="34" charset="-122"/>
              <a:ea typeface="微软雅黑" pitchFamily="34" charset="-122"/>
              <a:cs typeface="Times New Roman" pitchFamily="18" charset="0"/>
            </a:endParaRPr>
          </a:p>
          <a:p>
            <a:pPr indent="355600" algn="just">
              <a:lnSpc>
                <a:spcPct val="130000"/>
              </a:lnSpc>
            </a:pPr>
            <a:r>
              <a:rPr lang="zh-CN" altLang="zh-CN" sz="1600" kern="100" dirty="0">
                <a:solidFill>
                  <a:schemeClr val="tx1">
                    <a:lumMod val="75000"/>
                    <a:lumOff val="25000"/>
                  </a:schemeClr>
                </a:solidFill>
                <a:latin typeface="微软雅黑" pitchFamily="34" charset="-122"/>
                <a:ea typeface="微软雅黑" pitchFamily="34" charset="-122"/>
                <a:cs typeface="Times New Roman" pitchFamily="18" charset="0"/>
              </a:rPr>
              <a:t>本方案可实时获取企业税务数据和其他信用数据，采用纯线上审批模式，大大提高审批效率，满足小微企业</a:t>
            </a:r>
            <a:r>
              <a:rPr lang="en-US" altLang="zh-CN" sz="1600" kern="100" dirty="0">
                <a:solidFill>
                  <a:schemeClr val="tx1">
                    <a:lumMod val="75000"/>
                    <a:lumOff val="25000"/>
                  </a:schemeClr>
                </a:solidFill>
                <a:latin typeface="微软雅黑" pitchFamily="34" charset="-122"/>
                <a:ea typeface="微软雅黑" pitchFamily="34" charset="-122"/>
                <a:cs typeface="Times New Roman" pitchFamily="18" charset="0"/>
              </a:rPr>
              <a:t>“</a:t>
            </a:r>
            <a:r>
              <a:rPr lang="zh-CN" altLang="zh-CN" sz="1600" kern="100" dirty="0">
                <a:solidFill>
                  <a:schemeClr val="tx1">
                    <a:lumMod val="75000"/>
                    <a:lumOff val="25000"/>
                  </a:schemeClr>
                </a:solidFill>
                <a:latin typeface="微软雅黑" pitchFamily="34" charset="-122"/>
                <a:ea typeface="微软雅黑" pitchFamily="34" charset="-122"/>
                <a:cs typeface="Times New Roman" pitchFamily="18" charset="0"/>
              </a:rPr>
              <a:t>短、频、快</a:t>
            </a:r>
            <a:r>
              <a:rPr lang="en-US" altLang="zh-CN" sz="1600" kern="100" dirty="0">
                <a:solidFill>
                  <a:schemeClr val="tx1">
                    <a:lumMod val="75000"/>
                    <a:lumOff val="25000"/>
                  </a:schemeClr>
                </a:solidFill>
                <a:latin typeface="微软雅黑" pitchFamily="34" charset="-122"/>
                <a:ea typeface="微软雅黑" pitchFamily="34" charset="-122"/>
                <a:cs typeface="Times New Roman" pitchFamily="18" charset="0"/>
              </a:rPr>
              <a:t>”</a:t>
            </a:r>
            <a:r>
              <a:rPr lang="zh-CN" altLang="zh-CN" sz="1600" kern="100" dirty="0">
                <a:solidFill>
                  <a:schemeClr val="tx1">
                    <a:lumMod val="75000"/>
                    <a:lumOff val="25000"/>
                  </a:schemeClr>
                </a:solidFill>
                <a:latin typeface="微软雅黑" pitchFamily="34" charset="-122"/>
                <a:ea typeface="微软雅黑" pitchFamily="34" charset="-122"/>
                <a:cs typeface="Times New Roman" pitchFamily="18" charset="0"/>
              </a:rPr>
              <a:t>的融资需求。</a:t>
            </a:r>
            <a:endParaRPr lang="zh-CN" altLang="zh-CN" sz="16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grpSp>
        <p:nvGrpSpPr>
          <p:cNvPr id="6" name="组合 5"/>
          <p:cNvGrpSpPr/>
          <p:nvPr/>
        </p:nvGrpSpPr>
        <p:grpSpPr>
          <a:xfrm>
            <a:off x="2782838" y="2925792"/>
            <a:ext cx="1781599" cy="2593492"/>
            <a:chOff x="4022" y="5428"/>
            <a:chExt cx="2564" cy="3545"/>
          </a:xfrm>
        </p:grpSpPr>
        <p:sp>
          <p:nvSpPr>
            <p:cNvPr id="7" name="圆角矩形 6"/>
            <p:cNvSpPr/>
            <p:nvPr/>
          </p:nvSpPr>
          <p:spPr>
            <a:xfrm>
              <a:off x="4077" y="6196"/>
              <a:ext cx="2476" cy="782"/>
            </a:xfrm>
            <a:prstGeom prst="roundRect">
              <a:avLst/>
            </a:prstGeom>
            <a:solidFill>
              <a:srgbClr val="A5A5A5"/>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rPr>
                <a:t>信息收集难</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
          <p:nvSpPr>
            <p:cNvPr id="8" name="圆角矩形 7"/>
            <p:cNvSpPr/>
            <p:nvPr/>
          </p:nvSpPr>
          <p:spPr>
            <a:xfrm>
              <a:off x="4077" y="7192"/>
              <a:ext cx="2477" cy="783"/>
            </a:xfrm>
            <a:prstGeom prst="roundRect">
              <a:avLst/>
            </a:prstGeom>
            <a:solidFill>
              <a:srgbClr val="A5A5A5"/>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rPr>
                <a:t>有效数据少</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
          <p:nvSpPr>
            <p:cNvPr id="9" name="圆角矩形 8"/>
            <p:cNvSpPr/>
            <p:nvPr/>
          </p:nvSpPr>
          <p:spPr>
            <a:xfrm>
              <a:off x="4077" y="8190"/>
              <a:ext cx="2477" cy="783"/>
            </a:xfrm>
            <a:prstGeom prst="roundRect">
              <a:avLst/>
            </a:prstGeom>
            <a:solidFill>
              <a:srgbClr val="A5A5A5"/>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rPr>
                <a:t>人工审批慢</a:t>
              </a:r>
              <a:r>
                <a:rPr kumimoji="0" 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rPr>
                <a:t> </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
          <p:nvSpPr>
            <p:cNvPr id="10" name="文本框 2"/>
            <p:cNvSpPr txBox="1">
              <a:spLocks noChangeArrowheads="1"/>
            </p:cNvSpPr>
            <p:nvPr/>
          </p:nvSpPr>
          <p:spPr bwMode="auto">
            <a:xfrm>
              <a:off x="4022" y="5428"/>
              <a:ext cx="2564" cy="547"/>
            </a:xfrm>
            <a:prstGeom prst="rect">
              <a:avLst/>
            </a:prstGeom>
            <a:solidFill>
              <a:srgbClr val="FFFFFF"/>
            </a:solidFill>
            <a:ln w="9525">
              <a:noFill/>
              <a:miter lim="800000"/>
            </a:ln>
          </p:spPr>
          <p:txBody>
            <a:bodyPr rot="0" vert="horz" wrap="square" lIns="91440" tIns="45720" rIns="91440" bIns="4572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1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Times New Roman" pitchFamily="18" charset="0"/>
                </a:rPr>
                <a:t>传统模式</a:t>
              </a:r>
              <a:endParaRPr kumimoji="0" lang="zh-CN" altLang="en-US" sz="2000" b="1" i="0" u="none" strike="noStrike" kern="1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Times New Roman" pitchFamily="18" charset="0"/>
              </a:endParaRPr>
            </a:p>
          </p:txBody>
        </p:sp>
      </p:grpSp>
      <p:sp>
        <p:nvSpPr>
          <p:cNvPr id="14" name="圆角矩形 13"/>
          <p:cNvSpPr/>
          <p:nvPr/>
        </p:nvSpPr>
        <p:spPr>
          <a:xfrm>
            <a:off x="5995035" y="3500120"/>
            <a:ext cx="1905000" cy="572135"/>
          </a:xfrm>
          <a:prstGeom prst="roundRect">
            <a:avLst/>
          </a:prstGeom>
          <a:solidFill>
            <a:srgbClr val="CC3300"/>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rPr>
              <a:t>全线上流程设计</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
        <p:nvSpPr>
          <p:cNvPr id="15" name="圆角矩形 14"/>
          <p:cNvSpPr/>
          <p:nvPr/>
        </p:nvSpPr>
        <p:spPr>
          <a:xfrm>
            <a:off x="5995035" y="4159885"/>
            <a:ext cx="1905000" cy="572770"/>
          </a:xfrm>
          <a:prstGeom prst="roundRect">
            <a:avLst/>
          </a:prstGeom>
          <a:solidFill>
            <a:srgbClr val="CC3300"/>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b="1" kern="100" dirty="0">
                <a:solidFill>
                  <a:sysClr val="window" lastClr="FFFFFF"/>
                </a:solidFill>
                <a:latin typeface="微软雅黑" pitchFamily="34" charset="-122"/>
                <a:ea typeface="微软雅黑" pitchFamily="34" charset="-122"/>
                <a:cs typeface="Times New Roman" pitchFamily="18" charset="0"/>
              </a:rPr>
              <a:t>数据维度广</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
        <p:nvSpPr>
          <p:cNvPr id="16" name="圆角矩形 15"/>
          <p:cNvSpPr/>
          <p:nvPr/>
        </p:nvSpPr>
        <p:spPr>
          <a:xfrm>
            <a:off x="5979795" y="4813935"/>
            <a:ext cx="1905000" cy="572770"/>
          </a:xfrm>
          <a:prstGeom prst="roundRect">
            <a:avLst/>
          </a:prstGeom>
          <a:solidFill>
            <a:srgbClr val="CC3300"/>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rPr>
              <a:t>大数据决策</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
        <p:nvSpPr>
          <p:cNvPr id="17" name="文本框 2"/>
          <p:cNvSpPr txBox="1">
            <a:spLocks noChangeArrowheads="1"/>
          </p:cNvSpPr>
          <p:nvPr/>
        </p:nvSpPr>
        <p:spPr bwMode="auto">
          <a:xfrm>
            <a:off x="5951220" y="2925445"/>
            <a:ext cx="4073525" cy="400050"/>
          </a:xfrm>
          <a:prstGeom prst="rect">
            <a:avLst/>
          </a:prstGeom>
          <a:solidFill>
            <a:srgbClr val="FFFFFF"/>
          </a:solidFill>
          <a:ln w="9525">
            <a:noFill/>
            <a:miter lim="800000"/>
          </a:ln>
        </p:spPr>
        <p:txBody>
          <a:bodyPr rot="0" vert="horz" wrap="square" lIns="91440" tIns="45720" rIns="91440" bIns="4572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1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Times New Roman" pitchFamily="18" charset="0"/>
              </a:rPr>
              <a:t>本方案</a:t>
            </a:r>
            <a:endParaRPr kumimoji="0" lang="zh-CN" altLang="en-US" sz="2000" b="1" i="0" u="none" strike="noStrike" kern="1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Times New Roman" pitchFamily="18" charset="0"/>
            </a:endParaRPr>
          </a:p>
        </p:txBody>
      </p:sp>
      <p:sp>
        <p:nvSpPr>
          <p:cNvPr id="18" name="圆角矩形 17"/>
          <p:cNvSpPr/>
          <p:nvPr/>
        </p:nvSpPr>
        <p:spPr>
          <a:xfrm>
            <a:off x="8223250" y="3496945"/>
            <a:ext cx="1905000" cy="572135"/>
          </a:xfrm>
          <a:prstGeom prst="roundRect">
            <a:avLst/>
          </a:prstGeom>
          <a:solidFill>
            <a:srgbClr val="CC3300"/>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rPr>
              <a:t>实施周期短</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
        <p:nvSpPr>
          <p:cNvPr id="19" name="圆角矩形 18"/>
          <p:cNvSpPr/>
          <p:nvPr/>
        </p:nvSpPr>
        <p:spPr>
          <a:xfrm>
            <a:off x="8223250" y="4166235"/>
            <a:ext cx="1905000" cy="572135"/>
          </a:xfrm>
          <a:prstGeom prst="roundRect">
            <a:avLst/>
          </a:prstGeom>
          <a:solidFill>
            <a:srgbClr val="CC3300"/>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rPr>
              <a:t>见效快</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
        <p:nvSpPr>
          <p:cNvPr id="20" name="圆角矩形 19"/>
          <p:cNvSpPr/>
          <p:nvPr/>
        </p:nvSpPr>
        <p:spPr>
          <a:xfrm>
            <a:off x="8223250" y="4836160"/>
            <a:ext cx="1905000" cy="572135"/>
          </a:xfrm>
          <a:prstGeom prst="roundRect">
            <a:avLst/>
          </a:prstGeom>
          <a:solidFill>
            <a:srgbClr val="CC3300"/>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rPr>
              <a:t>成功案例</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
        <p:nvSpPr>
          <p:cNvPr id="21" name="圆角矩形 20"/>
          <p:cNvSpPr/>
          <p:nvPr/>
        </p:nvSpPr>
        <p:spPr>
          <a:xfrm>
            <a:off x="5979795" y="5466715"/>
            <a:ext cx="1905000" cy="572770"/>
          </a:xfrm>
          <a:prstGeom prst="roundRect">
            <a:avLst/>
          </a:prstGeom>
          <a:solidFill>
            <a:srgbClr val="CC3300"/>
          </a:solidFill>
          <a:ln w="1905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b="1" kern="100" noProof="0" dirty="0">
                <a:solidFill>
                  <a:sysClr val="window" lastClr="FFFFFF"/>
                </a:solidFill>
                <a:latin typeface="微软雅黑" pitchFamily="34" charset="-122"/>
                <a:ea typeface="微软雅黑" pitchFamily="34" charset="-122"/>
                <a:cs typeface="Times New Roman" pitchFamily="18" charset="0"/>
              </a:rPr>
              <a:t>放款速度快</a:t>
            </a:r>
            <a:endParaRPr kumimoji="0" lang="zh-CN" altLang="en-US" sz="1600" b="1" i="0" u="none" strike="noStrike" kern="100" cap="none" spc="0" normalizeH="0" baseline="0" noProof="0" dirty="0">
              <a:ln>
                <a:noFill/>
              </a:ln>
              <a:solidFill>
                <a:sysClr val="window" lastClr="FFFFFF"/>
              </a:solidFill>
              <a:effectLst/>
              <a:uLnTx/>
              <a:uFillTx/>
              <a:latin typeface="微软雅黑" pitchFamily="34" charset="-122"/>
              <a:ea typeface="微软雅黑" pitchFamily="34" charset="-122"/>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02718" y="2349674"/>
            <a:ext cx="2352980" cy="2352980"/>
            <a:chOff x="304800" y="673100"/>
            <a:chExt cx="4000500" cy="4000500"/>
          </a:xfrm>
          <a:effectLst>
            <a:outerShdw blurRad="444500" dist="254000" dir="684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sp>
          <p:nvSpPr>
            <p:cNvPr id="5" name="椭圆 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p:txBody>
        </p:sp>
      </p:grpSp>
      <p:sp>
        <p:nvSpPr>
          <p:cNvPr id="6" name="矩形 5"/>
          <p:cNvSpPr/>
          <p:nvPr/>
        </p:nvSpPr>
        <p:spPr>
          <a:xfrm>
            <a:off x="2028964" y="3016775"/>
            <a:ext cx="1652198" cy="907415"/>
          </a:xfrm>
          <a:prstGeom prst="rect">
            <a:avLst/>
          </a:prstGeom>
        </p:spPr>
        <p:txBody>
          <a:bodyPr wrap="square">
            <a:spAutoFit/>
          </a:bodyPr>
          <a:lstStyle/>
          <a:p>
            <a:pPr defTabSz="934085">
              <a:defRPr/>
            </a:pPr>
            <a:r>
              <a:rPr lang="zh-CN" altLang="en-US" sz="5000" b="1" kern="0" dirty="0">
                <a:solidFill>
                  <a:srgbClr val="C00000"/>
                </a:solidFill>
                <a:latin typeface="微软雅黑" pitchFamily="34" charset="-122"/>
                <a:ea typeface="微软雅黑" pitchFamily="34" charset="-122"/>
              </a:rPr>
              <a:t>目 录</a:t>
            </a:r>
            <a:endParaRPr lang="zh-CN" altLang="en-US" sz="5000" b="1" kern="0" dirty="0">
              <a:solidFill>
                <a:srgbClr val="C00000"/>
              </a:solidFill>
              <a:latin typeface="微软雅黑" pitchFamily="34" charset="-122"/>
              <a:ea typeface="微软雅黑" pitchFamily="34" charset="-122"/>
            </a:endParaRPr>
          </a:p>
        </p:txBody>
      </p:sp>
      <p:sp>
        <p:nvSpPr>
          <p:cNvPr id="7" name="Rectangle 4"/>
          <p:cNvSpPr txBox="1">
            <a:spLocks noChangeArrowheads="1"/>
          </p:cNvSpPr>
          <p:nvPr/>
        </p:nvSpPr>
        <p:spPr bwMode="auto">
          <a:xfrm>
            <a:off x="2138613" y="3867251"/>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CN" sz="1500" b="0" kern="0" dirty="0">
                <a:solidFill>
                  <a:srgbClr val="C00000"/>
                </a:solidFill>
                <a:latin typeface="微软雅黑" pitchFamily="34" charset="-122"/>
                <a:ea typeface="微软雅黑" pitchFamily="34" charset="-122"/>
              </a:rPr>
              <a:t>CATALOG</a:t>
            </a:r>
            <a:endParaRPr lang="en-US" altLang="zh-CN" sz="1500" b="0" kern="0" dirty="0">
              <a:solidFill>
                <a:srgbClr val="C00000"/>
              </a:solidFill>
              <a:latin typeface="微软雅黑" pitchFamily="34" charset="-122"/>
              <a:ea typeface="微软雅黑" pitchFamily="34" charset="-122"/>
            </a:endParaRPr>
          </a:p>
        </p:txBody>
      </p:sp>
      <p:sp>
        <p:nvSpPr>
          <p:cNvPr id="9" name="TextBox 64"/>
          <p:cNvSpPr txBox="1"/>
          <p:nvPr/>
        </p:nvSpPr>
        <p:spPr>
          <a:xfrm>
            <a:off x="4954127" y="2833502"/>
            <a:ext cx="4906645" cy="429895"/>
          </a:xfrm>
          <a:prstGeom prst="rect">
            <a:avLst/>
          </a:prstGeom>
          <a:noFill/>
        </p:spPr>
        <p:txBody>
          <a:bodyPr wrap="square" rtlCol="0" anchor="ctr">
            <a:spAutoFit/>
          </a:bodyPr>
          <a:lstStyle>
            <a:defPPr>
              <a:defRPr lang="zh-CN"/>
            </a:defPPr>
            <a:lvl1pPr>
              <a:defRPr sz="1800">
                <a:solidFill>
                  <a:schemeClr val="tx1">
                    <a:lumMod val="75000"/>
                    <a:lumOff val="25000"/>
                  </a:schemeClr>
                </a:solidFill>
              </a:defRPr>
            </a:lvl1pPr>
          </a:lstStyle>
          <a:p>
            <a:pPr lvl="0" fontAlgn="ctr">
              <a:spcBef>
                <a:spcPct val="0"/>
              </a:spcBef>
              <a:spcAft>
                <a:spcPct val="0"/>
              </a:spcAft>
              <a:defRPr/>
            </a:pPr>
            <a:r>
              <a:rPr kumimoji="0" lang="en-US" altLang="zh-CN" sz="2200" b="1" i="0" u="none" strike="noStrike" kern="0" cap="none" spc="0" normalizeH="0" baseline="0" noProof="0" dirty="0">
                <a:ln>
                  <a:noFill/>
                </a:ln>
                <a:solidFill>
                  <a:srgbClr val="C00000"/>
                </a:solidFill>
                <a:effectLst/>
                <a:uLnTx/>
                <a:uFillTx/>
                <a:latin typeface="微软雅黑" pitchFamily="34" charset="-122"/>
                <a:ea typeface="微软雅黑" pitchFamily="34" charset="-122"/>
              </a:rPr>
              <a:t>PART 02   </a:t>
            </a:r>
            <a:r>
              <a:rPr kumimoji="0" lang="en-US" altLang="zh-CN" sz="22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rPr>
              <a:t> </a:t>
            </a:r>
            <a:r>
              <a:rPr kumimoji="0" lang="zh-CN" altLang="en-US" sz="22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rPr>
              <a:t>微众税银介绍</a:t>
            </a:r>
            <a:endParaRPr kumimoji="0" lang="zh-CN" altLang="en-US" sz="2200" i="0" u="none" strike="noStrike" kern="0" cap="none" spc="0" normalizeH="0" baseline="0" noProof="0" dirty="0">
              <a:ln>
                <a:noFill/>
              </a:ln>
              <a:effectLst/>
              <a:uLnTx/>
              <a:uFillTx/>
              <a:latin typeface="微软雅黑" pitchFamily="34" charset="-122"/>
              <a:ea typeface="微软雅黑" pitchFamily="34" charset="-122"/>
            </a:endParaRPr>
          </a:p>
        </p:txBody>
      </p:sp>
      <p:sp>
        <p:nvSpPr>
          <p:cNvPr id="11" name="TextBox 64"/>
          <p:cNvSpPr txBox="1"/>
          <p:nvPr/>
        </p:nvSpPr>
        <p:spPr>
          <a:xfrm>
            <a:off x="4954290" y="3552212"/>
            <a:ext cx="5035679" cy="429895"/>
          </a:xfrm>
          <a:prstGeom prst="rect">
            <a:avLst/>
          </a:prstGeom>
          <a:noFill/>
        </p:spPr>
        <p:txBody>
          <a:bodyPr wrap="square" rtlCol="0" anchor="ctr">
            <a:spAutoFit/>
          </a:bodyPr>
          <a:lstStyle>
            <a:defPPr>
              <a:defRPr lang="zh-CN"/>
            </a:defPPr>
            <a:lvl1pPr>
              <a:defRPr sz="1800">
                <a:solidFill>
                  <a:schemeClr val="tx1">
                    <a:lumMod val="75000"/>
                    <a:lumOff val="25000"/>
                  </a:schemeClr>
                </a:solidFill>
              </a:defRPr>
            </a:lvl1pPr>
          </a:lstStyle>
          <a:p>
            <a:pPr lvl="0" fontAlgn="ctr">
              <a:spcBef>
                <a:spcPct val="0"/>
              </a:spcBef>
              <a:spcAft>
                <a:spcPct val="0"/>
              </a:spcAft>
              <a:defRPr/>
            </a:pPr>
            <a:r>
              <a:rPr kumimoji="0" lang="en-US" altLang="zh-CN" sz="2200" b="1" i="0" u="none" strike="noStrike" kern="0" cap="none" spc="0" normalizeH="0" baseline="0" noProof="0" dirty="0">
                <a:ln>
                  <a:noFill/>
                </a:ln>
                <a:solidFill>
                  <a:srgbClr val="C00000"/>
                </a:solidFill>
                <a:effectLst/>
                <a:uLnTx/>
                <a:uFillTx/>
                <a:latin typeface="微软雅黑" pitchFamily="34" charset="-122"/>
                <a:ea typeface="微软雅黑" pitchFamily="34" charset="-122"/>
              </a:rPr>
              <a:t>PART 03  </a:t>
            </a:r>
            <a:r>
              <a:rPr kumimoji="0" lang="en-US" altLang="zh-CN" sz="22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rPr>
              <a:t>  </a:t>
            </a:r>
            <a:r>
              <a:rPr kumimoji="0" lang="zh-CN" altLang="en-US" sz="22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rPr>
              <a:t>一体化信贷实施方案</a:t>
            </a:r>
            <a:endParaRPr kumimoji="0" lang="zh-CN" altLang="en-US" sz="2200" i="0" u="none" strike="noStrike" kern="0" cap="none" spc="0" normalizeH="0" baseline="0" noProof="0" dirty="0">
              <a:ln>
                <a:noFill/>
              </a:ln>
              <a:effectLst/>
              <a:uLnTx/>
              <a:uFillTx/>
              <a:latin typeface="微软雅黑" pitchFamily="34" charset="-122"/>
              <a:ea typeface="微软雅黑" pitchFamily="34" charset="-122"/>
            </a:endParaRPr>
          </a:p>
        </p:txBody>
      </p:sp>
      <p:sp>
        <p:nvSpPr>
          <p:cNvPr id="13" name="TextBox 64"/>
          <p:cNvSpPr txBox="1"/>
          <p:nvPr/>
        </p:nvSpPr>
        <p:spPr>
          <a:xfrm>
            <a:off x="4954290" y="4345461"/>
            <a:ext cx="4747647" cy="429895"/>
          </a:xfrm>
          <a:prstGeom prst="rect">
            <a:avLst/>
          </a:prstGeom>
          <a:noFill/>
        </p:spPr>
        <p:txBody>
          <a:bodyPr wrap="square" rtlCol="0" anchor="ctr">
            <a:spAutoFit/>
          </a:bodyPr>
          <a:lstStyle>
            <a:defPPr>
              <a:defRPr lang="zh-CN"/>
            </a:defPPr>
            <a:lvl1pPr>
              <a:defRPr sz="1800">
                <a:solidFill>
                  <a:schemeClr val="tx1">
                    <a:lumMod val="75000"/>
                    <a:lumOff val="25000"/>
                  </a:schemeClr>
                </a:solidFill>
              </a:defRPr>
            </a:lvl1pPr>
          </a:lstStyle>
          <a:p>
            <a:pPr lvl="0" fontAlgn="ctr">
              <a:spcBef>
                <a:spcPct val="0"/>
              </a:spcBef>
              <a:spcAft>
                <a:spcPct val="0"/>
              </a:spcAft>
              <a:defRPr/>
            </a:pPr>
            <a:r>
              <a:rPr kumimoji="0" lang="en-US" altLang="zh-CN" sz="2200" b="1" i="0" u="none" strike="noStrike" kern="0" cap="none" spc="0" normalizeH="0" baseline="0" noProof="0" dirty="0">
                <a:ln>
                  <a:noFill/>
                </a:ln>
                <a:solidFill>
                  <a:srgbClr val="C00000"/>
                </a:solidFill>
                <a:effectLst/>
                <a:uLnTx/>
                <a:uFillTx/>
                <a:latin typeface="微软雅黑" pitchFamily="34" charset="-122"/>
                <a:ea typeface="微软雅黑" pitchFamily="34" charset="-122"/>
              </a:rPr>
              <a:t>PART 04  </a:t>
            </a:r>
            <a:r>
              <a:rPr kumimoji="0" lang="en-US" altLang="zh-CN" sz="22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rPr>
              <a:t>  </a:t>
            </a:r>
            <a:r>
              <a:rPr kumimoji="0" lang="zh-CN" altLang="en-US" sz="22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rPr>
              <a:t>合作案例</a:t>
            </a:r>
            <a:endParaRPr kumimoji="0" lang="zh-CN" altLang="en-US" sz="22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endParaRPr>
          </a:p>
        </p:txBody>
      </p:sp>
      <p:sp>
        <p:nvSpPr>
          <p:cNvPr id="23" name="圆角矩形 22"/>
          <p:cNvSpPr/>
          <p:nvPr/>
        </p:nvSpPr>
        <p:spPr>
          <a:xfrm>
            <a:off x="4877401" y="2700658"/>
            <a:ext cx="5256584" cy="635034"/>
          </a:xfrm>
          <a:prstGeom prst="round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4877401" y="3442867"/>
            <a:ext cx="5256584" cy="635034"/>
          </a:xfrm>
          <a:prstGeom prst="round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4877401" y="4194803"/>
            <a:ext cx="5256584" cy="635034"/>
          </a:xfrm>
          <a:prstGeom prst="round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64"/>
          <p:cNvSpPr txBox="1"/>
          <p:nvPr/>
        </p:nvSpPr>
        <p:spPr>
          <a:xfrm>
            <a:off x="4973300" y="2021667"/>
            <a:ext cx="4891664" cy="430887"/>
          </a:xfrm>
          <a:prstGeom prst="rect">
            <a:avLst/>
          </a:prstGeom>
          <a:noFill/>
        </p:spPr>
        <p:txBody>
          <a:bodyPr wrap="square" rtlCol="0" anchor="ctr">
            <a:spAutoFit/>
          </a:bodyPr>
          <a:lstStyle>
            <a:defPPr>
              <a:defRPr lang="zh-CN"/>
            </a:defPPr>
            <a:lvl1pPr>
              <a:defRPr sz="1800">
                <a:solidFill>
                  <a:schemeClr val="tx1">
                    <a:lumMod val="75000"/>
                    <a:lumOff val="25000"/>
                  </a:schemeClr>
                </a:solidFill>
              </a:defRPr>
            </a:lvl1pPr>
          </a:lstStyle>
          <a:p>
            <a:pPr lvl="0" fontAlgn="ctr">
              <a:spcBef>
                <a:spcPct val="0"/>
              </a:spcBef>
              <a:spcAft>
                <a:spcPct val="0"/>
              </a:spcAft>
              <a:defRPr/>
            </a:pPr>
            <a:r>
              <a:rPr kumimoji="0" lang="en-US" altLang="zh-CN" sz="2200" b="1" i="0" u="none" strike="noStrike" kern="0" cap="none" spc="0" normalizeH="0" baseline="0" noProof="0" dirty="0">
                <a:ln>
                  <a:noFill/>
                </a:ln>
                <a:solidFill>
                  <a:srgbClr val="C00000"/>
                </a:solidFill>
                <a:effectLst/>
                <a:uLnTx/>
                <a:uFillTx/>
                <a:latin typeface="微软雅黑" pitchFamily="34" charset="-122"/>
                <a:ea typeface="微软雅黑" pitchFamily="34" charset="-122"/>
              </a:rPr>
              <a:t>PART 01    </a:t>
            </a:r>
            <a:r>
              <a:rPr kumimoji="0" lang="zh-CN" altLang="en-US" sz="2200" b="1" i="0" u="none" strike="noStrike" kern="0" cap="none" spc="0" normalizeH="0" baseline="0" noProof="0" dirty="0">
                <a:ln>
                  <a:noFill/>
                </a:ln>
                <a:solidFill>
                  <a:prstClr val="black">
                    <a:lumMod val="75000"/>
                    <a:lumOff val="25000"/>
                  </a:prstClr>
                </a:solidFill>
                <a:effectLst/>
                <a:uLnTx/>
                <a:uFillTx/>
                <a:latin typeface="微软雅黑" pitchFamily="34" charset="-122"/>
                <a:ea typeface="微软雅黑" pitchFamily="34" charset="-122"/>
                <a:sym typeface="+mn-ea"/>
              </a:rPr>
              <a:t>小微企业融资难题</a:t>
            </a:r>
            <a:endParaRPr kumimoji="0" lang="zh-CN" altLang="en-US" sz="2200" i="0" u="none" strike="noStrike" kern="0" cap="none" spc="0" normalizeH="0" baseline="0" noProof="0" dirty="0">
              <a:ln>
                <a:noFill/>
              </a:ln>
              <a:effectLst/>
              <a:uLnTx/>
              <a:uFillTx/>
              <a:latin typeface="微软雅黑" pitchFamily="34" charset="-122"/>
              <a:ea typeface="微软雅黑" pitchFamily="34" charset="-122"/>
            </a:endParaRPr>
          </a:p>
        </p:txBody>
      </p:sp>
      <p:sp>
        <p:nvSpPr>
          <p:cNvPr id="19" name="圆角矩形 18"/>
          <p:cNvSpPr/>
          <p:nvPr/>
        </p:nvSpPr>
        <p:spPr>
          <a:xfrm>
            <a:off x="4896411" y="1917626"/>
            <a:ext cx="5256584" cy="635034"/>
          </a:xfrm>
          <a:prstGeom prst="round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0" y="189434"/>
            <a:ext cx="12190413" cy="1433131"/>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服务方案设计</a:t>
            </a:r>
            <a:endParaRPr lang="zh-CN" altLang="en-US" dirty="0"/>
          </a:p>
        </p:txBody>
      </p:sp>
      <p:sp>
        <p:nvSpPr>
          <p:cNvPr id="3" name="圆角矩形 2"/>
          <p:cNvSpPr/>
          <p:nvPr/>
        </p:nvSpPr>
        <p:spPr>
          <a:xfrm>
            <a:off x="2805681" y="1413570"/>
            <a:ext cx="2435172" cy="59318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信贷业务流程</a:t>
            </a:r>
            <a:endParaRPr kumimoji="0" lang="zh-CN" altLang="en-US" sz="18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4" name="圆角矩形 3"/>
          <p:cNvSpPr/>
          <p:nvPr/>
        </p:nvSpPr>
        <p:spPr>
          <a:xfrm>
            <a:off x="5629847" y="1413705"/>
            <a:ext cx="5043749" cy="59279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解决方案</a:t>
            </a:r>
            <a:endParaRPr kumimoji="0" lang="zh-CN" altLang="en-US" sz="18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5" name="圆角矩形 4"/>
          <p:cNvSpPr/>
          <p:nvPr/>
        </p:nvSpPr>
        <p:spPr>
          <a:xfrm>
            <a:off x="1486694" y="2381397"/>
            <a:ext cx="1170756" cy="671234"/>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rPr>
              <a:t>贷前</a:t>
            </a:r>
            <a:endParaRPr kumimoji="0" lang="zh-CN" altLang="en-US" sz="18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endParaRPr>
          </a:p>
        </p:txBody>
      </p:sp>
      <p:sp>
        <p:nvSpPr>
          <p:cNvPr id="6" name="圆角矩形 5"/>
          <p:cNvSpPr/>
          <p:nvPr/>
        </p:nvSpPr>
        <p:spPr>
          <a:xfrm>
            <a:off x="1486694" y="3626250"/>
            <a:ext cx="1170756" cy="671234"/>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ED7D31">
                    <a:lumMod val="75000"/>
                  </a:srgbClr>
                </a:solidFill>
                <a:effectLst/>
                <a:uLnTx/>
                <a:uFillTx/>
                <a:latin typeface="微软雅黑" pitchFamily="34" charset="-122"/>
                <a:ea typeface="微软雅黑" pitchFamily="34" charset="-122"/>
              </a:rPr>
              <a:t>贷中</a:t>
            </a:r>
            <a:endParaRPr kumimoji="0" lang="zh-CN" altLang="en-US" sz="1800" b="1" i="0" u="none" strike="noStrike" kern="0" cap="none" spc="0" normalizeH="0" baseline="0" noProof="0" dirty="0">
              <a:ln>
                <a:noFill/>
              </a:ln>
              <a:solidFill>
                <a:srgbClr val="ED7D31">
                  <a:lumMod val="75000"/>
                </a:srgbClr>
              </a:solidFill>
              <a:effectLst/>
              <a:uLnTx/>
              <a:uFillTx/>
              <a:latin typeface="微软雅黑" pitchFamily="34" charset="-122"/>
              <a:ea typeface="微软雅黑" pitchFamily="34" charset="-122"/>
            </a:endParaRPr>
          </a:p>
        </p:txBody>
      </p:sp>
      <p:sp>
        <p:nvSpPr>
          <p:cNvPr id="7" name="圆角矩形 6"/>
          <p:cNvSpPr/>
          <p:nvPr/>
        </p:nvSpPr>
        <p:spPr>
          <a:xfrm>
            <a:off x="1486694" y="4860308"/>
            <a:ext cx="1170756" cy="671234"/>
          </a:xfrm>
          <a:prstGeom prst="round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00B050"/>
                </a:solidFill>
                <a:effectLst/>
                <a:uLnTx/>
                <a:uFillTx/>
                <a:latin typeface="微软雅黑" pitchFamily="34" charset="-122"/>
                <a:ea typeface="微软雅黑" pitchFamily="34" charset="-122"/>
              </a:rPr>
              <a:t>贷后</a:t>
            </a:r>
            <a:endParaRPr kumimoji="0" lang="zh-CN" altLang="en-US" sz="1800" b="1" i="0" u="none" strike="noStrike" kern="0" cap="none" spc="0" normalizeH="0" baseline="0" noProof="0" dirty="0">
              <a:ln>
                <a:noFill/>
              </a:ln>
              <a:solidFill>
                <a:srgbClr val="00B050"/>
              </a:solidFill>
              <a:effectLst/>
              <a:uLnTx/>
              <a:uFillTx/>
              <a:latin typeface="微软雅黑" pitchFamily="34" charset="-122"/>
              <a:ea typeface="微软雅黑" pitchFamily="34" charset="-122"/>
            </a:endParaRPr>
          </a:p>
        </p:txBody>
      </p:sp>
      <p:sp>
        <p:nvSpPr>
          <p:cNvPr id="8" name="圆角矩形 7"/>
          <p:cNvSpPr/>
          <p:nvPr/>
        </p:nvSpPr>
        <p:spPr>
          <a:xfrm>
            <a:off x="2941751" y="2234441"/>
            <a:ext cx="2044921" cy="1092706"/>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itchFamily="34" charset="-122"/>
                <a:ea typeface="微软雅黑" pitchFamily="34" charset="-122"/>
              </a:rPr>
              <a:t>客户申请</a:t>
            </a:r>
            <a:endParaRPr kumimoji="0" lang="zh-CN" altLang="en-US" sz="1800" b="1"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sp>
        <p:nvSpPr>
          <p:cNvPr id="9" name="圆角矩形 8"/>
          <p:cNvSpPr/>
          <p:nvPr/>
        </p:nvSpPr>
        <p:spPr>
          <a:xfrm>
            <a:off x="5598097" y="2234441"/>
            <a:ext cx="5134807" cy="1092706"/>
          </a:xfrm>
          <a:prstGeom prst="roundRect">
            <a:avLst/>
          </a:prstGeom>
          <a:solidFill>
            <a:schemeClr val="bg2"/>
          </a:solidFill>
          <a:ln w="12700" cap="flat" cmpd="sng" algn="ctr">
            <a:noFill/>
            <a:prstDash val="solid"/>
            <a:miter lim="800000"/>
          </a:ln>
          <a:effectLst/>
        </p:spPr>
        <p:txBody>
          <a:bodyPr rtlCol="0" anchor="ctr"/>
          <a:lstStyle/>
          <a:p>
            <a:pPr marL="0" marR="0" lvl="0" indent="0" defTabSz="914400" eaLnBrk="1" fontAlgn="auto" latinLnBrk="0" hangingPunct="1">
              <a:lnSpc>
                <a:spcPct val="13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rPr>
              <a:t>1</a:t>
            </a:r>
            <a:r>
              <a:rPr kumimoji="0" lang="zh-CN" altLang="en-US" sz="16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rPr>
              <a:t>、线上化流程设计</a:t>
            </a:r>
            <a:endParaRPr kumimoji="0" lang="en-US" altLang="zh-CN" sz="16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rPr>
              <a:t>2</a:t>
            </a:r>
            <a:r>
              <a:rPr kumimoji="0" lang="zh-CN" altLang="en-US" sz="16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rPr>
              <a:t>、精准获客营销</a:t>
            </a:r>
            <a:endParaRPr kumimoji="0" lang="en-US" altLang="zh-CN" sz="16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rPr>
              <a:t>3</a:t>
            </a:r>
            <a:r>
              <a:rPr kumimoji="0" lang="zh-CN" altLang="en-US" sz="16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rPr>
              <a:t>、导流通道建设</a:t>
            </a:r>
            <a:endParaRPr kumimoji="0" lang="zh-CN" altLang="en-US" sz="1600" b="1" i="0" u="none" strike="noStrike" kern="0" cap="none" spc="0" normalizeH="0" baseline="0" noProof="0" dirty="0">
              <a:ln>
                <a:noFill/>
              </a:ln>
              <a:solidFill>
                <a:srgbClr val="5B9BD5">
                  <a:lumMod val="75000"/>
                </a:srgbClr>
              </a:solidFill>
              <a:effectLst/>
              <a:uLnTx/>
              <a:uFillTx/>
              <a:latin typeface="微软雅黑" pitchFamily="34" charset="-122"/>
              <a:ea typeface="微软雅黑" pitchFamily="34" charset="-122"/>
            </a:endParaRPr>
          </a:p>
        </p:txBody>
      </p:sp>
      <p:sp>
        <p:nvSpPr>
          <p:cNvPr id="10" name="圆角矩形 9"/>
          <p:cNvSpPr/>
          <p:nvPr/>
        </p:nvSpPr>
        <p:spPr>
          <a:xfrm>
            <a:off x="2941751" y="3479294"/>
            <a:ext cx="2044921" cy="1092706"/>
          </a:xfrm>
          <a:prstGeom prst="roundRect">
            <a:avLst/>
          </a:prstGeom>
          <a:solidFill>
            <a:srgbClr val="ED7D31"/>
          </a:solidFill>
          <a:ln w="12700" cap="flat" cmpd="sng" algn="ctr">
            <a:solidFill>
              <a:srgbClr val="ED7D31">
                <a:shade val="50000"/>
              </a:srgbClr>
            </a:solid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itchFamily="34" charset="-122"/>
                <a:ea typeface="微软雅黑" pitchFamily="34" charset="-122"/>
              </a:rPr>
              <a:t>审批决策</a:t>
            </a:r>
            <a:endParaRPr kumimoji="0" lang="zh-CN" altLang="en-US" sz="1800" b="1"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sp>
        <p:nvSpPr>
          <p:cNvPr id="11" name="圆角矩形 10"/>
          <p:cNvSpPr/>
          <p:nvPr/>
        </p:nvSpPr>
        <p:spPr>
          <a:xfrm>
            <a:off x="2941751" y="4713352"/>
            <a:ext cx="2044921" cy="1092706"/>
          </a:xfrm>
          <a:prstGeom prst="roundRect">
            <a:avLst/>
          </a:prstGeom>
          <a:solidFill>
            <a:srgbClr val="00B050"/>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itchFamily="34" charset="-122"/>
                <a:ea typeface="微软雅黑" pitchFamily="34" charset="-122"/>
              </a:rPr>
              <a:t>贷后监控</a:t>
            </a:r>
            <a:endParaRPr kumimoji="0" lang="zh-CN" altLang="en-US" sz="1800" b="1"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sp>
        <p:nvSpPr>
          <p:cNvPr id="12" name="圆角矩形 11"/>
          <p:cNvSpPr/>
          <p:nvPr/>
        </p:nvSpPr>
        <p:spPr>
          <a:xfrm>
            <a:off x="5607305" y="4713352"/>
            <a:ext cx="5108401" cy="1092706"/>
          </a:xfrm>
          <a:prstGeom prst="roundRect">
            <a:avLst/>
          </a:prstGeom>
          <a:solidFill>
            <a:schemeClr val="bg2"/>
          </a:solidFill>
          <a:ln w="12700" cap="flat" cmpd="sng" algn="ctr">
            <a:noFill/>
            <a:prstDash val="solid"/>
            <a:miter lim="800000"/>
          </a:ln>
          <a:effectLst/>
        </p:spPr>
        <p:txBody>
          <a:bodyPr rtlCol="0" anchor="ctr"/>
          <a:lstStyle/>
          <a:p>
            <a:pPr marL="0" marR="0" lvl="0" indent="0" defTabSz="914400" eaLnBrk="1" fontAlgn="auto" latinLnBrk="0" hangingPunct="1">
              <a:lnSpc>
                <a:spcPct val="13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B050"/>
                </a:solidFill>
                <a:effectLst/>
                <a:uLnTx/>
                <a:uFillTx/>
                <a:latin typeface="微软雅黑" pitchFamily="34" charset="-122"/>
                <a:ea typeface="微软雅黑" pitchFamily="34" charset="-122"/>
              </a:rPr>
              <a:t>1</a:t>
            </a:r>
            <a:r>
              <a:rPr kumimoji="0" lang="zh-CN" altLang="en-US" sz="1600" b="1" i="0" u="none" strike="noStrike" kern="0" cap="none" spc="0" normalizeH="0" baseline="0" noProof="0" dirty="0">
                <a:ln>
                  <a:noFill/>
                </a:ln>
                <a:solidFill>
                  <a:srgbClr val="00B050"/>
                </a:solidFill>
                <a:effectLst/>
                <a:uLnTx/>
                <a:uFillTx/>
                <a:latin typeface="微软雅黑" pitchFamily="34" charset="-122"/>
                <a:ea typeface="微软雅黑" pitchFamily="34" charset="-122"/>
              </a:rPr>
              <a:t>、贷后数据交互流程</a:t>
            </a:r>
            <a:endParaRPr kumimoji="0" lang="en-US" altLang="zh-CN" sz="1600" b="1" i="0" u="none" strike="noStrike" kern="0" cap="none" spc="0" normalizeH="0" baseline="0" noProof="0" dirty="0">
              <a:ln>
                <a:noFill/>
              </a:ln>
              <a:solidFill>
                <a:srgbClr val="00B050"/>
              </a:solidFill>
              <a:effectLst/>
              <a:uLnTx/>
              <a:uFillTx/>
              <a:latin typeface="微软雅黑" pitchFamily="34" charset="-122"/>
              <a:ea typeface="微软雅黑" pitchFamily="34" charset="-122"/>
            </a:endParaRPr>
          </a:p>
          <a:p>
            <a:pPr marL="0" marR="0" lvl="0" indent="0" defTabSz="914400" eaLnBrk="1" fontAlgn="auto" latinLnBrk="0" hangingPunct="1">
              <a:lnSpc>
                <a:spcPct val="13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B050"/>
                </a:solidFill>
                <a:effectLst/>
                <a:uLnTx/>
                <a:uFillTx/>
                <a:latin typeface="微软雅黑" pitchFamily="34" charset="-122"/>
                <a:ea typeface="微软雅黑" pitchFamily="34" charset="-122"/>
              </a:rPr>
              <a:t>2</a:t>
            </a:r>
            <a:r>
              <a:rPr kumimoji="0" lang="zh-CN" altLang="en-US" sz="1600" b="1" i="0" u="none" strike="noStrike" kern="0" cap="none" spc="0" normalizeH="0" baseline="0" noProof="0" dirty="0">
                <a:ln>
                  <a:noFill/>
                </a:ln>
                <a:solidFill>
                  <a:srgbClr val="00B050"/>
                </a:solidFill>
                <a:effectLst/>
                <a:uLnTx/>
                <a:uFillTx/>
                <a:latin typeface="微软雅黑" pitchFamily="34" charset="-122"/>
                <a:ea typeface="微软雅黑" pitchFamily="34" charset="-122"/>
              </a:rPr>
              <a:t>、贷后监控预警指标及模型</a:t>
            </a:r>
            <a:endParaRPr kumimoji="0" lang="zh-CN" altLang="en-US" sz="1600" b="1" i="0" u="none" strike="noStrike" kern="0" cap="none" spc="0" normalizeH="0" baseline="0" noProof="0" dirty="0">
              <a:ln>
                <a:noFill/>
              </a:ln>
              <a:solidFill>
                <a:srgbClr val="00B050"/>
              </a:solidFill>
              <a:effectLst/>
              <a:uLnTx/>
              <a:uFillTx/>
              <a:latin typeface="微软雅黑" pitchFamily="34" charset="-122"/>
              <a:ea typeface="微软雅黑" pitchFamily="34" charset="-122"/>
            </a:endParaRPr>
          </a:p>
        </p:txBody>
      </p:sp>
      <p:sp>
        <p:nvSpPr>
          <p:cNvPr id="13" name="圆角矩形 12"/>
          <p:cNvSpPr/>
          <p:nvPr/>
        </p:nvSpPr>
        <p:spPr>
          <a:xfrm>
            <a:off x="5592383" y="3479294"/>
            <a:ext cx="5151198" cy="1092706"/>
          </a:xfrm>
          <a:prstGeom prst="roundRect">
            <a:avLst/>
          </a:prstGeom>
          <a:solidFill>
            <a:schemeClr val="bg2"/>
          </a:solidFill>
          <a:ln w="12700" cap="flat" cmpd="sng" algn="ctr">
            <a:noFill/>
            <a:prstDash val="solid"/>
            <a:miter lim="800000"/>
          </a:ln>
          <a:effectLst/>
        </p:spPr>
        <p:txBody>
          <a:bodyPr rtlCol="0" anchor="ctr"/>
          <a:lstStyle/>
          <a:p>
            <a:pPr>
              <a:lnSpc>
                <a:spcPct val="130000"/>
              </a:lnSpc>
              <a:defRPr/>
            </a:pPr>
            <a:r>
              <a:rPr kumimoji="0" lang="en-US" altLang="zh-CN" sz="1600" b="1" i="0" u="none" strike="noStrike" kern="0" cap="none" spc="0" normalizeH="0" baseline="0" noProof="0" dirty="0">
                <a:ln>
                  <a:noFill/>
                </a:ln>
                <a:solidFill>
                  <a:srgbClr val="ED7D31">
                    <a:lumMod val="75000"/>
                  </a:srgbClr>
                </a:solidFill>
                <a:effectLst/>
                <a:uLnTx/>
                <a:uFillTx/>
                <a:latin typeface="微软雅黑" pitchFamily="34" charset="-122"/>
                <a:ea typeface="微软雅黑" pitchFamily="34" charset="-122"/>
              </a:rPr>
              <a:t>1</a:t>
            </a:r>
            <a:r>
              <a:rPr kumimoji="0" lang="zh-CN" altLang="en-US" sz="1600" b="1" i="0" u="none" strike="noStrike" kern="0" cap="none" spc="0" normalizeH="0" baseline="0" noProof="0" dirty="0">
                <a:ln>
                  <a:noFill/>
                </a:ln>
                <a:solidFill>
                  <a:srgbClr val="ED7D31">
                    <a:lumMod val="75000"/>
                  </a:srgbClr>
                </a:solidFill>
                <a:effectLst/>
                <a:uLnTx/>
                <a:uFillTx/>
                <a:latin typeface="微软雅黑" pitchFamily="34" charset="-122"/>
                <a:ea typeface="微软雅黑" pitchFamily="34" charset="-122"/>
              </a:rPr>
              <a:t>、</a:t>
            </a:r>
            <a:r>
              <a:rPr lang="zh-CN" altLang="en-US" sz="1600" b="1" kern="0" dirty="0">
                <a:solidFill>
                  <a:srgbClr val="ED7D31">
                    <a:lumMod val="75000"/>
                  </a:srgbClr>
                </a:solidFill>
                <a:latin typeface="微软雅黑" pitchFamily="34" charset="-122"/>
                <a:ea typeface="微软雅黑" pitchFamily="34" charset="-122"/>
              </a:rPr>
              <a:t>数据整合                </a:t>
            </a:r>
            <a:r>
              <a:rPr kumimoji="0" lang="en-US" altLang="zh-CN" sz="1600" b="1" i="0" u="none" strike="noStrike" kern="0" cap="none" spc="0" normalizeH="0" baseline="0" noProof="0" dirty="0">
                <a:ln>
                  <a:noFill/>
                </a:ln>
                <a:solidFill>
                  <a:srgbClr val="ED7D31">
                    <a:lumMod val="75000"/>
                  </a:srgbClr>
                </a:solidFill>
                <a:effectLst/>
                <a:uLnTx/>
                <a:uFillTx/>
                <a:latin typeface="微软雅黑" pitchFamily="34" charset="-122"/>
                <a:ea typeface="微软雅黑" pitchFamily="34" charset="-122"/>
              </a:rPr>
              <a:t>4</a:t>
            </a:r>
            <a:r>
              <a:rPr kumimoji="0" lang="zh-CN" altLang="en-US" sz="1600" b="1" i="0" u="none" strike="noStrike" kern="0" cap="none" spc="0" normalizeH="0" baseline="0" noProof="0" dirty="0">
                <a:ln>
                  <a:noFill/>
                </a:ln>
                <a:solidFill>
                  <a:srgbClr val="ED7D31">
                    <a:lumMod val="75000"/>
                  </a:srgbClr>
                </a:solidFill>
                <a:effectLst/>
                <a:uLnTx/>
                <a:uFillTx/>
                <a:latin typeface="微软雅黑" pitchFamily="34" charset="-122"/>
                <a:ea typeface="微软雅黑" pitchFamily="34" charset="-122"/>
              </a:rPr>
              <a:t>、</a:t>
            </a:r>
            <a:r>
              <a:rPr lang="zh-CN" altLang="en-US" sz="1600" b="1" kern="0" dirty="0">
                <a:solidFill>
                  <a:srgbClr val="ED7D31">
                    <a:lumMod val="75000"/>
                  </a:srgbClr>
                </a:solidFill>
                <a:latin typeface="微软雅黑" pitchFamily="34" charset="-122"/>
                <a:ea typeface="微软雅黑" pitchFamily="34" charset="-122"/>
              </a:rPr>
              <a:t>审批决策模型</a:t>
            </a:r>
            <a:endParaRPr lang="en-US" altLang="zh-CN" sz="1600" b="1" kern="0" dirty="0">
              <a:solidFill>
                <a:srgbClr val="ED7D31">
                  <a:lumMod val="75000"/>
                </a:srgbClr>
              </a:solidFill>
              <a:latin typeface="微软雅黑" pitchFamily="34" charset="-122"/>
              <a:ea typeface="微软雅黑" pitchFamily="34" charset="-122"/>
            </a:endParaRPr>
          </a:p>
          <a:p>
            <a:pPr>
              <a:lnSpc>
                <a:spcPct val="130000"/>
              </a:lnSpc>
              <a:defRPr/>
            </a:pPr>
            <a:r>
              <a:rPr lang="en-US" altLang="zh-CN" sz="1600" b="1" kern="0" dirty="0">
                <a:solidFill>
                  <a:srgbClr val="ED7D31">
                    <a:lumMod val="75000"/>
                  </a:srgbClr>
                </a:solidFill>
                <a:latin typeface="微软雅黑" pitchFamily="34" charset="-122"/>
                <a:ea typeface="微软雅黑" pitchFamily="34" charset="-122"/>
              </a:rPr>
              <a:t>2</a:t>
            </a:r>
            <a:r>
              <a:rPr lang="zh-CN" altLang="en-US" sz="1600" b="1" kern="0" dirty="0">
                <a:solidFill>
                  <a:srgbClr val="ED7D31">
                    <a:lumMod val="75000"/>
                  </a:srgbClr>
                </a:solidFill>
                <a:latin typeface="微软雅黑" pitchFamily="34" charset="-122"/>
                <a:ea typeface="微软雅黑" pitchFamily="34" charset="-122"/>
              </a:rPr>
              <a:t>、准入模型</a:t>
            </a:r>
            <a:r>
              <a:rPr lang="en-US" altLang="zh-CN" sz="1600" b="1" kern="0" dirty="0">
                <a:solidFill>
                  <a:srgbClr val="ED7D31">
                    <a:lumMod val="75000"/>
                  </a:srgbClr>
                </a:solidFill>
                <a:latin typeface="微软雅黑" pitchFamily="34" charset="-122"/>
                <a:ea typeface="微软雅黑" pitchFamily="34" charset="-122"/>
              </a:rPr>
              <a:t>                5</a:t>
            </a:r>
            <a:r>
              <a:rPr lang="zh-CN" altLang="en-US" sz="1600" b="1" kern="0" dirty="0">
                <a:solidFill>
                  <a:srgbClr val="ED7D31">
                    <a:lumMod val="75000"/>
                  </a:srgbClr>
                </a:solidFill>
                <a:latin typeface="微软雅黑" pitchFamily="34" charset="-122"/>
                <a:ea typeface="微软雅黑" pitchFamily="34" charset="-122"/>
              </a:rPr>
              <a:t>、额度审批模型 </a:t>
            </a:r>
            <a:endParaRPr lang="en-US" altLang="zh-CN" sz="1600" b="1" kern="0" dirty="0">
              <a:solidFill>
                <a:srgbClr val="ED7D31">
                  <a:lumMod val="75000"/>
                </a:srgbClr>
              </a:solidFill>
              <a:latin typeface="微软雅黑" pitchFamily="34" charset="-122"/>
              <a:ea typeface="微软雅黑" pitchFamily="34" charset="-122"/>
            </a:endParaRPr>
          </a:p>
          <a:p>
            <a:pPr lvl="0">
              <a:lnSpc>
                <a:spcPct val="130000"/>
              </a:lnSpc>
              <a:defRPr/>
            </a:pPr>
            <a:r>
              <a:rPr lang="en-US" altLang="zh-CN" sz="1600" b="1" kern="0" dirty="0">
                <a:solidFill>
                  <a:srgbClr val="ED7D31">
                    <a:lumMod val="75000"/>
                  </a:srgbClr>
                </a:solidFill>
                <a:latin typeface="微软雅黑" pitchFamily="34" charset="-122"/>
                <a:ea typeface="微软雅黑" pitchFamily="34" charset="-122"/>
              </a:rPr>
              <a:t>3</a:t>
            </a:r>
            <a:r>
              <a:rPr lang="zh-CN" altLang="en-US" sz="1600" b="1" kern="0" dirty="0">
                <a:solidFill>
                  <a:srgbClr val="ED7D31">
                    <a:lumMod val="75000"/>
                  </a:srgbClr>
                </a:solidFill>
                <a:latin typeface="微软雅黑" pitchFamily="34" charset="-122"/>
                <a:ea typeface="微软雅黑" pitchFamily="34" charset="-122"/>
              </a:rPr>
              <a:t>、反欺诈模型             </a:t>
            </a:r>
            <a:r>
              <a:rPr lang="en-US" altLang="zh-CN" sz="1600" b="1" kern="0" dirty="0">
                <a:solidFill>
                  <a:srgbClr val="ED7D31">
                    <a:lumMod val="75000"/>
                  </a:srgbClr>
                </a:solidFill>
                <a:latin typeface="微软雅黑" pitchFamily="34" charset="-122"/>
                <a:ea typeface="微软雅黑" pitchFamily="34" charset="-122"/>
              </a:rPr>
              <a:t>6</a:t>
            </a:r>
            <a:r>
              <a:rPr lang="zh-CN" altLang="en-US" sz="1600" b="1" kern="0" dirty="0">
                <a:solidFill>
                  <a:srgbClr val="ED7D31">
                    <a:lumMod val="75000"/>
                  </a:srgbClr>
                </a:solidFill>
                <a:latin typeface="微软雅黑" pitchFamily="34" charset="-122"/>
                <a:ea typeface="微软雅黑" pitchFamily="34" charset="-122"/>
              </a:rPr>
              <a:t>、风险定价模型</a:t>
            </a:r>
            <a:endParaRPr lang="zh-CN" altLang="en-US" sz="1600" b="1" kern="0" dirty="0">
              <a:solidFill>
                <a:srgbClr val="ED7D31">
                  <a:lumMod val="75000"/>
                </a:srgbClr>
              </a:solidFill>
              <a:latin typeface="微软雅黑" pitchFamily="34" charset="-122"/>
              <a:ea typeface="微软雅黑"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服务描述</a:t>
            </a:r>
            <a:endParaRPr lang="zh-CN" altLang="en-US" dirty="0"/>
          </a:p>
        </p:txBody>
      </p:sp>
      <p:sp>
        <p:nvSpPr>
          <p:cNvPr id="10" name="文本框 9"/>
          <p:cNvSpPr txBox="1"/>
          <p:nvPr/>
        </p:nvSpPr>
        <p:spPr>
          <a:xfrm>
            <a:off x="1542006" y="1701602"/>
            <a:ext cx="9711690" cy="3108543"/>
          </a:xfrm>
          <a:prstGeom prst="rect">
            <a:avLst/>
          </a:prstGeom>
          <a:noFill/>
        </p:spPr>
        <p:txBody>
          <a:bodyPr wrap="square" rtlCol="0">
            <a:spAutoFit/>
          </a:bodyPr>
          <a:lstStyle/>
          <a:p>
            <a:pPr marL="457200" indent="-457200">
              <a:buFont typeface="Arial" pitchFamily="34" charset="0"/>
              <a:buChar char="•"/>
            </a:pPr>
            <a:r>
              <a:rPr lang="zh-CN" altLang="en-US" sz="2800" dirty="0">
                <a:latin typeface="微软雅黑" pitchFamily="34" charset="-122"/>
                <a:ea typeface="微软雅黑" pitchFamily="34" charset="-122"/>
              </a:rPr>
              <a:t>产品和流程设计</a:t>
            </a:r>
            <a:endParaRPr lang="en-US" altLang="zh-CN" sz="2800" dirty="0">
              <a:latin typeface="微软雅黑" pitchFamily="34" charset="-122"/>
              <a:ea typeface="微软雅黑" pitchFamily="34" charset="-122"/>
            </a:endParaRPr>
          </a:p>
          <a:p>
            <a:pPr marL="457200" indent="-457200">
              <a:buFont typeface="Arial" pitchFamily="34" charset="0"/>
              <a:buChar char="•"/>
            </a:pPr>
            <a:endParaRPr lang="en-US" altLang="zh-CN" sz="2800" dirty="0">
              <a:latin typeface="微软雅黑" pitchFamily="34" charset="-122"/>
              <a:ea typeface="微软雅黑" pitchFamily="34" charset="-122"/>
            </a:endParaRPr>
          </a:p>
          <a:p>
            <a:pPr marL="457200" indent="-457200">
              <a:buFont typeface="Arial" pitchFamily="34" charset="0"/>
              <a:buChar char="•"/>
            </a:pPr>
            <a:r>
              <a:rPr lang="zh-CN" altLang="en-US" sz="2800" dirty="0">
                <a:latin typeface="微软雅黑" pitchFamily="34" charset="-122"/>
                <a:ea typeface="微软雅黑" pitchFamily="34" charset="-122"/>
              </a:rPr>
              <a:t>精准营销和导流</a:t>
            </a:r>
            <a:endParaRPr lang="en-US" altLang="zh-CN" sz="2800" dirty="0">
              <a:latin typeface="微软雅黑" pitchFamily="34" charset="-122"/>
              <a:ea typeface="微软雅黑" pitchFamily="34" charset="-122"/>
            </a:endParaRPr>
          </a:p>
          <a:p>
            <a:pPr marL="457200" indent="-457200">
              <a:buFont typeface="Arial" pitchFamily="34" charset="0"/>
              <a:buChar char="•"/>
            </a:pPr>
            <a:endParaRPr lang="en-US" altLang="zh-CN" sz="2800" dirty="0">
              <a:latin typeface="微软雅黑" pitchFamily="34" charset="-122"/>
              <a:ea typeface="微软雅黑" pitchFamily="34" charset="-122"/>
            </a:endParaRPr>
          </a:p>
          <a:p>
            <a:pPr marL="457200" indent="-457200">
              <a:buFont typeface="Arial" pitchFamily="34" charset="0"/>
              <a:buChar char="•"/>
            </a:pPr>
            <a:r>
              <a:rPr lang="zh-CN" altLang="en-US" sz="2800" dirty="0">
                <a:latin typeface="微软雅黑" pitchFamily="34" charset="-122"/>
                <a:ea typeface="微软雅黑" pitchFamily="34" charset="-122"/>
              </a:rPr>
              <a:t>全流程风控和模型服务</a:t>
            </a:r>
            <a:endParaRPr lang="en-US" altLang="zh-CN" sz="2800" dirty="0">
              <a:latin typeface="微软雅黑" pitchFamily="34" charset="-122"/>
              <a:ea typeface="微软雅黑" pitchFamily="34" charset="-122"/>
            </a:endParaRPr>
          </a:p>
          <a:p>
            <a:pPr marL="457200" indent="-457200">
              <a:buFont typeface="Arial" pitchFamily="34" charset="0"/>
              <a:buChar char="•"/>
            </a:pPr>
            <a:endParaRPr lang="en-US" altLang="zh-CN" sz="2800" dirty="0">
              <a:latin typeface="微软雅黑" pitchFamily="34" charset="-122"/>
              <a:ea typeface="微软雅黑" pitchFamily="34" charset="-122"/>
            </a:endParaRPr>
          </a:p>
          <a:p>
            <a:pPr marL="457200" indent="-457200">
              <a:buFont typeface="Arial" pitchFamily="34" charset="0"/>
              <a:buChar char="•"/>
            </a:pPr>
            <a:r>
              <a:rPr lang="zh-CN" altLang="en-US" sz="2800" dirty="0">
                <a:latin typeface="微软雅黑" pitchFamily="34" charset="-122"/>
                <a:ea typeface="微软雅黑" pitchFamily="34" charset="-122"/>
              </a:rPr>
              <a:t>贷后监控</a:t>
            </a:r>
            <a:endParaRPr lang="zh-CN" altLang="en-US" sz="2800" dirty="0">
              <a:latin typeface="微软雅黑" pitchFamily="34" charset="-122"/>
              <a:ea typeface="微软雅黑"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68" y="1472"/>
            <a:ext cx="12182875" cy="6864681"/>
          </a:xfrm>
          <a:prstGeom prst="rect">
            <a:avLst/>
          </a:prstGeom>
        </p:spPr>
      </p:pic>
      <p:sp>
        <p:nvSpPr>
          <p:cNvPr id="5" name="TextBox 64"/>
          <p:cNvSpPr txBox="1"/>
          <p:nvPr/>
        </p:nvSpPr>
        <p:spPr>
          <a:xfrm>
            <a:off x="937890" y="2782888"/>
            <a:ext cx="9045748" cy="646112"/>
          </a:xfrm>
          <a:prstGeom prst="rect">
            <a:avLst/>
          </a:prstGeom>
          <a:noFill/>
        </p:spPr>
        <p:txBody>
          <a:bodyPr wrap="square" anchor="ctr">
            <a:spAutoFit/>
          </a:bodyPr>
          <a:lstStyle>
            <a:defPPr>
              <a:defRPr lang="zh-CN"/>
            </a:defPPr>
            <a:lvl1pPr>
              <a:defRPr sz="1800">
                <a:solidFill>
                  <a:schemeClr val="tx1">
                    <a:lumMod val="75000"/>
                    <a:lumOff val="25000"/>
                  </a:schemeClr>
                </a:solidFill>
              </a:defRPr>
            </a:lvl1pPr>
          </a:lstStyle>
          <a:p>
            <a:pPr fontAlgn="ctr">
              <a:buFont typeface="Arial" pitchFamily="34" charset="0"/>
              <a:buNone/>
              <a:defRPr/>
            </a:pPr>
            <a:r>
              <a:rPr lang="en-US" altLang="zh-CN" sz="3600" b="1" kern="0" dirty="0">
                <a:solidFill>
                  <a:schemeClr val="bg1"/>
                </a:solidFill>
                <a:latin typeface="微软雅黑" pitchFamily="34" charset="-122"/>
                <a:ea typeface="微软雅黑" pitchFamily="34" charset="-122"/>
              </a:rPr>
              <a:t>PART 03-1     </a:t>
            </a:r>
            <a:r>
              <a:rPr lang="zh-CN" altLang="en-US" sz="3600" b="1" kern="0" dirty="0">
                <a:solidFill>
                  <a:schemeClr val="bg1"/>
                </a:solidFill>
                <a:latin typeface="微软雅黑" pitchFamily="34" charset="-122"/>
                <a:ea typeface="微软雅黑" pitchFamily="34" charset="-122"/>
              </a:rPr>
              <a:t>产品设计</a:t>
            </a:r>
            <a:endParaRPr lang="zh-CN" altLang="en-US" sz="3600" b="1" kern="0" dirty="0">
              <a:solidFill>
                <a:schemeClr val="bg1"/>
              </a:solidFill>
              <a:latin typeface="微软雅黑" pitchFamily="34" charset="-122"/>
              <a:ea typeface="微软雅黑"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产品要素设计</a:t>
            </a:r>
            <a:endParaRPr lang="zh-CN" altLang="en-US" dirty="0"/>
          </a:p>
        </p:txBody>
      </p:sp>
      <p:sp>
        <p:nvSpPr>
          <p:cNvPr id="13" name="圆角矩形 12"/>
          <p:cNvSpPr/>
          <p:nvPr/>
        </p:nvSpPr>
        <p:spPr>
          <a:xfrm>
            <a:off x="6403806" y="2140772"/>
            <a:ext cx="5091999" cy="273334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4" name="圆角矩形 13"/>
          <p:cNvSpPr/>
          <p:nvPr/>
        </p:nvSpPr>
        <p:spPr>
          <a:xfrm>
            <a:off x="744113" y="2140772"/>
            <a:ext cx="4837487" cy="273334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a:ea typeface="微软雅黑" pitchFamily="34" charset="-122"/>
              <a:cs typeface="+mn-cs"/>
            </a:endParaRPr>
          </a:p>
        </p:txBody>
      </p:sp>
      <p:sp>
        <p:nvSpPr>
          <p:cNvPr id="15" name="矩形 14"/>
          <p:cNvSpPr/>
          <p:nvPr/>
        </p:nvSpPr>
        <p:spPr>
          <a:xfrm>
            <a:off x="977591" y="3032376"/>
            <a:ext cx="4053148" cy="369332"/>
          </a:xfrm>
          <a:prstGeom prst="rect">
            <a:avLst/>
          </a:prstGeom>
        </p:spPr>
        <p:txBody>
          <a:bodyPr wrap="square">
            <a:spAutoFit/>
          </a:bodyPr>
          <a:lstStyle/>
          <a:p>
            <a:pPr algn="just" defTabSz="914400"/>
            <a:r>
              <a:rPr lang="en-US" altLang="zh-CN" sz="1800" kern="100" dirty="0">
                <a:solidFill>
                  <a:prstClr val="black"/>
                </a:solidFill>
                <a:latin typeface="微软雅黑" pitchFamily="34" charset="-122"/>
                <a:ea typeface="微软雅黑" pitchFamily="34" charset="-122"/>
                <a:cs typeface="Times New Roman" pitchFamily="18" charset="0"/>
              </a:rPr>
              <a:t>2</a:t>
            </a:r>
            <a:r>
              <a:rPr lang="zh-CN" altLang="zh-CN" sz="1800" kern="100" dirty="0">
                <a:solidFill>
                  <a:prstClr val="black"/>
                </a:solidFill>
                <a:latin typeface="微软雅黑" pitchFamily="34" charset="-122"/>
                <a:ea typeface="微软雅黑" pitchFamily="34" charset="-122"/>
                <a:cs typeface="Times New Roman" pitchFamily="18" charset="0"/>
              </a:rPr>
              <a:t>、授信主体为企业</a:t>
            </a:r>
            <a:r>
              <a:rPr lang="zh-CN" altLang="en-US" sz="1800" kern="100" dirty="0">
                <a:solidFill>
                  <a:prstClr val="black"/>
                </a:solidFill>
                <a:latin typeface="微软雅黑" pitchFamily="34" charset="-122"/>
                <a:ea typeface="微软雅黑" pitchFamily="34" charset="-122"/>
                <a:cs typeface="Times New Roman" pitchFamily="18" charset="0"/>
              </a:rPr>
              <a:t>或者企业主个人</a:t>
            </a:r>
            <a:r>
              <a:rPr lang="zh-CN" altLang="zh-CN" sz="1800" kern="100" dirty="0">
                <a:solidFill>
                  <a:prstClr val="black"/>
                </a:solidFill>
                <a:latin typeface="微软雅黑" pitchFamily="34" charset="-122"/>
                <a:ea typeface="微软雅黑" pitchFamily="34" charset="-122"/>
                <a:cs typeface="Times New Roman" pitchFamily="18" charset="0"/>
              </a:rPr>
              <a:t>；</a:t>
            </a:r>
            <a:endParaRPr lang="zh-CN" altLang="zh-CN" sz="1200" kern="100" dirty="0">
              <a:solidFill>
                <a:prstClr val="black"/>
              </a:solidFill>
              <a:latin typeface="微软雅黑" pitchFamily="34" charset="-122"/>
              <a:ea typeface="微软雅黑" pitchFamily="34" charset="-122"/>
              <a:cs typeface="Times New Roman" pitchFamily="18" charset="0"/>
            </a:endParaRPr>
          </a:p>
        </p:txBody>
      </p:sp>
      <p:sp>
        <p:nvSpPr>
          <p:cNvPr id="16" name="矩形 15"/>
          <p:cNvSpPr/>
          <p:nvPr/>
        </p:nvSpPr>
        <p:spPr>
          <a:xfrm>
            <a:off x="977590" y="2356828"/>
            <a:ext cx="3781805" cy="369332"/>
          </a:xfrm>
          <a:prstGeom prst="rect">
            <a:avLst/>
          </a:prstGeom>
        </p:spPr>
        <p:txBody>
          <a:bodyPr wrap="none">
            <a:spAutoFit/>
          </a:bodyPr>
          <a:lstStyle/>
          <a:p>
            <a:pPr algn="just" defTabSz="914400"/>
            <a:r>
              <a:rPr lang="en-US" altLang="zh-CN" sz="1800" kern="100" dirty="0">
                <a:solidFill>
                  <a:prstClr val="black"/>
                </a:solidFill>
                <a:latin typeface="微软雅黑" pitchFamily="34" charset="-122"/>
                <a:ea typeface="微软雅黑" pitchFamily="34" charset="-122"/>
                <a:cs typeface="Times New Roman" pitchFamily="18" charset="0"/>
              </a:rPr>
              <a:t>1</a:t>
            </a:r>
            <a:r>
              <a:rPr lang="zh-CN" altLang="zh-CN" sz="1800" kern="100" dirty="0">
                <a:solidFill>
                  <a:prstClr val="black"/>
                </a:solidFill>
                <a:latin typeface="微软雅黑" pitchFamily="34" charset="-122"/>
                <a:ea typeface="微软雅黑" pitchFamily="34" charset="-122"/>
                <a:cs typeface="Times New Roman" pitchFamily="18" charset="0"/>
              </a:rPr>
              <a:t>、本行各机构所在地的小微企业；</a:t>
            </a:r>
            <a:endParaRPr lang="zh-CN" altLang="zh-CN" sz="1200" kern="100" dirty="0">
              <a:solidFill>
                <a:prstClr val="black"/>
              </a:solidFill>
              <a:latin typeface="微软雅黑" pitchFamily="34" charset="-122"/>
              <a:ea typeface="微软雅黑" pitchFamily="34" charset="-122"/>
              <a:cs typeface="Times New Roman" pitchFamily="18" charset="0"/>
            </a:endParaRPr>
          </a:p>
        </p:txBody>
      </p:sp>
      <p:sp>
        <p:nvSpPr>
          <p:cNvPr id="17" name="矩形 16"/>
          <p:cNvSpPr/>
          <p:nvPr/>
        </p:nvSpPr>
        <p:spPr>
          <a:xfrm>
            <a:off x="977590" y="4383472"/>
            <a:ext cx="4732417" cy="369332"/>
          </a:xfrm>
          <a:prstGeom prst="rect">
            <a:avLst/>
          </a:prstGeom>
        </p:spPr>
        <p:txBody>
          <a:bodyPr wrap="square">
            <a:spAutoFit/>
          </a:bodyPr>
          <a:lstStyle/>
          <a:p>
            <a:pPr defTabSz="914400"/>
            <a:r>
              <a:rPr lang="en-US" altLang="zh-CN" sz="1800" kern="100" dirty="0">
                <a:solidFill>
                  <a:prstClr val="black"/>
                </a:solidFill>
                <a:latin typeface="微软雅黑" pitchFamily="34" charset="-122"/>
                <a:ea typeface="微软雅黑" pitchFamily="34" charset="-122"/>
                <a:cs typeface="Times New Roman" pitchFamily="18" charset="0"/>
              </a:rPr>
              <a:t>4</a:t>
            </a:r>
            <a:r>
              <a:rPr lang="zh-CN" altLang="zh-CN" sz="1800" kern="100" dirty="0">
                <a:solidFill>
                  <a:prstClr val="black"/>
                </a:solidFill>
                <a:latin typeface="微软雅黑" pitchFamily="34" charset="-122"/>
                <a:ea typeface="微软雅黑" pitchFamily="34" charset="-122"/>
                <a:cs typeface="Times New Roman" pitchFamily="18" charset="0"/>
              </a:rPr>
              <a:t>、贷款额度【</a:t>
            </a:r>
            <a:r>
              <a:rPr lang="en-US" altLang="zh-CN" sz="1800" kern="100" dirty="0">
                <a:solidFill>
                  <a:prstClr val="black"/>
                </a:solidFill>
                <a:latin typeface="微软雅黑" pitchFamily="34" charset="-122"/>
                <a:ea typeface="微软雅黑" pitchFamily="34" charset="-122"/>
                <a:cs typeface="Times New Roman" pitchFamily="18" charset="0"/>
              </a:rPr>
              <a:t>0</a:t>
            </a:r>
            <a:r>
              <a:rPr lang="zh-CN" altLang="zh-CN" sz="1800" kern="100" dirty="0">
                <a:solidFill>
                  <a:prstClr val="black"/>
                </a:solidFill>
                <a:latin typeface="微软雅黑" pitchFamily="34" charset="-122"/>
                <a:ea typeface="微软雅黑" pitchFamily="34" charset="-122"/>
                <a:cs typeface="Times New Roman" pitchFamily="18" charset="0"/>
              </a:rPr>
              <a:t>，</a:t>
            </a:r>
            <a:r>
              <a:rPr lang="en-US" altLang="zh-CN" sz="1800" kern="100" dirty="0">
                <a:solidFill>
                  <a:prstClr val="black"/>
                </a:solidFill>
                <a:latin typeface="微软雅黑" pitchFamily="34" charset="-122"/>
                <a:ea typeface="微软雅黑" pitchFamily="34" charset="-122"/>
                <a:cs typeface="Times New Roman" pitchFamily="18" charset="0"/>
              </a:rPr>
              <a:t>200</a:t>
            </a:r>
            <a:r>
              <a:rPr lang="zh-CN" altLang="en-US" sz="1800" kern="100" dirty="0">
                <a:solidFill>
                  <a:prstClr val="black"/>
                </a:solidFill>
                <a:latin typeface="微软雅黑" pitchFamily="34" charset="-122"/>
                <a:ea typeface="微软雅黑" pitchFamily="34" charset="-122"/>
                <a:cs typeface="Times New Roman" pitchFamily="18" charset="0"/>
              </a:rPr>
              <a:t>万</a:t>
            </a:r>
            <a:r>
              <a:rPr lang="zh-CN" altLang="zh-CN" sz="1800" kern="100" dirty="0">
                <a:solidFill>
                  <a:prstClr val="black"/>
                </a:solidFill>
                <a:latin typeface="微软雅黑" pitchFamily="34" charset="-122"/>
                <a:ea typeface="微软雅黑" pitchFamily="34" charset="-122"/>
                <a:cs typeface="Times New Roman" pitchFamily="18" charset="0"/>
              </a:rPr>
              <a:t>】。</a:t>
            </a:r>
            <a:endParaRPr lang="zh-CN" altLang="en-US" sz="1800" dirty="0">
              <a:solidFill>
                <a:prstClr val="black"/>
              </a:solidFill>
              <a:latin typeface="微软雅黑" pitchFamily="34" charset="-122"/>
              <a:ea typeface="微软雅黑" pitchFamily="34" charset="-122"/>
            </a:endParaRPr>
          </a:p>
        </p:txBody>
      </p:sp>
      <p:sp>
        <p:nvSpPr>
          <p:cNvPr id="18" name="矩形 17"/>
          <p:cNvSpPr/>
          <p:nvPr/>
        </p:nvSpPr>
        <p:spPr>
          <a:xfrm>
            <a:off x="977590" y="3707924"/>
            <a:ext cx="4705134" cy="369332"/>
          </a:xfrm>
          <a:prstGeom prst="rect">
            <a:avLst/>
          </a:prstGeom>
        </p:spPr>
        <p:txBody>
          <a:bodyPr wrap="none">
            <a:spAutoFit/>
          </a:bodyPr>
          <a:lstStyle/>
          <a:p>
            <a:pPr algn="just" defTabSz="914400"/>
            <a:r>
              <a:rPr lang="en-US" altLang="zh-CN" sz="1800" kern="100" dirty="0">
                <a:solidFill>
                  <a:prstClr val="black"/>
                </a:solidFill>
                <a:latin typeface="微软雅黑" pitchFamily="34" charset="-122"/>
                <a:ea typeface="微软雅黑" pitchFamily="34" charset="-122"/>
                <a:cs typeface="Times New Roman" pitchFamily="18" charset="0"/>
              </a:rPr>
              <a:t>3</a:t>
            </a:r>
            <a:r>
              <a:rPr lang="zh-CN" altLang="zh-CN" sz="1800" kern="100" dirty="0">
                <a:solidFill>
                  <a:prstClr val="black"/>
                </a:solidFill>
                <a:latin typeface="微软雅黑" pitchFamily="34" charset="-122"/>
                <a:ea typeface="微软雅黑" pitchFamily="34" charset="-122"/>
                <a:cs typeface="Times New Roman" pitchFamily="18" charset="0"/>
              </a:rPr>
              <a:t>、有实体经营，符合规则评判和模型</a:t>
            </a:r>
            <a:r>
              <a:rPr lang="zh-CN" altLang="en-US" sz="1800" kern="100" dirty="0">
                <a:solidFill>
                  <a:prstClr val="black"/>
                </a:solidFill>
                <a:latin typeface="微软雅黑" pitchFamily="34" charset="-122"/>
                <a:ea typeface="微软雅黑" pitchFamily="34" charset="-122"/>
                <a:cs typeface="Times New Roman" pitchFamily="18" charset="0"/>
              </a:rPr>
              <a:t>评</a:t>
            </a:r>
            <a:r>
              <a:rPr lang="zh-CN" altLang="zh-CN" sz="1800" kern="100" dirty="0">
                <a:solidFill>
                  <a:prstClr val="black"/>
                </a:solidFill>
                <a:latin typeface="微软雅黑" pitchFamily="34" charset="-122"/>
                <a:ea typeface="微软雅黑" pitchFamily="34" charset="-122"/>
                <a:cs typeface="Times New Roman" pitchFamily="18" charset="0"/>
              </a:rPr>
              <a:t>级；</a:t>
            </a:r>
            <a:endParaRPr lang="zh-CN" altLang="zh-CN" sz="1200" kern="100" dirty="0">
              <a:solidFill>
                <a:prstClr val="black"/>
              </a:solidFill>
              <a:latin typeface="微软雅黑" pitchFamily="34" charset="-122"/>
              <a:ea typeface="微软雅黑" pitchFamily="34" charset="-122"/>
              <a:cs typeface="Times New Roman" pitchFamily="18" charset="0"/>
            </a:endParaRPr>
          </a:p>
        </p:txBody>
      </p:sp>
      <p:sp>
        <p:nvSpPr>
          <p:cNvPr id="19" name="矩形 18"/>
          <p:cNvSpPr/>
          <p:nvPr/>
        </p:nvSpPr>
        <p:spPr>
          <a:xfrm>
            <a:off x="6523398" y="4383472"/>
            <a:ext cx="4972408" cy="369332"/>
          </a:xfrm>
          <a:prstGeom prst="rect">
            <a:avLst/>
          </a:prstGeom>
        </p:spPr>
        <p:txBody>
          <a:bodyPr wrap="square">
            <a:spAutoFit/>
          </a:bodyPr>
          <a:lstStyle/>
          <a:p>
            <a:pPr algn="just" defTabSz="914400"/>
            <a:r>
              <a:rPr lang="en-US" altLang="zh-CN" sz="1800" kern="100" dirty="0">
                <a:solidFill>
                  <a:prstClr val="black"/>
                </a:solidFill>
                <a:latin typeface="微软雅黑" pitchFamily="34" charset="-122"/>
                <a:ea typeface="微软雅黑" pitchFamily="34" charset="-122"/>
                <a:cs typeface="Times New Roman" pitchFamily="18" charset="0"/>
              </a:rPr>
              <a:t>4</a:t>
            </a:r>
            <a:r>
              <a:rPr lang="zh-CN" altLang="en-US" sz="1800" kern="100" dirty="0">
                <a:solidFill>
                  <a:prstClr val="black"/>
                </a:solidFill>
                <a:latin typeface="微软雅黑" pitchFamily="34" charset="-122"/>
                <a:ea typeface="微软雅黑" pitchFamily="34" charset="-122"/>
                <a:cs typeface="Times New Roman" pitchFamily="18" charset="0"/>
              </a:rPr>
              <a:t>、</a:t>
            </a:r>
            <a:r>
              <a:rPr lang="zh-CN" altLang="zh-CN" sz="1800" kern="100" dirty="0">
                <a:solidFill>
                  <a:prstClr val="black"/>
                </a:solidFill>
                <a:latin typeface="微软雅黑" pitchFamily="34" charset="-122"/>
                <a:ea typeface="微软雅黑" pitchFamily="34" charset="-122"/>
                <a:cs typeface="Times New Roman" pitchFamily="18" charset="0"/>
              </a:rPr>
              <a:t>还款方式：</a:t>
            </a:r>
            <a:r>
              <a:rPr lang="zh-CN" altLang="en-US" sz="1800" kern="100" dirty="0">
                <a:solidFill>
                  <a:prstClr val="black"/>
                </a:solidFill>
                <a:latin typeface="微软雅黑" pitchFamily="34" charset="-122"/>
                <a:ea typeface="微软雅黑" pitchFamily="34" charset="-122"/>
                <a:cs typeface="Times New Roman" pitchFamily="18" charset="0"/>
              </a:rPr>
              <a:t>随借随还</a:t>
            </a:r>
            <a:r>
              <a:rPr lang="zh-CN" altLang="zh-CN" sz="1800" kern="100" dirty="0">
                <a:solidFill>
                  <a:prstClr val="black"/>
                </a:solidFill>
                <a:latin typeface="微软雅黑" pitchFamily="34" charset="-122"/>
                <a:ea typeface="微软雅黑" pitchFamily="34" charset="-122"/>
                <a:cs typeface="Times New Roman" pitchFamily="18" charset="0"/>
              </a:rPr>
              <a:t>、按月结息、到期还本</a:t>
            </a:r>
            <a:endParaRPr lang="zh-CN" altLang="zh-CN" sz="1200" kern="100" dirty="0">
              <a:solidFill>
                <a:prstClr val="black"/>
              </a:solidFill>
              <a:latin typeface="微软雅黑" pitchFamily="34" charset="-122"/>
              <a:ea typeface="微软雅黑" pitchFamily="34" charset="-122"/>
              <a:cs typeface="Times New Roman" pitchFamily="18" charset="0"/>
            </a:endParaRPr>
          </a:p>
        </p:txBody>
      </p:sp>
      <p:sp>
        <p:nvSpPr>
          <p:cNvPr id="20" name="矩形 19"/>
          <p:cNvSpPr/>
          <p:nvPr/>
        </p:nvSpPr>
        <p:spPr>
          <a:xfrm>
            <a:off x="6541485" y="2356828"/>
            <a:ext cx="3313728" cy="369332"/>
          </a:xfrm>
          <a:prstGeom prst="rect">
            <a:avLst/>
          </a:prstGeom>
        </p:spPr>
        <p:txBody>
          <a:bodyPr wrap="none">
            <a:spAutoFit/>
          </a:bodyPr>
          <a:lstStyle/>
          <a:p>
            <a:pPr algn="just" defTabSz="914400"/>
            <a:r>
              <a:rPr lang="en-US" altLang="zh-CN" sz="1800" kern="100" dirty="0">
                <a:solidFill>
                  <a:prstClr val="black"/>
                </a:solidFill>
                <a:latin typeface="微软雅黑" pitchFamily="34" charset="-122"/>
                <a:ea typeface="微软雅黑" pitchFamily="34" charset="-122"/>
                <a:cs typeface="Times New Roman" pitchFamily="18" charset="0"/>
              </a:rPr>
              <a:t>1</a:t>
            </a:r>
            <a:r>
              <a:rPr lang="zh-CN" altLang="en-US" sz="1800" kern="100" dirty="0">
                <a:solidFill>
                  <a:prstClr val="black"/>
                </a:solidFill>
                <a:latin typeface="微软雅黑" pitchFamily="34" charset="-122"/>
                <a:ea typeface="微软雅黑" pitchFamily="34" charset="-122"/>
                <a:cs typeface="Times New Roman" pitchFamily="18" charset="0"/>
              </a:rPr>
              <a:t>、</a:t>
            </a:r>
            <a:r>
              <a:rPr lang="zh-CN" altLang="zh-CN" sz="1800" kern="100" dirty="0">
                <a:solidFill>
                  <a:prstClr val="black"/>
                </a:solidFill>
                <a:latin typeface="微软雅黑" pitchFamily="34" charset="-122"/>
                <a:ea typeface="微软雅黑" pitchFamily="34" charset="-122"/>
                <a:cs typeface="Times New Roman" pitchFamily="18" charset="0"/>
              </a:rPr>
              <a:t>产品名称：</a:t>
            </a:r>
            <a:r>
              <a:rPr lang="en-US" altLang="zh-CN" sz="1800" kern="100" dirty="0">
                <a:solidFill>
                  <a:prstClr val="black"/>
                </a:solidFill>
                <a:latin typeface="微软雅黑" pitchFamily="34" charset="-122"/>
                <a:ea typeface="微软雅黑" pitchFamily="34" charset="-122"/>
                <a:cs typeface="Times New Roman" pitchFamily="18" charset="0"/>
              </a:rPr>
              <a:t>×××</a:t>
            </a:r>
            <a:r>
              <a:rPr lang="zh-CN" altLang="zh-CN" sz="1800" kern="100" dirty="0">
                <a:solidFill>
                  <a:prstClr val="black"/>
                </a:solidFill>
                <a:latin typeface="微软雅黑" pitchFamily="34" charset="-122"/>
                <a:ea typeface="微软雅黑" pitchFamily="34" charset="-122"/>
                <a:cs typeface="Times New Roman" pitchFamily="18" charset="0"/>
              </a:rPr>
              <a:t>银行税</a:t>
            </a:r>
            <a:r>
              <a:rPr lang="en-US" altLang="zh-CN" sz="1800" kern="100" dirty="0">
                <a:solidFill>
                  <a:prstClr val="black"/>
                </a:solidFill>
                <a:latin typeface="微软雅黑" pitchFamily="34" charset="-122"/>
                <a:ea typeface="微软雅黑" pitchFamily="34" charset="-122"/>
                <a:cs typeface="Times New Roman" pitchFamily="18" charset="0"/>
              </a:rPr>
              <a:t>×</a:t>
            </a:r>
            <a:r>
              <a:rPr lang="zh-CN" altLang="zh-CN" sz="1800" kern="100" dirty="0">
                <a:solidFill>
                  <a:prstClr val="black"/>
                </a:solidFill>
                <a:latin typeface="微软雅黑" pitchFamily="34" charset="-122"/>
                <a:ea typeface="微软雅黑" pitchFamily="34" charset="-122"/>
                <a:cs typeface="Times New Roman" pitchFamily="18" charset="0"/>
              </a:rPr>
              <a:t>贷</a:t>
            </a:r>
            <a:endParaRPr lang="zh-CN" altLang="zh-CN" sz="1200" kern="100" dirty="0">
              <a:solidFill>
                <a:prstClr val="black"/>
              </a:solidFill>
              <a:latin typeface="微软雅黑" pitchFamily="34" charset="-122"/>
              <a:ea typeface="微软雅黑" pitchFamily="34" charset="-122"/>
              <a:cs typeface="Times New Roman" pitchFamily="18" charset="0"/>
            </a:endParaRPr>
          </a:p>
        </p:txBody>
      </p:sp>
      <p:sp>
        <p:nvSpPr>
          <p:cNvPr id="21" name="矩形 20"/>
          <p:cNvSpPr/>
          <p:nvPr/>
        </p:nvSpPr>
        <p:spPr>
          <a:xfrm>
            <a:off x="6541485" y="3032376"/>
            <a:ext cx="2618024" cy="369332"/>
          </a:xfrm>
          <a:prstGeom prst="rect">
            <a:avLst/>
          </a:prstGeom>
        </p:spPr>
        <p:txBody>
          <a:bodyPr wrap="none">
            <a:spAutoFit/>
          </a:bodyPr>
          <a:lstStyle/>
          <a:p>
            <a:pPr algn="just" defTabSz="914400"/>
            <a:r>
              <a:rPr lang="en-US" altLang="zh-CN" sz="1800" kern="100" dirty="0">
                <a:solidFill>
                  <a:prstClr val="black"/>
                </a:solidFill>
                <a:latin typeface="微软雅黑" pitchFamily="34" charset="-122"/>
                <a:ea typeface="微软雅黑" pitchFamily="34" charset="-122"/>
                <a:cs typeface="Times New Roman" pitchFamily="18" charset="0"/>
              </a:rPr>
              <a:t>2</a:t>
            </a:r>
            <a:r>
              <a:rPr lang="zh-CN" altLang="en-US" sz="1800" kern="100" dirty="0">
                <a:solidFill>
                  <a:prstClr val="black"/>
                </a:solidFill>
                <a:latin typeface="微软雅黑" pitchFamily="34" charset="-122"/>
                <a:ea typeface="微软雅黑" pitchFamily="34" charset="-122"/>
                <a:cs typeface="Times New Roman" pitchFamily="18" charset="0"/>
              </a:rPr>
              <a:t>、</a:t>
            </a:r>
            <a:r>
              <a:rPr lang="zh-CN" altLang="zh-CN" sz="1800" kern="100" dirty="0">
                <a:solidFill>
                  <a:prstClr val="black"/>
                </a:solidFill>
                <a:latin typeface="微软雅黑" pitchFamily="34" charset="-122"/>
                <a:ea typeface="微软雅黑" pitchFamily="34" charset="-122"/>
                <a:cs typeface="Times New Roman" pitchFamily="18" charset="0"/>
              </a:rPr>
              <a:t>利率范围：</a:t>
            </a:r>
            <a:r>
              <a:rPr lang="en-US" altLang="zh-CN" sz="1800" kern="100" dirty="0">
                <a:solidFill>
                  <a:prstClr val="black"/>
                </a:solidFill>
                <a:latin typeface="微软雅黑" pitchFamily="34" charset="-122"/>
                <a:ea typeface="微软雅黑" pitchFamily="34" charset="-122"/>
                <a:cs typeface="Times New Roman" pitchFamily="18" charset="0"/>
              </a:rPr>
              <a:t>8%-15%</a:t>
            </a:r>
            <a:endParaRPr lang="zh-CN" altLang="zh-CN" sz="1200" kern="100" dirty="0">
              <a:solidFill>
                <a:prstClr val="black"/>
              </a:solidFill>
              <a:latin typeface="微软雅黑" pitchFamily="34" charset="-122"/>
              <a:ea typeface="微软雅黑" pitchFamily="34" charset="-122"/>
              <a:cs typeface="Times New Roman" pitchFamily="18" charset="0"/>
            </a:endParaRPr>
          </a:p>
        </p:txBody>
      </p:sp>
      <p:sp>
        <p:nvSpPr>
          <p:cNvPr id="22" name="矩形 21"/>
          <p:cNvSpPr/>
          <p:nvPr/>
        </p:nvSpPr>
        <p:spPr>
          <a:xfrm>
            <a:off x="6539425" y="3707924"/>
            <a:ext cx="1973617" cy="369332"/>
          </a:xfrm>
          <a:prstGeom prst="rect">
            <a:avLst/>
          </a:prstGeom>
        </p:spPr>
        <p:txBody>
          <a:bodyPr wrap="none">
            <a:spAutoFit/>
          </a:bodyPr>
          <a:lstStyle/>
          <a:p>
            <a:pPr algn="just" defTabSz="914400"/>
            <a:r>
              <a:rPr lang="en-US" altLang="zh-CN" sz="1800" kern="100" dirty="0">
                <a:solidFill>
                  <a:prstClr val="black"/>
                </a:solidFill>
                <a:latin typeface="微软雅黑" pitchFamily="34" charset="-122"/>
                <a:ea typeface="微软雅黑" pitchFamily="34" charset="-122"/>
                <a:cs typeface="Times New Roman" pitchFamily="18" charset="0"/>
              </a:rPr>
              <a:t>3</a:t>
            </a:r>
            <a:r>
              <a:rPr lang="zh-CN" altLang="en-US" sz="1800" kern="100" dirty="0">
                <a:solidFill>
                  <a:prstClr val="black"/>
                </a:solidFill>
                <a:latin typeface="微软雅黑" pitchFamily="34" charset="-122"/>
                <a:ea typeface="微软雅黑" pitchFamily="34" charset="-122"/>
                <a:cs typeface="Times New Roman" pitchFamily="18" charset="0"/>
              </a:rPr>
              <a:t>、</a:t>
            </a:r>
            <a:r>
              <a:rPr lang="zh-CN" altLang="zh-CN" sz="1800" kern="100" dirty="0">
                <a:solidFill>
                  <a:prstClr val="black"/>
                </a:solidFill>
                <a:latin typeface="微软雅黑" pitchFamily="34" charset="-122"/>
                <a:ea typeface="微软雅黑" pitchFamily="34" charset="-122"/>
                <a:cs typeface="Times New Roman" pitchFamily="18" charset="0"/>
              </a:rPr>
              <a:t>期限：</a:t>
            </a:r>
            <a:r>
              <a:rPr lang="en-US" altLang="zh-CN" sz="1800" kern="100" dirty="0">
                <a:solidFill>
                  <a:prstClr val="black"/>
                </a:solidFill>
                <a:latin typeface="微软雅黑" pitchFamily="34" charset="-122"/>
                <a:ea typeface="微软雅黑" pitchFamily="34" charset="-122"/>
                <a:cs typeface="Times New Roman" pitchFamily="18" charset="0"/>
              </a:rPr>
              <a:t>12</a:t>
            </a:r>
            <a:r>
              <a:rPr lang="zh-CN" altLang="zh-CN" sz="1800" kern="100" dirty="0">
                <a:solidFill>
                  <a:prstClr val="black"/>
                </a:solidFill>
                <a:latin typeface="微软雅黑" pitchFamily="34" charset="-122"/>
                <a:ea typeface="微软雅黑" pitchFamily="34" charset="-122"/>
                <a:cs typeface="Times New Roman" pitchFamily="18" charset="0"/>
              </a:rPr>
              <a:t>个月</a:t>
            </a:r>
            <a:endParaRPr lang="zh-CN" altLang="zh-CN" sz="1200" kern="100" dirty="0">
              <a:solidFill>
                <a:prstClr val="black"/>
              </a:solidFill>
              <a:latin typeface="微软雅黑" pitchFamily="34" charset="-122"/>
              <a:ea typeface="微软雅黑" pitchFamily="34" charset="-122"/>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产品流程设计</a:t>
            </a:r>
            <a:endParaRPr lang="zh-CN" altLang="en-US" dirty="0"/>
          </a:p>
        </p:txBody>
      </p:sp>
      <p:pic>
        <p:nvPicPr>
          <p:cNvPr id="4099" name="Picture 3" descr="E:\黎万彬设计工作盘\PPT\PPT使用之元素\0503-0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2598" y="1341562"/>
            <a:ext cx="10963403" cy="45969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164"/>
          <p:cNvSpPr/>
          <p:nvPr/>
        </p:nvSpPr>
        <p:spPr>
          <a:xfrm>
            <a:off x="0" y="981522"/>
            <a:ext cx="12190413" cy="587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1</a:t>
            </a:r>
            <a:r>
              <a:rPr lang="zh-CN" altLang="en-US" dirty="0"/>
              <a:t>、国税及微众税银申请客户流程</a:t>
            </a:r>
            <a:endParaRPr lang="zh-CN" altLang="en-US" dirty="0"/>
          </a:p>
        </p:txBody>
      </p:sp>
      <p:sp>
        <p:nvSpPr>
          <p:cNvPr id="83" name="流程图: 过程 82"/>
          <p:cNvSpPr/>
          <p:nvPr/>
        </p:nvSpPr>
        <p:spPr>
          <a:xfrm>
            <a:off x="99557" y="1080729"/>
            <a:ext cx="1220380" cy="5664014"/>
          </a:xfrm>
          <a:prstGeom prst="flowChartProcess">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84" name="流程图: 过程 83"/>
          <p:cNvSpPr/>
          <p:nvPr/>
        </p:nvSpPr>
        <p:spPr>
          <a:xfrm>
            <a:off x="1319937" y="1078148"/>
            <a:ext cx="2615029" cy="5664014"/>
          </a:xfrm>
          <a:prstGeom prst="flowChartProcess">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85" name="流程图: 过程 84"/>
          <p:cNvSpPr/>
          <p:nvPr/>
        </p:nvSpPr>
        <p:spPr>
          <a:xfrm>
            <a:off x="3934967" y="1084409"/>
            <a:ext cx="5184575" cy="5664014"/>
          </a:xfrm>
          <a:prstGeom prst="flowChartProcess">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86" name="圆角矩形 85"/>
          <p:cNvSpPr/>
          <p:nvPr/>
        </p:nvSpPr>
        <p:spPr>
          <a:xfrm>
            <a:off x="1960546" y="1778871"/>
            <a:ext cx="925032" cy="357836"/>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latin typeface="微软雅黑" pitchFamily="34" charset="-122"/>
                <a:ea typeface="微软雅黑" pitchFamily="34" charset="-122"/>
              </a:rPr>
              <a:t>企业申请</a:t>
            </a:r>
            <a:endParaRPr lang="zh-CN" altLang="en-US" sz="1200" dirty="0">
              <a:latin typeface="微软雅黑" pitchFamily="34" charset="-122"/>
              <a:ea typeface="微软雅黑" pitchFamily="34" charset="-122"/>
            </a:endParaRPr>
          </a:p>
        </p:txBody>
      </p:sp>
      <p:cxnSp>
        <p:nvCxnSpPr>
          <p:cNvPr id="87" name="直接连接符 86"/>
          <p:cNvCxnSpPr/>
          <p:nvPr/>
        </p:nvCxnSpPr>
        <p:spPr>
          <a:xfrm flipV="1">
            <a:off x="98755" y="1452136"/>
            <a:ext cx="9020787" cy="8684"/>
          </a:xfrm>
          <a:prstGeom prst="line">
            <a:avLst/>
          </a:prstGeom>
        </p:spPr>
        <p:style>
          <a:lnRef idx="1">
            <a:schemeClr val="dk1"/>
          </a:lnRef>
          <a:fillRef idx="0">
            <a:schemeClr val="dk1"/>
          </a:fillRef>
          <a:effectRef idx="0">
            <a:schemeClr val="dk1"/>
          </a:effectRef>
          <a:fontRef idx="minor">
            <a:schemeClr val="tx1"/>
          </a:fontRef>
        </p:style>
      </p:cxnSp>
      <p:sp>
        <p:nvSpPr>
          <p:cNvPr id="88" name="矩形 87"/>
          <p:cNvSpPr/>
          <p:nvPr/>
        </p:nvSpPr>
        <p:spPr>
          <a:xfrm>
            <a:off x="1960546" y="2376652"/>
            <a:ext cx="925032" cy="31897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企业认证及授权</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89" name="矩形 88"/>
          <p:cNvSpPr/>
          <p:nvPr/>
        </p:nvSpPr>
        <p:spPr>
          <a:xfrm>
            <a:off x="153968" y="2376652"/>
            <a:ext cx="1024808" cy="31897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企业身份认证</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90" name="直接箭头连接符 89"/>
          <p:cNvCxnSpPr>
            <a:stCxn id="88" idx="1"/>
            <a:endCxn id="89" idx="3"/>
          </p:cNvCxnSpPr>
          <p:nvPr/>
        </p:nvCxnSpPr>
        <p:spPr>
          <a:xfrm flipH="1">
            <a:off x="1178776" y="2536141"/>
            <a:ext cx="7817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endCxn id="88" idx="0"/>
          </p:cNvCxnSpPr>
          <p:nvPr/>
        </p:nvCxnSpPr>
        <p:spPr>
          <a:xfrm>
            <a:off x="2423062" y="2136707"/>
            <a:ext cx="0" cy="239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17"/>
          <p:cNvSpPr txBox="1"/>
          <p:nvPr/>
        </p:nvSpPr>
        <p:spPr>
          <a:xfrm>
            <a:off x="327242" y="1090963"/>
            <a:ext cx="851534" cy="415498"/>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国税</a:t>
            </a:r>
            <a:endParaRPr lang="zh-CN" altLang="en-US" sz="2000" dirty="0">
              <a:solidFill>
                <a:schemeClr val="tx1">
                  <a:lumMod val="75000"/>
                  <a:lumOff val="25000"/>
                </a:schemeClr>
              </a:solidFill>
              <a:latin typeface="微软雅黑" pitchFamily="34" charset="-122"/>
              <a:ea typeface="微软雅黑" pitchFamily="34" charset="-122"/>
            </a:endParaRPr>
          </a:p>
        </p:txBody>
      </p:sp>
      <p:sp>
        <p:nvSpPr>
          <p:cNvPr id="93" name="文本框 18"/>
          <p:cNvSpPr txBox="1"/>
          <p:nvPr/>
        </p:nvSpPr>
        <p:spPr>
          <a:xfrm>
            <a:off x="1749023" y="1082804"/>
            <a:ext cx="1335191" cy="415498"/>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微众税银</a:t>
            </a:r>
            <a:endParaRPr lang="zh-CN" altLang="en-US" sz="2000" dirty="0">
              <a:solidFill>
                <a:schemeClr val="tx1">
                  <a:lumMod val="75000"/>
                  <a:lumOff val="25000"/>
                </a:schemeClr>
              </a:solidFill>
              <a:latin typeface="微软雅黑" pitchFamily="34" charset="-122"/>
              <a:ea typeface="微软雅黑" pitchFamily="34" charset="-122"/>
            </a:endParaRPr>
          </a:p>
        </p:txBody>
      </p:sp>
      <p:sp>
        <p:nvSpPr>
          <p:cNvPr id="94" name="文本框 19"/>
          <p:cNvSpPr txBox="1"/>
          <p:nvPr/>
        </p:nvSpPr>
        <p:spPr>
          <a:xfrm>
            <a:off x="6023198" y="1078148"/>
            <a:ext cx="851534" cy="415498"/>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itchFamily="34" charset="-122"/>
                <a:ea typeface="微软雅黑" pitchFamily="34" charset="-122"/>
              </a:rPr>
              <a:t>银行</a:t>
            </a:r>
            <a:endParaRPr lang="zh-CN" altLang="en-US" sz="2000" dirty="0">
              <a:solidFill>
                <a:schemeClr val="tx1">
                  <a:lumMod val="75000"/>
                  <a:lumOff val="25000"/>
                </a:schemeClr>
              </a:solidFill>
              <a:latin typeface="微软雅黑" pitchFamily="34" charset="-122"/>
              <a:ea typeface="微软雅黑" pitchFamily="34" charset="-122"/>
            </a:endParaRPr>
          </a:p>
        </p:txBody>
      </p:sp>
      <p:sp>
        <p:nvSpPr>
          <p:cNvPr id="95" name="矩形 94"/>
          <p:cNvSpPr/>
          <p:nvPr/>
        </p:nvSpPr>
        <p:spPr>
          <a:xfrm>
            <a:off x="1960546" y="3067948"/>
            <a:ext cx="925032" cy="31897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申请产品</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96" name="直接箭头连接符 95"/>
          <p:cNvCxnSpPr>
            <a:stCxn id="88" idx="2"/>
            <a:endCxn id="95" idx="0"/>
          </p:cNvCxnSpPr>
          <p:nvPr/>
        </p:nvCxnSpPr>
        <p:spPr>
          <a:xfrm>
            <a:off x="2423062" y="2695629"/>
            <a:ext cx="0" cy="37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1960546" y="3780299"/>
            <a:ext cx="925032" cy="31897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准入模型</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98" name="直接箭头连接符 97"/>
          <p:cNvCxnSpPr>
            <a:stCxn id="95" idx="2"/>
            <a:endCxn id="97" idx="0"/>
          </p:cNvCxnSpPr>
          <p:nvPr/>
        </p:nvCxnSpPr>
        <p:spPr>
          <a:xfrm>
            <a:off x="2423062" y="3386925"/>
            <a:ext cx="0" cy="39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2492176" y="4477562"/>
            <a:ext cx="925032" cy="31897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000" dirty="0">
                <a:solidFill>
                  <a:schemeClr val="lt1"/>
                </a:solidFill>
                <a:latin typeface="微软雅黑" pitchFamily="34" charset="-122"/>
                <a:ea typeface="微软雅黑" pitchFamily="34" charset="-122"/>
              </a:rPr>
              <a:t>数据推送</a:t>
            </a:r>
            <a:endParaRPr lang="zh-CN" altLang="en-US" sz="1000" dirty="0">
              <a:solidFill>
                <a:schemeClr val="lt1"/>
              </a:solidFill>
              <a:latin typeface="微软雅黑" pitchFamily="34" charset="-122"/>
              <a:ea typeface="微软雅黑" pitchFamily="34" charset="-122"/>
            </a:endParaRPr>
          </a:p>
        </p:txBody>
      </p:sp>
      <p:sp>
        <p:nvSpPr>
          <p:cNvPr id="100" name="矩形 99"/>
          <p:cNvSpPr/>
          <p:nvPr/>
        </p:nvSpPr>
        <p:spPr>
          <a:xfrm>
            <a:off x="1319937" y="4477562"/>
            <a:ext cx="925032" cy="3189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客户跳转</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101" name="肘形连接符 100"/>
          <p:cNvCxnSpPr>
            <a:stCxn id="97" idx="2"/>
            <a:endCxn id="99" idx="0"/>
          </p:cNvCxnSpPr>
          <p:nvPr/>
        </p:nvCxnSpPr>
        <p:spPr>
          <a:xfrm rot="16200000" flipH="1">
            <a:off x="2499734" y="4022604"/>
            <a:ext cx="378286" cy="5316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肘形连接符 101"/>
          <p:cNvCxnSpPr/>
          <p:nvPr/>
        </p:nvCxnSpPr>
        <p:spPr>
          <a:xfrm rot="10800000" flipV="1">
            <a:off x="1761667" y="4278514"/>
            <a:ext cx="693774" cy="1891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流程图: 过程 102"/>
          <p:cNvSpPr/>
          <p:nvPr/>
        </p:nvSpPr>
        <p:spPr>
          <a:xfrm>
            <a:off x="4085608" y="1778871"/>
            <a:ext cx="768928" cy="357836"/>
          </a:xfrm>
          <a:prstGeom prst="flowChartProcess">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000" dirty="0">
                <a:latin typeface="微软雅黑" pitchFamily="34" charset="-122"/>
                <a:ea typeface="微软雅黑" pitchFamily="34" charset="-122"/>
              </a:rPr>
              <a:t>订单及涉税数据</a:t>
            </a:r>
            <a:endParaRPr lang="zh-CN" altLang="en-US" sz="1000" dirty="0">
              <a:latin typeface="微软雅黑" pitchFamily="34" charset="-122"/>
              <a:ea typeface="微软雅黑" pitchFamily="34" charset="-122"/>
            </a:endParaRPr>
          </a:p>
        </p:txBody>
      </p:sp>
      <p:cxnSp>
        <p:nvCxnSpPr>
          <p:cNvPr id="104" name="肘形连接符 103"/>
          <p:cNvCxnSpPr>
            <a:stCxn id="99" idx="3"/>
            <a:endCxn id="103" idx="1"/>
          </p:cNvCxnSpPr>
          <p:nvPr/>
        </p:nvCxnSpPr>
        <p:spPr>
          <a:xfrm flipV="1">
            <a:off x="3417208" y="1957789"/>
            <a:ext cx="668400" cy="2679262"/>
          </a:xfrm>
          <a:prstGeom prst="bentConnector3">
            <a:avLst>
              <a:gd name="adj1" fmla="val 25126"/>
            </a:avLst>
          </a:prstGeom>
          <a:ln>
            <a:tailEnd type="triangle"/>
          </a:ln>
        </p:spPr>
        <p:style>
          <a:lnRef idx="3">
            <a:schemeClr val="accent5"/>
          </a:lnRef>
          <a:fillRef idx="0">
            <a:schemeClr val="accent5"/>
          </a:fillRef>
          <a:effectRef idx="2">
            <a:schemeClr val="accent5"/>
          </a:effectRef>
          <a:fontRef idx="minor">
            <a:schemeClr val="tx1"/>
          </a:fontRef>
        </p:style>
      </p:cxnSp>
      <p:sp>
        <p:nvSpPr>
          <p:cNvPr id="105" name="矩形 104"/>
          <p:cNvSpPr/>
          <p:nvPr/>
        </p:nvSpPr>
        <p:spPr>
          <a:xfrm>
            <a:off x="4385977" y="2380632"/>
            <a:ext cx="925032" cy="41647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银行微信公众或者银行官网</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106" name="肘形连接符 105"/>
          <p:cNvCxnSpPr>
            <a:stCxn id="100" idx="2"/>
            <a:endCxn id="105" idx="1"/>
          </p:cNvCxnSpPr>
          <p:nvPr/>
        </p:nvCxnSpPr>
        <p:spPr>
          <a:xfrm rot="5400000" flipH="1" flipV="1">
            <a:off x="1980379" y="2390942"/>
            <a:ext cx="2207671" cy="2603524"/>
          </a:xfrm>
          <a:prstGeom prst="bentConnector4">
            <a:avLst>
              <a:gd name="adj1" fmla="val -10355"/>
              <a:gd name="adj2" fmla="val 86021"/>
            </a:avLst>
          </a:prstGeom>
          <a:ln>
            <a:tailEnd type="triangle"/>
          </a:ln>
        </p:spPr>
        <p:style>
          <a:lnRef idx="2">
            <a:schemeClr val="accent2"/>
          </a:lnRef>
          <a:fillRef idx="0">
            <a:schemeClr val="accent2"/>
          </a:fillRef>
          <a:effectRef idx="1">
            <a:schemeClr val="accent2"/>
          </a:effectRef>
          <a:fontRef idx="minor">
            <a:schemeClr val="tx1"/>
          </a:fontRef>
        </p:style>
      </p:cxnSp>
      <p:sp>
        <p:nvSpPr>
          <p:cNvPr id="107" name="流程图: 过程 106"/>
          <p:cNvSpPr/>
          <p:nvPr/>
        </p:nvSpPr>
        <p:spPr>
          <a:xfrm>
            <a:off x="5145477" y="1785874"/>
            <a:ext cx="768928" cy="357836"/>
          </a:xfrm>
          <a:prstGeom prst="flowChartProcess">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000" dirty="0">
                <a:latin typeface="微软雅黑" pitchFamily="34" charset="-122"/>
                <a:ea typeface="微软雅黑" pitchFamily="34" charset="-122"/>
              </a:rPr>
              <a:t>数据整合</a:t>
            </a:r>
            <a:endParaRPr lang="zh-CN" altLang="en-US" sz="1000" dirty="0">
              <a:latin typeface="微软雅黑" pitchFamily="34" charset="-122"/>
              <a:ea typeface="微软雅黑" pitchFamily="34" charset="-122"/>
            </a:endParaRPr>
          </a:p>
        </p:txBody>
      </p:sp>
      <p:cxnSp>
        <p:nvCxnSpPr>
          <p:cNvPr id="108" name="直接箭头连接符 107"/>
          <p:cNvCxnSpPr>
            <a:stCxn id="103" idx="3"/>
            <a:endCxn id="107" idx="1"/>
          </p:cNvCxnSpPr>
          <p:nvPr/>
        </p:nvCxnSpPr>
        <p:spPr>
          <a:xfrm>
            <a:off x="4854536" y="1957789"/>
            <a:ext cx="290941" cy="700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09" name="流程图: 过程 108"/>
          <p:cNvSpPr/>
          <p:nvPr/>
        </p:nvSpPr>
        <p:spPr>
          <a:xfrm>
            <a:off x="6084741" y="1794583"/>
            <a:ext cx="768928" cy="357836"/>
          </a:xfrm>
          <a:prstGeom prst="flowChartProcess">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000" dirty="0">
                <a:latin typeface="微软雅黑" pitchFamily="34" charset="-122"/>
                <a:ea typeface="微软雅黑" pitchFamily="34" charset="-122"/>
              </a:rPr>
              <a:t>计算预额度</a:t>
            </a:r>
            <a:endParaRPr lang="zh-CN" altLang="en-US" sz="1000" dirty="0">
              <a:latin typeface="微软雅黑" pitchFamily="34" charset="-122"/>
              <a:ea typeface="微软雅黑" pitchFamily="34" charset="-122"/>
            </a:endParaRPr>
          </a:p>
        </p:txBody>
      </p:sp>
      <p:cxnSp>
        <p:nvCxnSpPr>
          <p:cNvPr id="110" name="直接箭头连接符 109"/>
          <p:cNvCxnSpPr>
            <a:stCxn id="107" idx="3"/>
            <a:endCxn id="109" idx="1"/>
          </p:cNvCxnSpPr>
          <p:nvPr/>
        </p:nvCxnSpPr>
        <p:spPr>
          <a:xfrm>
            <a:off x="5914405" y="1964792"/>
            <a:ext cx="170336" cy="870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11" name="矩形 110"/>
          <p:cNvSpPr/>
          <p:nvPr/>
        </p:nvSpPr>
        <p:spPr>
          <a:xfrm>
            <a:off x="4385976" y="2989030"/>
            <a:ext cx="925032" cy="3189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登陆注册</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112" name="肘形连接符 111"/>
          <p:cNvCxnSpPr>
            <a:stCxn id="109" idx="2"/>
            <a:endCxn id="118" idx="0"/>
          </p:cNvCxnSpPr>
          <p:nvPr/>
        </p:nvCxnSpPr>
        <p:spPr>
          <a:xfrm rot="5400000">
            <a:off x="5380867" y="3233291"/>
            <a:ext cx="2169210" cy="7466"/>
          </a:xfrm>
          <a:prstGeom prst="bentConnector3">
            <a:avLst>
              <a:gd name="adj1" fmla="val 5000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3" name="直接箭头连接符 112"/>
          <p:cNvCxnSpPr>
            <a:stCxn id="105" idx="2"/>
            <a:endCxn id="111" idx="0"/>
          </p:cNvCxnSpPr>
          <p:nvPr/>
        </p:nvCxnSpPr>
        <p:spPr>
          <a:xfrm flipH="1">
            <a:off x="4848492" y="2797103"/>
            <a:ext cx="1" cy="19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4397576" y="3579439"/>
            <a:ext cx="925032" cy="31897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身份认证</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115" name="矩形 114"/>
          <p:cNvSpPr/>
          <p:nvPr/>
        </p:nvSpPr>
        <p:spPr>
          <a:xfrm>
            <a:off x="4397576" y="4086939"/>
            <a:ext cx="925032" cy="78835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信息录入、个人征信授权、第三方征信授权</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116" name="直接箭头连接符 115"/>
          <p:cNvCxnSpPr>
            <a:stCxn id="114" idx="2"/>
            <a:endCxn id="115" idx="0"/>
          </p:cNvCxnSpPr>
          <p:nvPr/>
        </p:nvCxnSpPr>
        <p:spPr>
          <a:xfrm>
            <a:off x="4860092" y="3898416"/>
            <a:ext cx="0" cy="188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endCxn id="114" idx="0"/>
          </p:cNvCxnSpPr>
          <p:nvPr/>
        </p:nvCxnSpPr>
        <p:spPr>
          <a:xfrm>
            <a:off x="4854999" y="3308007"/>
            <a:ext cx="5093" cy="271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5999223" y="4321629"/>
            <a:ext cx="925032" cy="3189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审批额度及定价</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119" name="流程图: 决策 118"/>
          <p:cNvSpPr/>
          <p:nvPr/>
        </p:nvSpPr>
        <p:spPr>
          <a:xfrm>
            <a:off x="5825956" y="4922327"/>
            <a:ext cx="1271565" cy="548291"/>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小于</a:t>
            </a:r>
            <a:r>
              <a:rPr lang="en-US" altLang="zh-CN" sz="1000" dirty="0">
                <a:solidFill>
                  <a:schemeClr val="tx1">
                    <a:lumMod val="75000"/>
                    <a:lumOff val="25000"/>
                  </a:schemeClr>
                </a:solidFill>
                <a:latin typeface="微软雅黑" pitchFamily="34" charset="-122"/>
                <a:ea typeface="微软雅黑" pitchFamily="34" charset="-122"/>
              </a:rPr>
              <a:t>50</a:t>
            </a:r>
            <a:r>
              <a:rPr lang="zh-CN" altLang="en-US" sz="1000" dirty="0">
                <a:solidFill>
                  <a:schemeClr val="tx1">
                    <a:lumMod val="75000"/>
                    <a:lumOff val="25000"/>
                  </a:schemeClr>
                </a:solidFill>
                <a:latin typeface="微软雅黑" pitchFamily="34" charset="-122"/>
                <a:ea typeface="微软雅黑" pitchFamily="34" charset="-122"/>
              </a:rPr>
              <a:t>万且有银行卡</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120" name="直接箭头连接符 119"/>
          <p:cNvCxnSpPr>
            <a:stCxn id="115" idx="3"/>
            <a:endCxn id="118" idx="1"/>
          </p:cNvCxnSpPr>
          <p:nvPr/>
        </p:nvCxnSpPr>
        <p:spPr>
          <a:xfrm flipV="1">
            <a:off x="5322608" y="4481118"/>
            <a:ext cx="6766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118" idx="2"/>
            <a:endCxn id="119" idx="0"/>
          </p:cNvCxnSpPr>
          <p:nvPr/>
        </p:nvCxnSpPr>
        <p:spPr>
          <a:xfrm>
            <a:off x="6461739" y="4640606"/>
            <a:ext cx="0" cy="281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4441797" y="5039415"/>
            <a:ext cx="925032" cy="31897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solidFill>
                  <a:schemeClr val="lt1"/>
                </a:solidFill>
                <a:latin typeface="微软雅黑" pitchFamily="34" charset="-122"/>
                <a:ea typeface="微软雅黑" pitchFamily="34" charset="-122"/>
              </a:rPr>
              <a:t>提款时额度生效</a:t>
            </a:r>
            <a:endParaRPr lang="zh-CN" altLang="en-US" sz="1000" dirty="0">
              <a:solidFill>
                <a:schemeClr val="lt1"/>
              </a:solidFill>
              <a:latin typeface="微软雅黑" pitchFamily="34" charset="-122"/>
              <a:ea typeface="微软雅黑" pitchFamily="34" charset="-122"/>
            </a:endParaRPr>
          </a:p>
        </p:txBody>
      </p:sp>
      <p:cxnSp>
        <p:nvCxnSpPr>
          <p:cNvPr id="123" name="直接箭头连接符 122"/>
          <p:cNvCxnSpPr>
            <a:stCxn id="119" idx="1"/>
            <a:endCxn id="122" idx="3"/>
          </p:cNvCxnSpPr>
          <p:nvPr/>
        </p:nvCxnSpPr>
        <p:spPr>
          <a:xfrm flipH="1">
            <a:off x="5366829" y="5196473"/>
            <a:ext cx="459127" cy="2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文本框 122"/>
          <p:cNvSpPr txBox="1"/>
          <p:nvPr/>
        </p:nvSpPr>
        <p:spPr>
          <a:xfrm>
            <a:off x="5635907" y="4922327"/>
            <a:ext cx="357033" cy="246221"/>
          </a:xfrm>
          <a:prstGeom prst="rect">
            <a:avLst/>
          </a:prstGeom>
          <a:noFill/>
        </p:spPr>
        <p:txBody>
          <a:bodyPr wrap="square" rtlCol="0">
            <a:spAutoFit/>
          </a:bodyPr>
          <a:lstStyle/>
          <a:p>
            <a:r>
              <a:rPr lang="zh-CN" altLang="en-US" sz="1000" dirty="0">
                <a:latin typeface="微软雅黑" pitchFamily="34" charset="-122"/>
                <a:ea typeface="微软雅黑" pitchFamily="34" charset="-122"/>
              </a:rPr>
              <a:t>是</a:t>
            </a:r>
            <a:endParaRPr lang="zh-CN" altLang="en-US" sz="1000" dirty="0">
              <a:latin typeface="微软雅黑" pitchFamily="34" charset="-122"/>
              <a:ea typeface="微软雅黑" pitchFamily="34" charset="-122"/>
            </a:endParaRPr>
          </a:p>
        </p:txBody>
      </p:sp>
      <p:sp>
        <p:nvSpPr>
          <p:cNvPr id="125" name="矩形 124"/>
          <p:cNvSpPr/>
          <p:nvPr/>
        </p:nvSpPr>
        <p:spPr>
          <a:xfrm>
            <a:off x="7408339" y="5036983"/>
            <a:ext cx="1173982" cy="3189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上门核实办卡、授权查企业征信</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126" name="直接箭头连接符 125"/>
          <p:cNvCxnSpPr>
            <a:stCxn id="119" idx="3"/>
            <a:endCxn id="125" idx="1"/>
          </p:cNvCxnSpPr>
          <p:nvPr/>
        </p:nvCxnSpPr>
        <p:spPr>
          <a:xfrm flipV="1">
            <a:off x="7097521" y="5196472"/>
            <a:ext cx="3108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文本框 128"/>
          <p:cNvSpPr txBox="1"/>
          <p:nvPr/>
        </p:nvSpPr>
        <p:spPr>
          <a:xfrm>
            <a:off x="7051306" y="4901958"/>
            <a:ext cx="357033" cy="246221"/>
          </a:xfrm>
          <a:prstGeom prst="rect">
            <a:avLst/>
          </a:prstGeom>
          <a:noFill/>
        </p:spPr>
        <p:txBody>
          <a:bodyPr wrap="square" rtlCol="0">
            <a:spAutoFit/>
          </a:bodyPr>
          <a:lstStyle/>
          <a:p>
            <a:r>
              <a:rPr lang="zh-CN" altLang="en-US" sz="1000" dirty="0">
                <a:solidFill>
                  <a:schemeClr val="tx1">
                    <a:lumMod val="75000"/>
                    <a:lumOff val="25000"/>
                  </a:schemeClr>
                </a:solidFill>
                <a:latin typeface="微软雅黑" pitchFamily="34" charset="-122"/>
                <a:ea typeface="微软雅黑" pitchFamily="34" charset="-122"/>
              </a:rPr>
              <a:t>否</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128" name="流程图: 决策 127"/>
          <p:cNvSpPr/>
          <p:nvPr/>
        </p:nvSpPr>
        <p:spPr>
          <a:xfrm>
            <a:off x="7418634" y="5553909"/>
            <a:ext cx="1153391" cy="477981"/>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企业征信查询</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129" name="矩形 128"/>
          <p:cNvSpPr/>
          <p:nvPr/>
        </p:nvSpPr>
        <p:spPr>
          <a:xfrm>
            <a:off x="6048927" y="5633410"/>
            <a:ext cx="925032" cy="3189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拒绝</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130" name="圆角矩形 129"/>
          <p:cNvSpPr/>
          <p:nvPr/>
        </p:nvSpPr>
        <p:spPr>
          <a:xfrm>
            <a:off x="7532813" y="6312318"/>
            <a:ext cx="925032" cy="357836"/>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latin typeface="微软雅黑" pitchFamily="34" charset="-122"/>
                <a:ea typeface="微软雅黑" pitchFamily="34" charset="-122"/>
              </a:rPr>
              <a:t>额度生效</a:t>
            </a:r>
            <a:endParaRPr lang="zh-CN" altLang="en-US" sz="1200" dirty="0">
              <a:latin typeface="微软雅黑" pitchFamily="34" charset="-122"/>
              <a:ea typeface="微软雅黑" pitchFamily="34" charset="-122"/>
            </a:endParaRPr>
          </a:p>
        </p:txBody>
      </p:sp>
      <p:cxnSp>
        <p:nvCxnSpPr>
          <p:cNvPr id="131" name="直接箭头连接符 130"/>
          <p:cNvCxnSpPr>
            <a:stCxn id="125" idx="2"/>
            <a:endCxn id="128" idx="0"/>
          </p:cNvCxnSpPr>
          <p:nvPr/>
        </p:nvCxnSpPr>
        <p:spPr>
          <a:xfrm>
            <a:off x="7995330" y="5355960"/>
            <a:ext cx="0" cy="197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a:stCxn id="128" idx="2"/>
            <a:endCxn id="130" idx="0"/>
          </p:cNvCxnSpPr>
          <p:nvPr/>
        </p:nvCxnSpPr>
        <p:spPr>
          <a:xfrm flipH="1">
            <a:off x="7995329" y="6031890"/>
            <a:ext cx="1" cy="280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128" idx="1"/>
            <a:endCxn id="129" idx="3"/>
          </p:cNvCxnSpPr>
          <p:nvPr/>
        </p:nvCxnSpPr>
        <p:spPr>
          <a:xfrm flipH="1" flipV="1">
            <a:off x="6973959" y="5792899"/>
            <a:ext cx="4446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文本框 146"/>
          <p:cNvSpPr txBox="1"/>
          <p:nvPr/>
        </p:nvSpPr>
        <p:spPr>
          <a:xfrm>
            <a:off x="7086018" y="5495519"/>
            <a:ext cx="357033" cy="246221"/>
          </a:xfrm>
          <a:prstGeom prst="rect">
            <a:avLst/>
          </a:prstGeom>
          <a:noFill/>
        </p:spPr>
        <p:txBody>
          <a:bodyPr wrap="square" rtlCol="0">
            <a:spAutoFit/>
          </a:bodyPr>
          <a:lstStyle/>
          <a:p>
            <a:r>
              <a:rPr lang="zh-CN" altLang="en-US" sz="1000" dirty="0">
                <a:solidFill>
                  <a:schemeClr val="tx1">
                    <a:lumMod val="75000"/>
                    <a:lumOff val="25000"/>
                  </a:schemeClr>
                </a:solidFill>
                <a:latin typeface="微软雅黑" pitchFamily="34" charset="-122"/>
                <a:ea typeface="微软雅黑" pitchFamily="34" charset="-122"/>
              </a:rPr>
              <a:t>否</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135" name="文本框 147"/>
          <p:cNvSpPr txBox="1"/>
          <p:nvPr/>
        </p:nvSpPr>
        <p:spPr>
          <a:xfrm>
            <a:off x="8031813" y="6031890"/>
            <a:ext cx="357033" cy="246221"/>
          </a:xfrm>
          <a:prstGeom prst="rect">
            <a:avLst/>
          </a:prstGeom>
          <a:noFill/>
        </p:spPr>
        <p:txBody>
          <a:bodyPr wrap="square" rtlCol="0">
            <a:spAutoFit/>
          </a:bodyPr>
          <a:lstStyle/>
          <a:p>
            <a:r>
              <a:rPr lang="zh-CN" altLang="en-US" sz="1000" dirty="0">
                <a:solidFill>
                  <a:schemeClr val="tx1">
                    <a:lumMod val="75000"/>
                    <a:lumOff val="25000"/>
                  </a:schemeClr>
                </a:solidFill>
                <a:latin typeface="微软雅黑" pitchFamily="34" charset="-122"/>
                <a:ea typeface="微软雅黑" pitchFamily="34" charset="-122"/>
              </a:rPr>
              <a:t>是</a:t>
            </a:r>
            <a:endParaRPr lang="zh-CN" altLang="en-US" sz="1000" dirty="0">
              <a:solidFill>
                <a:schemeClr val="tx1">
                  <a:lumMod val="75000"/>
                  <a:lumOff val="25000"/>
                </a:schemeClr>
              </a:solidFill>
              <a:latin typeface="微软雅黑" pitchFamily="34" charset="-122"/>
              <a:ea typeface="微软雅黑" pitchFamily="34" charset="-122"/>
            </a:endParaRPr>
          </a:p>
        </p:txBody>
      </p:sp>
      <p:sp>
        <p:nvSpPr>
          <p:cNvPr id="136" name="矩形 135"/>
          <p:cNvSpPr/>
          <p:nvPr/>
        </p:nvSpPr>
        <p:spPr>
          <a:xfrm>
            <a:off x="9610681" y="1090963"/>
            <a:ext cx="2317173" cy="5507183"/>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a:ln w="0"/>
                <a:solidFill>
                  <a:schemeClr val="tx1">
                    <a:lumMod val="75000"/>
                    <a:lumOff val="25000"/>
                  </a:schemeClr>
                </a:solidFill>
                <a:effectLst>
                  <a:outerShdw blurRad="38100" dist="19050" dir="2700000" algn="tl" rotWithShape="0">
                    <a:schemeClr val="dk1">
                      <a:alpha val="40000"/>
                    </a:schemeClr>
                  </a:outerShdw>
                </a:effectLst>
                <a:latin typeface="微软雅黑" pitchFamily="34" charset="-122"/>
                <a:ea typeface="微软雅黑" pitchFamily="34" charset="-122"/>
              </a:rPr>
              <a:t>        备注说明</a:t>
            </a:r>
            <a:endParaRPr lang="zh-CN" altLang="en-US" dirty="0">
              <a:ln w="0"/>
              <a:solidFill>
                <a:schemeClr val="tx1">
                  <a:lumMod val="75000"/>
                  <a:lumOff val="25000"/>
                </a:schemeClr>
              </a:solidFill>
              <a:effectLst>
                <a:outerShdw blurRad="38100" dist="19050" dir="2700000" algn="tl" rotWithShape="0">
                  <a:schemeClr val="dk1">
                    <a:alpha val="40000"/>
                  </a:schemeClr>
                </a:outerShdw>
              </a:effectLst>
              <a:latin typeface="微软雅黑" pitchFamily="34" charset="-122"/>
              <a:ea typeface="微软雅黑" pitchFamily="34" charset="-122"/>
            </a:endParaRPr>
          </a:p>
        </p:txBody>
      </p:sp>
      <p:sp>
        <p:nvSpPr>
          <p:cNvPr id="137" name="文本框 68"/>
          <p:cNvSpPr txBox="1"/>
          <p:nvPr/>
        </p:nvSpPr>
        <p:spPr>
          <a:xfrm>
            <a:off x="9608867" y="1570895"/>
            <a:ext cx="2244437" cy="769441"/>
          </a:xfrm>
          <a:prstGeom prst="rect">
            <a:avLst/>
          </a:prstGeom>
          <a:noFill/>
        </p:spPr>
        <p:txBody>
          <a:bodyPr wrap="square" rtlCol="0">
            <a:spAutoFit/>
          </a:bodyPr>
          <a:lstStyle/>
          <a:p>
            <a:r>
              <a:rPr lang="en-US" altLang="zh-CN" sz="1100" dirty="0">
                <a:solidFill>
                  <a:schemeClr val="tx1">
                    <a:lumMod val="75000"/>
                    <a:lumOff val="25000"/>
                  </a:schemeClr>
                </a:solidFill>
                <a:latin typeface="微软雅黑" pitchFamily="34" charset="-122"/>
                <a:ea typeface="微软雅黑" pitchFamily="34" charset="-122"/>
              </a:rPr>
              <a:t>1</a:t>
            </a:r>
            <a:r>
              <a:rPr lang="zh-CN" altLang="en-US" sz="1100" dirty="0">
                <a:solidFill>
                  <a:schemeClr val="tx1">
                    <a:lumMod val="75000"/>
                    <a:lumOff val="25000"/>
                  </a:schemeClr>
                </a:solidFill>
                <a:latin typeface="微软雅黑" pitchFamily="34" charset="-122"/>
                <a:ea typeface="微软雅黑" pitchFamily="34" charset="-122"/>
              </a:rPr>
              <a:t>、数据整合</a:t>
            </a:r>
            <a:endParaRPr lang="en-US" altLang="zh-CN" sz="1100" dirty="0">
              <a:solidFill>
                <a:schemeClr val="tx1">
                  <a:lumMod val="75000"/>
                  <a:lumOff val="25000"/>
                </a:schemeClr>
              </a:solidFill>
              <a:latin typeface="微软雅黑" pitchFamily="34" charset="-122"/>
              <a:ea typeface="微软雅黑" pitchFamily="34" charset="-122"/>
            </a:endParaRPr>
          </a:p>
          <a:p>
            <a:r>
              <a:rPr lang="zh-CN" altLang="en-US" sz="1100" dirty="0">
                <a:solidFill>
                  <a:schemeClr val="tx1">
                    <a:lumMod val="75000"/>
                    <a:lumOff val="25000"/>
                  </a:schemeClr>
                </a:solidFill>
                <a:latin typeface="微软雅黑" pitchFamily="34" charset="-122"/>
                <a:ea typeface="微软雅黑" pitchFamily="34" charset="-122"/>
              </a:rPr>
              <a:t>接入第三方数据源（司法、反欺诈及黑名单数据），微众税银作为有效补充</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138" name="文本框 69"/>
          <p:cNvSpPr txBox="1"/>
          <p:nvPr/>
        </p:nvSpPr>
        <p:spPr>
          <a:xfrm>
            <a:off x="9598779" y="2426814"/>
            <a:ext cx="2244437" cy="600164"/>
          </a:xfrm>
          <a:prstGeom prst="rect">
            <a:avLst/>
          </a:prstGeom>
          <a:noFill/>
        </p:spPr>
        <p:txBody>
          <a:bodyPr wrap="square" rtlCol="0">
            <a:spAutoFit/>
          </a:bodyPr>
          <a:lstStyle/>
          <a:p>
            <a:r>
              <a:rPr lang="en-US" altLang="zh-CN" sz="1100" dirty="0">
                <a:solidFill>
                  <a:schemeClr val="tx1">
                    <a:lumMod val="75000"/>
                    <a:lumOff val="25000"/>
                  </a:schemeClr>
                </a:solidFill>
                <a:latin typeface="微软雅黑" pitchFamily="34" charset="-122"/>
                <a:ea typeface="微软雅黑" pitchFamily="34" charset="-122"/>
              </a:rPr>
              <a:t>2</a:t>
            </a:r>
            <a:r>
              <a:rPr lang="zh-CN" altLang="en-US" sz="1100" dirty="0">
                <a:solidFill>
                  <a:schemeClr val="tx1">
                    <a:lumMod val="75000"/>
                    <a:lumOff val="25000"/>
                  </a:schemeClr>
                </a:solidFill>
                <a:latin typeface="微软雅黑" pitchFamily="34" charset="-122"/>
                <a:ea typeface="微软雅黑" pitchFamily="34" charset="-122"/>
              </a:rPr>
              <a:t>、计算预额度</a:t>
            </a:r>
            <a:endParaRPr lang="en-US" altLang="zh-CN" sz="1100" dirty="0">
              <a:solidFill>
                <a:schemeClr val="tx1">
                  <a:lumMod val="75000"/>
                  <a:lumOff val="25000"/>
                </a:schemeClr>
              </a:solidFill>
              <a:latin typeface="微软雅黑" pitchFamily="34" charset="-122"/>
              <a:ea typeface="微软雅黑" pitchFamily="34" charset="-122"/>
            </a:endParaRPr>
          </a:p>
          <a:p>
            <a:r>
              <a:rPr lang="zh-CN" altLang="en-US" sz="1100" dirty="0">
                <a:solidFill>
                  <a:schemeClr val="tx1">
                    <a:lumMod val="75000"/>
                    <a:lumOff val="25000"/>
                  </a:schemeClr>
                </a:solidFill>
                <a:latin typeface="微软雅黑" pitchFamily="34" charset="-122"/>
                <a:ea typeface="微软雅黑" pitchFamily="34" charset="-122"/>
              </a:rPr>
              <a:t>决策引擎设计（规则</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模型），初步计算额度及利率</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139" name="文本框 71"/>
          <p:cNvSpPr txBox="1"/>
          <p:nvPr/>
        </p:nvSpPr>
        <p:spPr>
          <a:xfrm>
            <a:off x="9583797" y="3913566"/>
            <a:ext cx="2244437" cy="430887"/>
          </a:xfrm>
          <a:prstGeom prst="rect">
            <a:avLst/>
          </a:prstGeom>
          <a:noFill/>
        </p:spPr>
        <p:txBody>
          <a:bodyPr wrap="square" rtlCol="0">
            <a:spAutoFit/>
          </a:bodyPr>
          <a:lstStyle/>
          <a:p>
            <a:r>
              <a:rPr lang="en-US" altLang="zh-CN" sz="1100" dirty="0">
                <a:solidFill>
                  <a:schemeClr val="tx1">
                    <a:lumMod val="75000"/>
                    <a:lumOff val="25000"/>
                  </a:schemeClr>
                </a:solidFill>
                <a:latin typeface="微软雅黑" pitchFamily="34" charset="-122"/>
                <a:ea typeface="微软雅黑" pitchFamily="34" charset="-122"/>
              </a:rPr>
              <a:t>4</a:t>
            </a:r>
            <a:r>
              <a:rPr lang="zh-CN" altLang="en-US" sz="1100" dirty="0">
                <a:solidFill>
                  <a:schemeClr val="tx1">
                    <a:lumMod val="75000"/>
                    <a:lumOff val="25000"/>
                  </a:schemeClr>
                </a:solidFill>
                <a:latin typeface="微软雅黑" pitchFamily="34" charset="-122"/>
                <a:ea typeface="微软雅黑" pitchFamily="34" charset="-122"/>
              </a:rPr>
              <a:t>、个人征信授权</a:t>
            </a:r>
            <a:endParaRPr lang="en-US" altLang="zh-CN" sz="1100" dirty="0">
              <a:solidFill>
                <a:schemeClr val="tx1">
                  <a:lumMod val="75000"/>
                  <a:lumOff val="25000"/>
                </a:schemeClr>
              </a:solidFill>
              <a:latin typeface="微软雅黑" pitchFamily="34" charset="-122"/>
              <a:ea typeface="微软雅黑" pitchFamily="34" charset="-122"/>
            </a:endParaRPr>
          </a:p>
          <a:p>
            <a:r>
              <a:rPr lang="zh-CN" altLang="en-US" sz="1100" dirty="0">
                <a:solidFill>
                  <a:schemeClr val="tx1">
                    <a:lumMod val="75000"/>
                    <a:lumOff val="25000"/>
                  </a:schemeClr>
                </a:solidFill>
                <a:latin typeface="微软雅黑" pitchFamily="34" charset="-122"/>
                <a:ea typeface="微软雅黑" pitchFamily="34" charset="-122"/>
              </a:rPr>
              <a:t>线上化个人征信查询授权及解析</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140" name="文本框 73"/>
          <p:cNvSpPr txBox="1"/>
          <p:nvPr/>
        </p:nvSpPr>
        <p:spPr>
          <a:xfrm>
            <a:off x="9608867" y="4645891"/>
            <a:ext cx="2244437" cy="430887"/>
          </a:xfrm>
          <a:prstGeom prst="rect">
            <a:avLst/>
          </a:prstGeom>
          <a:noFill/>
        </p:spPr>
        <p:txBody>
          <a:bodyPr wrap="square" rtlCol="0">
            <a:spAutoFit/>
          </a:bodyPr>
          <a:lstStyle/>
          <a:p>
            <a:r>
              <a:rPr lang="en-US" altLang="zh-CN" sz="1100" dirty="0">
                <a:solidFill>
                  <a:schemeClr val="tx1">
                    <a:lumMod val="75000"/>
                    <a:lumOff val="25000"/>
                  </a:schemeClr>
                </a:solidFill>
                <a:latin typeface="微软雅黑" pitchFamily="34" charset="-122"/>
                <a:ea typeface="微软雅黑" pitchFamily="34" charset="-122"/>
              </a:rPr>
              <a:t>5</a:t>
            </a:r>
            <a:r>
              <a:rPr lang="zh-CN" altLang="en-US" sz="1100" dirty="0">
                <a:solidFill>
                  <a:schemeClr val="tx1">
                    <a:lumMod val="75000"/>
                    <a:lumOff val="25000"/>
                  </a:schemeClr>
                </a:solidFill>
                <a:latin typeface="微软雅黑" pitchFamily="34" charset="-122"/>
                <a:ea typeface="微软雅黑" pitchFamily="34" charset="-122"/>
              </a:rPr>
              <a:t>、企业征信授权</a:t>
            </a:r>
            <a:endParaRPr lang="en-US" altLang="zh-CN" sz="1100" dirty="0">
              <a:solidFill>
                <a:schemeClr val="tx1">
                  <a:lumMod val="75000"/>
                  <a:lumOff val="25000"/>
                </a:schemeClr>
              </a:solidFill>
              <a:latin typeface="微软雅黑" pitchFamily="34" charset="-122"/>
              <a:ea typeface="微软雅黑" pitchFamily="34" charset="-122"/>
            </a:endParaRPr>
          </a:p>
          <a:p>
            <a:r>
              <a:rPr lang="zh-CN" altLang="en-US" sz="1100" dirty="0">
                <a:solidFill>
                  <a:schemeClr val="tx1">
                    <a:lumMod val="75000"/>
                    <a:lumOff val="25000"/>
                  </a:schemeClr>
                </a:solidFill>
                <a:latin typeface="微软雅黑" pitchFamily="34" charset="-122"/>
                <a:ea typeface="微软雅黑" pitchFamily="34" charset="-122"/>
              </a:rPr>
              <a:t>客户经理线下签署</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141" name="文本框 74"/>
          <p:cNvSpPr txBox="1"/>
          <p:nvPr/>
        </p:nvSpPr>
        <p:spPr>
          <a:xfrm>
            <a:off x="9608866" y="3195456"/>
            <a:ext cx="2244437" cy="600164"/>
          </a:xfrm>
          <a:prstGeom prst="rect">
            <a:avLst/>
          </a:prstGeom>
          <a:noFill/>
        </p:spPr>
        <p:txBody>
          <a:bodyPr wrap="square" rtlCol="0">
            <a:spAutoFit/>
          </a:bodyPr>
          <a:lstStyle/>
          <a:p>
            <a:r>
              <a:rPr lang="en-US" altLang="zh-CN" sz="1100" dirty="0">
                <a:solidFill>
                  <a:srgbClr val="00B050"/>
                </a:solidFill>
                <a:latin typeface="微软雅黑" pitchFamily="34" charset="-122"/>
                <a:ea typeface="微软雅黑" pitchFamily="34" charset="-122"/>
              </a:rPr>
              <a:t>3</a:t>
            </a:r>
            <a:r>
              <a:rPr lang="zh-CN" altLang="en-US" sz="1100" dirty="0">
                <a:solidFill>
                  <a:srgbClr val="00B050"/>
                </a:solidFill>
                <a:latin typeface="微软雅黑" pitchFamily="34" charset="-122"/>
                <a:ea typeface="微软雅黑" pitchFamily="34" charset="-122"/>
              </a:rPr>
              <a:t>、身份认证</a:t>
            </a:r>
            <a:endParaRPr lang="en-US" altLang="zh-CN" sz="1100" dirty="0">
              <a:solidFill>
                <a:srgbClr val="00B050"/>
              </a:solidFill>
              <a:latin typeface="微软雅黑" pitchFamily="34" charset="-122"/>
              <a:ea typeface="微软雅黑" pitchFamily="34" charset="-122"/>
            </a:endParaRPr>
          </a:p>
          <a:p>
            <a:r>
              <a:rPr lang="zh-CN" altLang="en-US" sz="1100" dirty="0">
                <a:solidFill>
                  <a:srgbClr val="FF0000"/>
                </a:solidFill>
                <a:latin typeface="微软雅黑" pitchFamily="34" charset="-122"/>
                <a:ea typeface="微软雅黑" pitchFamily="34" charset="-122"/>
              </a:rPr>
              <a:t>公安身份核验</a:t>
            </a:r>
            <a:r>
              <a:rPr lang="en-US" altLang="zh-CN" sz="1100" dirty="0">
                <a:solidFill>
                  <a:srgbClr val="FF0000"/>
                </a:solidFill>
                <a:latin typeface="微软雅黑" pitchFamily="34" charset="-122"/>
                <a:ea typeface="微软雅黑" pitchFamily="34" charset="-122"/>
              </a:rPr>
              <a:t>+</a:t>
            </a:r>
            <a:r>
              <a:rPr lang="zh-CN" altLang="en-US" sz="1100" dirty="0">
                <a:solidFill>
                  <a:srgbClr val="FF0000"/>
                </a:solidFill>
                <a:latin typeface="微软雅黑" pitchFamily="34" charset="-122"/>
                <a:ea typeface="微软雅黑" pitchFamily="34" charset="-122"/>
              </a:rPr>
              <a:t>银行卡鉴权</a:t>
            </a:r>
            <a:r>
              <a:rPr lang="en-US" altLang="zh-CN" sz="1100" dirty="0">
                <a:solidFill>
                  <a:srgbClr val="FF0000"/>
                </a:solidFill>
                <a:latin typeface="微软雅黑" pitchFamily="34" charset="-122"/>
                <a:ea typeface="微软雅黑" pitchFamily="34" charset="-122"/>
              </a:rPr>
              <a:t>+ CFCA</a:t>
            </a:r>
            <a:r>
              <a:rPr lang="zh-CN" altLang="en-US" sz="1100" dirty="0">
                <a:solidFill>
                  <a:srgbClr val="FF0000"/>
                </a:solidFill>
                <a:latin typeface="微软雅黑" pitchFamily="34" charset="-122"/>
                <a:ea typeface="微软雅黑" pitchFamily="34" charset="-122"/>
              </a:rPr>
              <a:t>证书</a:t>
            </a:r>
            <a:endParaRPr lang="en-US" altLang="zh-CN" sz="1100" dirty="0">
              <a:solidFill>
                <a:srgbClr val="FF0000"/>
              </a:solidFill>
              <a:latin typeface="微软雅黑" pitchFamily="34" charset="-122"/>
              <a:ea typeface="微软雅黑"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、银行网银端申请客户流程</a:t>
            </a:r>
            <a:endParaRPr lang="zh-CN" altLang="en-US" dirty="0"/>
          </a:p>
        </p:txBody>
      </p:sp>
      <p:sp>
        <p:nvSpPr>
          <p:cNvPr id="70" name="矩形 69"/>
          <p:cNvSpPr/>
          <p:nvPr/>
        </p:nvSpPr>
        <p:spPr>
          <a:xfrm>
            <a:off x="0" y="981522"/>
            <a:ext cx="12190413" cy="587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流程图: 过程 206"/>
          <p:cNvSpPr/>
          <p:nvPr/>
        </p:nvSpPr>
        <p:spPr>
          <a:xfrm>
            <a:off x="478582" y="1151008"/>
            <a:ext cx="1227748" cy="5481713"/>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208" name="流程图: 过程 207"/>
          <p:cNvSpPr/>
          <p:nvPr/>
        </p:nvSpPr>
        <p:spPr>
          <a:xfrm>
            <a:off x="1689003" y="1142881"/>
            <a:ext cx="1403905" cy="5507183"/>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209" name="流程图: 过程 208"/>
          <p:cNvSpPr/>
          <p:nvPr/>
        </p:nvSpPr>
        <p:spPr>
          <a:xfrm>
            <a:off x="3055206" y="1125986"/>
            <a:ext cx="6443325" cy="5507183"/>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cxnSp>
        <p:nvCxnSpPr>
          <p:cNvPr id="210" name="直接连接符 209"/>
          <p:cNvCxnSpPr/>
          <p:nvPr/>
        </p:nvCxnSpPr>
        <p:spPr>
          <a:xfrm>
            <a:off x="478582" y="1512374"/>
            <a:ext cx="9019949" cy="0"/>
          </a:xfrm>
          <a:prstGeom prst="line">
            <a:avLst/>
          </a:prstGeom>
        </p:spPr>
        <p:style>
          <a:lnRef idx="1">
            <a:schemeClr val="dk1"/>
          </a:lnRef>
          <a:fillRef idx="0">
            <a:schemeClr val="dk1"/>
          </a:fillRef>
          <a:effectRef idx="0">
            <a:schemeClr val="dk1"/>
          </a:effectRef>
          <a:fontRef idx="minor">
            <a:schemeClr val="tx1"/>
          </a:fontRef>
        </p:style>
      </p:cxnSp>
      <p:sp>
        <p:nvSpPr>
          <p:cNvPr id="211" name="矩形 210"/>
          <p:cNvSpPr/>
          <p:nvPr/>
        </p:nvSpPr>
        <p:spPr>
          <a:xfrm>
            <a:off x="1922096" y="3766923"/>
            <a:ext cx="925032" cy="31897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latin typeface="微软雅黑" pitchFamily="34" charset="-122"/>
                <a:ea typeface="微软雅黑" pitchFamily="34" charset="-122"/>
              </a:rPr>
              <a:t>企业认证及授权</a:t>
            </a:r>
            <a:endParaRPr lang="zh-CN" altLang="en-US" sz="1000" dirty="0">
              <a:latin typeface="微软雅黑" pitchFamily="34" charset="-122"/>
              <a:ea typeface="微软雅黑" pitchFamily="34" charset="-122"/>
            </a:endParaRPr>
          </a:p>
        </p:txBody>
      </p:sp>
      <p:sp>
        <p:nvSpPr>
          <p:cNvPr id="212" name="矩形 211"/>
          <p:cNvSpPr/>
          <p:nvPr/>
        </p:nvSpPr>
        <p:spPr>
          <a:xfrm>
            <a:off x="565532" y="3766922"/>
            <a:ext cx="925032" cy="31897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latin typeface="微软雅黑" pitchFamily="34" charset="-122"/>
                <a:ea typeface="微软雅黑" pitchFamily="34" charset="-122"/>
              </a:rPr>
              <a:t>企业身份认证</a:t>
            </a:r>
            <a:endParaRPr lang="zh-CN" altLang="en-US" sz="1000" dirty="0">
              <a:latin typeface="微软雅黑" pitchFamily="34" charset="-122"/>
              <a:ea typeface="微软雅黑" pitchFamily="34" charset="-122"/>
            </a:endParaRPr>
          </a:p>
        </p:txBody>
      </p:sp>
      <p:cxnSp>
        <p:nvCxnSpPr>
          <p:cNvPr id="213" name="直接箭头连接符 212"/>
          <p:cNvCxnSpPr>
            <a:stCxn id="211" idx="1"/>
            <a:endCxn id="212" idx="3"/>
          </p:cNvCxnSpPr>
          <p:nvPr/>
        </p:nvCxnSpPr>
        <p:spPr>
          <a:xfrm flipH="1" flipV="1">
            <a:off x="1490564" y="3926411"/>
            <a:ext cx="431532" cy="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14" name="文本框 11"/>
          <p:cNvSpPr txBox="1"/>
          <p:nvPr/>
        </p:nvSpPr>
        <p:spPr>
          <a:xfrm>
            <a:off x="826484" y="1143042"/>
            <a:ext cx="851534" cy="369332"/>
          </a:xfrm>
          <a:prstGeom prst="rect">
            <a:avLst/>
          </a:prstGeom>
          <a:noFill/>
        </p:spPr>
        <p:txBody>
          <a:bodyPr wrap="square" rtlCol="0">
            <a:spAutoFit/>
          </a:bodyPr>
          <a:lstStyle/>
          <a:p>
            <a:r>
              <a:rPr lang="zh-CN" altLang="en-US" sz="1800" dirty="0">
                <a:solidFill>
                  <a:schemeClr val="tx1">
                    <a:lumMod val="75000"/>
                    <a:lumOff val="25000"/>
                  </a:schemeClr>
                </a:solidFill>
                <a:latin typeface="微软雅黑" pitchFamily="34" charset="-122"/>
                <a:ea typeface="微软雅黑" pitchFamily="34" charset="-122"/>
              </a:rPr>
              <a:t>国税</a:t>
            </a:r>
            <a:endParaRPr lang="zh-CN" altLang="en-US" sz="1800" dirty="0">
              <a:solidFill>
                <a:schemeClr val="tx1">
                  <a:lumMod val="75000"/>
                  <a:lumOff val="25000"/>
                </a:schemeClr>
              </a:solidFill>
              <a:latin typeface="微软雅黑" pitchFamily="34" charset="-122"/>
              <a:ea typeface="微软雅黑" pitchFamily="34" charset="-122"/>
            </a:endParaRPr>
          </a:p>
        </p:txBody>
      </p:sp>
      <p:sp>
        <p:nvSpPr>
          <p:cNvPr id="215" name="文本框 12"/>
          <p:cNvSpPr txBox="1"/>
          <p:nvPr/>
        </p:nvSpPr>
        <p:spPr>
          <a:xfrm>
            <a:off x="1847263" y="1154953"/>
            <a:ext cx="1170548" cy="369332"/>
          </a:xfrm>
          <a:prstGeom prst="rect">
            <a:avLst/>
          </a:prstGeom>
          <a:noFill/>
        </p:spPr>
        <p:txBody>
          <a:bodyPr wrap="square" rtlCol="0">
            <a:spAutoFit/>
          </a:bodyPr>
          <a:lstStyle/>
          <a:p>
            <a:r>
              <a:rPr lang="zh-CN" altLang="en-US" sz="1800" dirty="0">
                <a:solidFill>
                  <a:schemeClr val="tx1">
                    <a:lumMod val="75000"/>
                    <a:lumOff val="25000"/>
                  </a:schemeClr>
                </a:solidFill>
                <a:latin typeface="微软雅黑" pitchFamily="34" charset="-122"/>
                <a:ea typeface="微软雅黑" pitchFamily="34" charset="-122"/>
              </a:rPr>
              <a:t>微众税银</a:t>
            </a:r>
            <a:endParaRPr lang="zh-CN" altLang="en-US" sz="1800" dirty="0">
              <a:solidFill>
                <a:schemeClr val="tx1">
                  <a:lumMod val="75000"/>
                  <a:lumOff val="25000"/>
                </a:schemeClr>
              </a:solidFill>
              <a:latin typeface="微软雅黑" pitchFamily="34" charset="-122"/>
              <a:ea typeface="微软雅黑" pitchFamily="34" charset="-122"/>
            </a:endParaRPr>
          </a:p>
        </p:txBody>
      </p:sp>
      <p:sp>
        <p:nvSpPr>
          <p:cNvPr id="216" name="文本框 13"/>
          <p:cNvSpPr txBox="1"/>
          <p:nvPr/>
        </p:nvSpPr>
        <p:spPr>
          <a:xfrm>
            <a:off x="5910693" y="1163537"/>
            <a:ext cx="851534" cy="369332"/>
          </a:xfrm>
          <a:prstGeom prst="rect">
            <a:avLst/>
          </a:prstGeom>
          <a:noFill/>
        </p:spPr>
        <p:txBody>
          <a:bodyPr wrap="square" rtlCol="0">
            <a:spAutoFit/>
          </a:bodyPr>
          <a:lstStyle/>
          <a:p>
            <a:r>
              <a:rPr lang="zh-CN" altLang="en-US" sz="1800" dirty="0">
                <a:solidFill>
                  <a:schemeClr val="tx1">
                    <a:lumMod val="75000"/>
                    <a:lumOff val="25000"/>
                  </a:schemeClr>
                </a:solidFill>
                <a:latin typeface="微软雅黑" pitchFamily="34" charset="-122"/>
                <a:ea typeface="微软雅黑" pitchFamily="34" charset="-122"/>
              </a:rPr>
              <a:t>银行</a:t>
            </a:r>
            <a:endParaRPr lang="zh-CN" altLang="en-US" sz="1800" dirty="0">
              <a:solidFill>
                <a:schemeClr val="tx1">
                  <a:lumMod val="75000"/>
                  <a:lumOff val="25000"/>
                </a:schemeClr>
              </a:solidFill>
              <a:latin typeface="微软雅黑" pitchFamily="34" charset="-122"/>
              <a:ea typeface="微软雅黑" pitchFamily="34" charset="-122"/>
            </a:endParaRPr>
          </a:p>
        </p:txBody>
      </p:sp>
      <p:sp>
        <p:nvSpPr>
          <p:cNvPr id="217" name="矩形 216"/>
          <p:cNvSpPr/>
          <p:nvPr/>
        </p:nvSpPr>
        <p:spPr>
          <a:xfrm>
            <a:off x="1922096" y="2606184"/>
            <a:ext cx="925032" cy="31897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00" dirty="0">
                <a:latin typeface="微软雅黑" pitchFamily="34" charset="-122"/>
                <a:ea typeface="微软雅黑" pitchFamily="34" charset="-122"/>
              </a:rPr>
              <a:t>准入模型</a:t>
            </a:r>
            <a:endParaRPr lang="zh-CN" altLang="en-US" sz="1000" dirty="0">
              <a:latin typeface="微软雅黑" pitchFamily="34" charset="-122"/>
              <a:ea typeface="微软雅黑" pitchFamily="34" charset="-122"/>
            </a:endParaRPr>
          </a:p>
        </p:txBody>
      </p:sp>
      <p:sp>
        <p:nvSpPr>
          <p:cNvPr id="218" name="矩形 217"/>
          <p:cNvSpPr/>
          <p:nvPr/>
        </p:nvSpPr>
        <p:spPr>
          <a:xfrm>
            <a:off x="1922096" y="1744582"/>
            <a:ext cx="925032" cy="3189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solidFill>
                  <a:schemeClr val="lt1"/>
                </a:solidFill>
                <a:latin typeface="微软雅黑" pitchFamily="34" charset="-122"/>
                <a:ea typeface="微软雅黑" pitchFamily="34" charset="-122"/>
              </a:rPr>
              <a:t>数据推送</a:t>
            </a:r>
            <a:endParaRPr lang="zh-CN" altLang="en-US" sz="1000" dirty="0">
              <a:solidFill>
                <a:schemeClr val="lt1"/>
              </a:solidFill>
              <a:latin typeface="微软雅黑" pitchFamily="34" charset="-122"/>
              <a:ea typeface="微软雅黑" pitchFamily="34" charset="-122"/>
            </a:endParaRPr>
          </a:p>
        </p:txBody>
      </p:sp>
      <p:sp>
        <p:nvSpPr>
          <p:cNvPr id="219" name="流程图: 过程 218"/>
          <p:cNvSpPr/>
          <p:nvPr/>
        </p:nvSpPr>
        <p:spPr>
          <a:xfrm>
            <a:off x="3338688" y="1726200"/>
            <a:ext cx="768928" cy="35783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latin typeface="微软雅黑" pitchFamily="34" charset="-122"/>
                <a:ea typeface="微软雅黑" pitchFamily="34" charset="-122"/>
              </a:rPr>
              <a:t>订单及涉税数据</a:t>
            </a:r>
            <a:endParaRPr lang="zh-CN" altLang="en-US" sz="1000" dirty="0">
              <a:latin typeface="微软雅黑" pitchFamily="34" charset="-122"/>
              <a:ea typeface="微软雅黑" pitchFamily="34" charset="-122"/>
            </a:endParaRPr>
          </a:p>
        </p:txBody>
      </p:sp>
      <p:sp>
        <p:nvSpPr>
          <p:cNvPr id="220" name="矩形 219"/>
          <p:cNvSpPr/>
          <p:nvPr/>
        </p:nvSpPr>
        <p:spPr>
          <a:xfrm>
            <a:off x="5602225" y="2815322"/>
            <a:ext cx="925032" cy="31897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latin typeface="微软雅黑" pitchFamily="34" charset="-122"/>
                <a:ea typeface="微软雅黑" pitchFamily="34" charset="-122"/>
              </a:rPr>
              <a:t>银行微信公众号</a:t>
            </a:r>
            <a:endParaRPr lang="zh-CN" altLang="en-US" sz="1000" dirty="0">
              <a:solidFill>
                <a:schemeClr val="lt1"/>
              </a:solidFill>
              <a:latin typeface="微软雅黑" pitchFamily="34" charset="-122"/>
              <a:ea typeface="微软雅黑" pitchFamily="34" charset="-122"/>
            </a:endParaRPr>
          </a:p>
        </p:txBody>
      </p:sp>
      <p:sp>
        <p:nvSpPr>
          <p:cNvPr id="221" name="流程图: 过程 220"/>
          <p:cNvSpPr/>
          <p:nvPr/>
        </p:nvSpPr>
        <p:spPr>
          <a:xfrm>
            <a:off x="5171609" y="1721833"/>
            <a:ext cx="768928" cy="35783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latin typeface="微软雅黑" pitchFamily="34" charset="-122"/>
                <a:ea typeface="微软雅黑" pitchFamily="34" charset="-122"/>
              </a:rPr>
              <a:t>数据整合</a:t>
            </a:r>
            <a:endParaRPr lang="zh-CN" altLang="en-US" sz="1000" dirty="0">
              <a:latin typeface="微软雅黑" pitchFamily="34" charset="-122"/>
              <a:ea typeface="微软雅黑" pitchFamily="34" charset="-122"/>
            </a:endParaRPr>
          </a:p>
        </p:txBody>
      </p:sp>
      <p:cxnSp>
        <p:nvCxnSpPr>
          <p:cNvPr id="222" name="直接箭头连接符 221"/>
          <p:cNvCxnSpPr>
            <a:stCxn id="219" idx="3"/>
            <a:endCxn id="221" idx="1"/>
          </p:cNvCxnSpPr>
          <p:nvPr/>
        </p:nvCxnSpPr>
        <p:spPr>
          <a:xfrm flipV="1">
            <a:off x="4107616" y="1900751"/>
            <a:ext cx="1063993" cy="436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23" name="流程图: 过程 222"/>
          <p:cNvSpPr/>
          <p:nvPr/>
        </p:nvSpPr>
        <p:spPr>
          <a:xfrm>
            <a:off x="6989118" y="1721833"/>
            <a:ext cx="768928" cy="35783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latin typeface="微软雅黑" pitchFamily="34" charset="-122"/>
                <a:ea typeface="微软雅黑" pitchFamily="34" charset="-122"/>
              </a:rPr>
              <a:t>计算预额度</a:t>
            </a:r>
            <a:endParaRPr lang="zh-CN" altLang="en-US" sz="1000" dirty="0">
              <a:latin typeface="微软雅黑" pitchFamily="34" charset="-122"/>
              <a:ea typeface="微软雅黑" pitchFamily="34" charset="-122"/>
            </a:endParaRPr>
          </a:p>
        </p:txBody>
      </p:sp>
      <p:cxnSp>
        <p:nvCxnSpPr>
          <p:cNvPr id="224" name="直接箭头连接符 223"/>
          <p:cNvCxnSpPr>
            <a:stCxn id="221" idx="3"/>
            <a:endCxn id="223" idx="1"/>
          </p:cNvCxnSpPr>
          <p:nvPr/>
        </p:nvCxnSpPr>
        <p:spPr>
          <a:xfrm>
            <a:off x="5940537" y="1900751"/>
            <a:ext cx="1048581"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25" name="矩形 224"/>
          <p:cNvSpPr/>
          <p:nvPr/>
        </p:nvSpPr>
        <p:spPr>
          <a:xfrm>
            <a:off x="4828259" y="3291357"/>
            <a:ext cx="925032" cy="318977"/>
          </a:xfrm>
          <a:prstGeom prst="rect">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填写资料</a:t>
            </a:r>
            <a:endParaRPr lang="zh-CN" altLang="en-US" sz="1000" b="1" dirty="0">
              <a:solidFill>
                <a:schemeClr val="tx1">
                  <a:lumMod val="75000"/>
                  <a:lumOff val="25000"/>
                </a:schemeClr>
              </a:solidFill>
              <a:latin typeface="微软雅黑" pitchFamily="34" charset="-122"/>
              <a:ea typeface="微软雅黑" pitchFamily="34" charset="-122"/>
            </a:endParaRPr>
          </a:p>
        </p:txBody>
      </p:sp>
      <p:sp>
        <p:nvSpPr>
          <p:cNvPr id="226" name="矩形 225"/>
          <p:cNvSpPr/>
          <p:nvPr/>
        </p:nvSpPr>
        <p:spPr>
          <a:xfrm>
            <a:off x="4823149" y="3769823"/>
            <a:ext cx="925032" cy="318977"/>
          </a:xfrm>
          <a:prstGeom prst="rect">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认证授权</a:t>
            </a:r>
            <a:endParaRPr lang="zh-CN" altLang="en-US" sz="1000" b="1" dirty="0">
              <a:solidFill>
                <a:schemeClr val="tx1">
                  <a:lumMod val="75000"/>
                  <a:lumOff val="25000"/>
                </a:schemeClr>
              </a:solidFill>
              <a:latin typeface="微软雅黑" pitchFamily="34" charset="-122"/>
              <a:ea typeface="微软雅黑" pitchFamily="34" charset="-122"/>
            </a:endParaRPr>
          </a:p>
        </p:txBody>
      </p:sp>
      <p:sp>
        <p:nvSpPr>
          <p:cNvPr id="227" name="矩形 226"/>
          <p:cNvSpPr/>
          <p:nvPr/>
        </p:nvSpPr>
        <p:spPr>
          <a:xfrm>
            <a:off x="6921941" y="3139724"/>
            <a:ext cx="925032" cy="437449"/>
          </a:xfrm>
          <a:prstGeom prst="rect">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短信方式告知申请人额度信息</a:t>
            </a:r>
            <a:endParaRPr lang="zh-CN" altLang="en-US" sz="1000" b="1" dirty="0">
              <a:solidFill>
                <a:schemeClr val="tx1">
                  <a:lumMod val="75000"/>
                  <a:lumOff val="25000"/>
                </a:schemeClr>
              </a:solidFill>
              <a:latin typeface="微软雅黑" pitchFamily="34" charset="-122"/>
              <a:ea typeface="微软雅黑" pitchFamily="34" charset="-122"/>
            </a:endParaRPr>
          </a:p>
        </p:txBody>
      </p:sp>
      <p:sp>
        <p:nvSpPr>
          <p:cNvPr id="228" name="流程图: 决策 227"/>
          <p:cNvSpPr/>
          <p:nvPr/>
        </p:nvSpPr>
        <p:spPr>
          <a:xfrm>
            <a:off x="6744881" y="3899947"/>
            <a:ext cx="1271565" cy="548291"/>
          </a:xfrm>
          <a:prstGeom prst="flowChartDecision">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小于</a:t>
            </a:r>
            <a:r>
              <a:rPr lang="en-US" altLang="zh-CN" sz="1000" b="1" dirty="0">
                <a:solidFill>
                  <a:schemeClr val="tx1">
                    <a:lumMod val="75000"/>
                    <a:lumOff val="25000"/>
                  </a:schemeClr>
                </a:solidFill>
                <a:latin typeface="微软雅黑" pitchFamily="34" charset="-122"/>
                <a:ea typeface="微软雅黑" pitchFamily="34" charset="-122"/>
              </a:rPr>
              <a:t>50</a:t>
            </a:r>
            <a:r>
              <a:rPr lang="zh-CN" altLang="en-US" sz="1000" b="1" dirty="0">
                <a:solidFill>
                  <a:schemeClr val="tx1">
                    <a:lumMod val="75000"/>
                    <a:lumOff val="25000"/>
                  </a:schemeClr>
                </a:solidFill>
                <a:latin typeface="微软雅黑" pitchFamily="34" charset="-122"/>
                <a:ea typeface="微软雅黑" pitchFamily="34" charset="-122"/>
              </a:rPr>
              <a:t>万且有银行卡</a:t>
            </a:r>
            <a:endParaRPr lang="zh-CN" altLang="en-US" sz="1000" b="1" dirty="0">
              <a:solidFill>
                <a:schemeClr val="tx1">
                  <a:lumMod val="75000"/>
                  <a:lumOff val="25000"/>
                </a:schemeClr>
              </a:solidFill>
              <a:latin typeface="微软雅黑" pitchFamily="34" charset="-122"/>
              <a:ea typeface="微软雅黑" pitchFamily="34" charset="-122"/>
            </a:endParaRPr>
          </a:p>
        </p:txBody>
      </p:sp>
      <p:sp>
        <p:nvSpPr>
          <p:cNvPr id="229" name="矩形 228"/>
          <p:cNvSpPr/>
          <p:nvPr/>
        </p:nvSpPr>
        <p:spPr>
          <a:xfrm>
            <a:off x="6924320" y="4760191"/>
            <a:ext cx="925032" cy="39822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solidFill>
                  <a:schemeClr val="lt1"/>
                </a:solidFill>
                <a:latin typeface="微软雅黑" pitchFamily="34" charset="-122"/>
                <a:ea typeface="微软雅黑" pitchFamily="34" charset="-122"/>
              </a:rPr>
              <a:t>提款时额度生效</a:t>
            </a:r>
            <a:endParaRPr lang="zh-CN" altLang="en-US" sz="1200" dirty="0">
              <a:solidFill>
                <a:schemeClr val="lt1"/>
              </a:solidFill>
              <a:latin typeface="微软雅黑" pitchFamily="34" charset="-122"/>
              <a:ea typeface="微软雅黑" pitchFamily="34" charset="-122"/>
            </a:endParaRPr>
          </a:p>
        </p:txBody>
      </p:sp>
      <p:sp>
        <p:nvSpPr>
          <p:cNvPr id="230" name="文本框 43"/>
          <p:cNvSpPr txBox="1"/>
          <p:nvPr/>
        </p:nvSpPr>
        <p:spPr>
          <a:xfrm>
            <a:off x="7301158" y="4471211"/>
            <a:ext cx="357033" cy="246221"/>
          </a:xfrm>
          <a:prstGeom prst="rect">
            <a:avLst/>
          </a:prstGeom>
          <a:noFill/>
        </p:spPr>
        <p:txBody>
          <a:bodyPr wrap="square" rtlCol="0">
            <a:spAutoFit/>
          </a:bodyPr>
          <a:lstStyle/>
          <a:p>
            <a:r>
              <a:rPr lang="zh-CN" altLang="en-US" sz="1000" dirty="0">
                <a:latin typeface="微软雅黑" pitchFamily="34" charset="-122"/>
                <a:ea typeface="微软雅黑" pitchFamily="34" charset="-122"/>
              </a:rPr>
              <a:t>是</a:t>
            </a:r>
            <a:endParaRPr lang="zh-CN" altLang="en-US" sz="1000" dirty="0">
              <a:latin typeface="微软雅黑" pitchFamily="34" charset="-122"/>
              <a:ea typeface="微软雅黑" pitchFamily="34" charset="-122"/>
            </a:endParaRPr>
          </a:p>
        </p:txBody>
      </p:sp>
      <p:sp>
        <p:nvSpPr>
          <p:cNvPr id="231" name="矩形 230"/>
          <p:cNvSpPr/>
          <p:nvPr/>
        </p:nvSpPr>
        <p:spPr>
          <a:xfrm>
            <a:off x="8178402" y="4014603"/>
            <a:ext cx="1173982" cy="318977"/>
          </a:xfrm>
          <a:prstGeom prst="rect">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上门核实办卡、授权查企业征信</a:t>
            </a:r>
            <a:endParaRPr lang="zh-CN" altLang="en-US" sz="1000" b="1" dirty="0">
              <a:solidFill>
                <a:schemeClr val="tx1">
                  <a:lumMod val="75000"/>
                  <a:lumOff val="25000"/>
                </a:schemeClr>
              </a:solidFill>
              <a:latin typeface="微软雅黑" pitchFamily="34" charset="-122"/>
              <a:ea typeface="微软雅黑" pitchFamily="34" charset="-122"/>
            </a:endParaRPr>
          </a:p>
        </p:txBody>
      </p:sp>
      <p:sp>
        <p:nvSpPr>
          <p:cNvPr id="232" name="文本框 46"/>
          <p:cNvSpPr txBox="1"/>
          <p:nvPr/>
        </p:nvSpPr>
        <p:spPr>
          <a:xfrm>
            <a:off x="7970231" y="3879578"/>
            <a:ext cx="357033" cy="246221"/>
          </a:xfrm>
          <a:prstGeom prst="rect">
            <a:avLst/>
          </a:prstGeom>
          <a:noFill/>
        </p:spPr>
        <p:txBody>
          <a:bodyPr wrap="square" rtlCol="0">
            <a:spAutoFit/>
          </a:bodyPr>
          <a:lstStyle/>
          <a:p>
            <a:r>
              <a:rPr lang="zh-CN" altLang="en-US" sz="1000" dirty="0">
                <a:latin typeface="微软雅黑" pitchFamily="34" charset="-122"/>
                <a:ea typeface="微软雅黑" pitchFamily="34" charset="-122"/>
              </a:rPr>
              <a:t>否</a:t>
            </a:r>
            <a:endParaRPr lang="zh-CN" altLang="en-US" sz="1000" dirty="0">
              <a:latin typeface="微软雅黑" pitchFamily="34" charset="-122"/>
              <a:ea typeface="微软雅黑" pitchFamily="34" charset="-122"/>
            </a:endParaRPr>
          </a:p>
        </p:txBody>
      </p:sp>
      <p:sp>
        <p:nvSpPr>
          <p:cNvPr id="233" name="流程图: 决策 232"/>
          <p:cNvSpPr/>
          <p:nvPr/>
        </p:nvSpPr>
        <p:spPr>
          <a:xfrm>
            <a:off x="8188697" y="5331631"/>
            <a:ext cx="1153391" cy="477981"/>
          </a:xfrm>
          <a:prstGeom prst="flowChartDecision">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企业征信查询</a:t>
            </a:r>
            <a:endParaRPr lang="zh-CN" altLang="en-US" sz="1000" b="1" dirty="0">
              <a:solidFill>
                <a:schemeClr val="tx1">
                  <a:lumMod val="75000"/>
                  <a:lumOff val="25000"/>
                </a:schemeClr>
              </a:solidFill>
              <a:latin typeface="微软雅黑" pitchFamily="34" charset="-122"/>
              <a:ea typeface="微软雅黑" pitchFamily="34" charset="-122"/>
            </a:endParaRPr>
          </a:p>
        </p:txBody>
      </p:sp>
      <p:sp>
        <p:nvSpPr>
          <p:cNvPr id="234" name="矩形 233"/>
          <p:cNvSpPr/>
          <p:nvPr/>
        </p:nvSpPr>
        <p:spPr>
          <a:xfrm>
            <a:off x="6967852" y="5411132"/>
            <a:ext cx="925032" cy="318977"/>
          </a:xfrm>
          <a:prstGeom prst="rect">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拒绝</a:t>
            </a:r>
            <a:endParaRPr lang="zh-CN" altLang="en-US" sz="1000" b="1" dirty="0">
              <a:solidFill>
                <a:schemeClr val="tx1">
                  <a:lumMod val="75000"/>
                  <a:lumOff val="25000"/>
                </a:schemeClr>
              </a:solidFill>
              <a:latin typeface="微软雅黑" pitchFamily="34" charset="-122"/>
              <a:ea typeface="微软雅黑" pitchFamily="34" charset="-122"/>
            </a:endParaRPr>
          </a:p>
        </p:txBody>
      </p:sp>
      <p:sp>
        <p:nvSpPr>
          <p:cNvPr id="235" name="圆角矩形 234"/>
          <p:cNvSpPr/>
          <p:nvPr/>
        </p:nvSpPr>
        <p:spPr>
          <a:xfrm>
            <a:off x="8302876" y="6090040"/>
            <a:ext cx="925032" cy="357836"/>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latin typeface="微软雅黑" pitchFamily="34" charset="-122"/>
                <a:ea typeface="微软雅黑" pitchFamily="34" charset="-122"/>
              </a:rPr>
              <a:t>额度生效</a:t>
            </a:r>
            <a:endParaRPr lang="zh-CN" altLang="en-US" sz="1200" dirty="0">
              <a:latin typeface="微软雅黑" pitchFamily="34" charset="-122"/>
              <a:ea typeface="微软雅黑" pitchFamily="34" charset="-122"/>
            </a:endParaRPr>
          </a:p>
        </p:txBody>
      </p:sp>
      <p:cxnSp>
        <p:nvCxnSpPr>
          <p:cNvPr id="236" name="直接箭头连接符 235"/>
          <p:cNvCxnSpPr>
            <a:stCxn id="231" idx="2"/>
            <a:endCxn id="233" idx="0"/>
          </p:cNvCxnSpPr>
          <p:nvPr/>
        </p:nvCxnSpPr>
        <p:spPr>
          <a:xfrm>
            <a:off x="8765393" y="4333580"/>
            <a:ext cx="0" cy="998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a:stCxn id="233" idx="2"/>
            <a:endCxn id="235" idx="0"/>
          </p:cNvCxnSpPr>
          <p:nvPr/>
        </p:nvCxnSpPr>
        <p:spPr>
          <a:xfrm flipH="1">
            <a:off x="8765392" y="5809612"/>
            <a:ext cx="1" cy="280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a:stCxn id="233" idx="1"/>
            <a:endCxn id="234" idx="3"/>
          </p:cNvCxnSpPr>
          <p:nvPr/>
        </p:nvCxnSpPr>
        <p:spPr>
          <a:xfrm flipH="1" flipV="1">
            <a:off x="7892884" y="5570621"/>
            <a:ext cx="2958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9" name="文本框 53"/>
          <p:cNvSpPr txBox="1"/>
          <p:nvPr/>
        </p:nvSpPr>
        <p:spPr>
          <a:xfrm>
            <a:off x="7945843" y="5408243"/>
            <a:ext cx="357033" cy="246221"/>
          </a:xfrm>
          <a:prstGeom prst="rect">
            <a:avLst/>
          </a:prstGeom>
          <a:noFill/>
        </p:spPr>
        <p:txBody>
          <a:bodyPr wrap="square" rtlCol="0">
            <a:spAutoFit/>
          </a:bodyPr>
          <a:lstStyle/>
          <a:p>
            <a:r>
              <a:rPr lang="zh-CN" altLang="en-US" sz="1000" dirty="0">
                <a:latin typeface="微软雅黑" pitchFamily="34" charset="-122"/>
                <a:ea typeface="微软雅黑" pitchFamily="34" charset="-122"/>
              </a:rPr>
              <a:t>否</a:t>
            </a:r>
            <a:endParaRPr lang="zh-CN" altLang="en-US" sz="1000" dirty="0">
              <a:latin typeface="微软雅黑" pitchFamily="34" charset="-122"/>
              <a:ea typeface="微软雅黑" pitchFamily="34" charset="-122"/>
            </a:endParaRPr>
          </a:p>
        </p:txBody>
      </p:sp>
      <p:sp>
        <p:nvSpPr>
          <p:cNvPr id="240" name="文本框 54"/>
          <p:cNvSpPr txBox="1"/>
          <p:nvPr/>
        </p:nvSpPr>
        <p:spPr>
          <a:xfrm>
            <a:off x="8801876" y="5809612"/>
            <a:ext cx="357033" cy="246221"/>
          </a:xfrm>
          <a:prstGeom prst="rect">
            <a:avLst/>
          </a:prstGeom>
          <a:noFill/>
        </p:spPr>
        <p:txBody>
          <a:bodyPr wrap="square" rtlCol="0">
            <a:spAutoFit/>
          </a:bodyPr>
          <a:lstStyle/>
          <a:p>
            <a:r>
              <a:rPr lang="zh-CN" altLang="en-US" sz="1000" dirty="0">
                <a:latin typeface="微软雅黑" pitchFamily="34" charset="-122"/>
                <a:ea typeface="微软雅黑" pitchFamily="34" charset="-122"/>
              </a:rPr>
              <a:t>是</a:t>
            </a:r>
            <a:endParaRPr lang="zh-CN" altLang="en-US" sz="1000" dirty="0">
              <a:latin typeface="微软雅黑" pitchFamily="34" charset="-122"/>
              <a:ea typeface="微软雅黑" pitchFamily="34" charset="-122"/>
            </a:endParaRPr>
          </a:p>
        </p:txBody>
      </p:sp>
      <p:sp>
        <p:nvSpPr>
          <p:cNvPr id="241" name="圆角矩形 240"/>
          <p:cNvSpPr/>
          <p:nvPr/>
        </p:nvSpPr>
        <p:spPr>
          <a:xfrm>
            <a:off x="4809998" y="2257685"/>
            <a:ext cx="887567" cy="275916"/>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latin typeface="微软雅黑" pitchFamily="34" charset="-122"/>
                <a:ea typeface="微软雅黑" pitchFamily="34" charset="-122"/>
              </a:rPr>
              <a:t>企业申请</a:t>
            </a:r>
            <a:endParaRPr lang="zh-CN" altLang="en-US" sz="1000" dirty="0">
              <a:latin typeface="微软雅黑" pitchFamily="34" charset="-122"/>
              <a:ea typeface="微软雅黑" pitchFamily="34" charset="-122"/>
            </a:endParaRPr>
          </a:p>
        </p:txBody>
      </p:sp>
      <p:sp>
        <p:nvSpPr>
          <p:cNvPr id="242" name="矩形 241"/>
          <p:cNvSpPr/>
          <p:nvPr/>
        </p:nvSpPr>
        <p:spPr>
          <a:xfrm>
            <a:off x="4080181" y="2815322"/>
            <a:ext cx="925032" cy="318977"/>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dirty="0">
                <a:solidFill>
                  <a:schemeClr val="lt1"/>
                </a:solidFill>
                <a:latin typeface="微软雅黑" pitchFamily="34" charset="-122"/>
                <a:ea typeface="微软雅黑" pitchFamily="34" charset="-122"/>
              </a:rPr>
              <a:t>银行（官网）</a:t>
            </a:r>
            <a:endParaRPr lang="zh-CN" altLang="en-US" sz="1000" dirty="0">
              <a:solidFill>
                <a:schemeClr val="lt1"/>
              </a:solidFill>
              <a:latin typeface="微软雅黑" pitchFamily="34" charset="-122"/>
              <a:ea typeface="微软雅黑" pitchFamily="34" charset="-122"/>
            </a:endParaRPr>
          </a:p>
        </p:txBody>
      </p:sp>
      <p:cxnSp>
        <p:nvCxnSpPr>
          <p:cNvPr id="243" name="肘形连接符 242"/>
          <p:cNvCxnSpPr>
            <a:stCxn id="241" idx="2"/>
            <a:endCxn id="220" idx="0"/>
          </p:cNvCxnSpPr>
          <p:nvPr/>
        </p:nvCxnSpPr>
        <p:spPr>
          <a:xfrm rot="16200000" flipH="1">
            <a:off x="5518401" y="2268981"/>
            <a:ext cx="281721" cy="8109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肘形连接符 243"/>
          <p:cNvCxnSpPr>
            <a:stCxn id="241" idx="2"/>
            <a:endCxn id="242" idx="0"/>
          </p:cNvCxnSpPr>
          <p:nvPr/>
        </p:nvCxnSpPr>
        <p:spPr>
          <a:xfrm rot="5400000">
            <a:off x="4757380" y="2318919"/>
            <a:ext cx="281721" cy="7110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直接箭头连接符 244"/>
          <p:cNvCxnSpPr>
            <a:endCxn id="226" idx="0"/>
          </p:cNvCxnSpPr>
          <p:nvPr/>
        </p:nvCxnSpPr>
        <p:spPr>
          <a:xfrm>
            <a:off x="5285665" y="3610334"/>
            <a:ext cx="0" cy="15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肘形连接符 245"/>
          <p:cNvCxnSpPr>
            <a:stCxn id="242" idx="2"/>
            <a:endCxn id="225" idx="1"/>
          </p:cNvCxnSpPr>
          <p:nvPr/>
        </p:nvCxnSpPr>
        <p:spPr>
          <a:xfrm rot="16200000" flipH="1">
            <a:off x="4527205" y="3149791"/>
            <a:ext cx="316547" cy="2855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肘形连接符 246"/>
          <p:cNvCxnSpPr>
            <a:stCxn id="220" idx="2"/>
            <a:endCxn id="225" idx="3"/>
          </p:cNvCxnSpPr>
          <p:nvPr/>
        </p:nvCxnSpPr>
        <p:spPr>
          <a:xfrm rot="5400000">
            <a:off x="5750743" y="3136847"/>
            <a:ext cx="316547" cy="3114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a:stCxn id="218" idx="3"/>
            <a:endCxn id="219" idx="1"/>
          </p:cNvCxnSpPr>
          <p:nvPr/>
        </p:nvCxnSpPr>
        <p:spPr>
          <a:xfrm>
            <a:off x="2847128" y="1904071"/>
            <a:ext cx="491560" cy="104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49" name="直接箭头连接符 248"/>
          <p:cNvCxnSpPr>
            <a:stCxn id="217" idx="0"/>
            <a:endCxn id="218" idx="2"/>
          </p:cNvCxnSpPr>
          <p:nvPr/>
        </p:nvCxnSpPr>
        <p:spPr>
          <a:xfrm flipV="1">
            <a:off x="2384612" y="2063559"/>
            <a:ext cx="0" cy="54262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0" name="直接箭头连接符 249"/>
          <p:cNvCxnSpPr>
            <a:stCxn id="211" idx="0"/>
            <a:endCxn id="217" idx="2"/>
          </p:cNvCxnSpPr>
          <p:nvPr/>
        </p:nvCxnSpPr>
        <p:spPr>
          <a:xfrm flipV="1">
            <a:off x="2384612" y="2925161"/>
            <a:ext cx="0" cy="84176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1" name="直接箭头连接符 250"/>
          <p:cNvCxnSpPr>
            <a:stCxn id="226" idx="1"/>
            <a:endCxn id="211" idx="3"/>
          </p:cNvCxnSpPr>
          <p:nvPr/>
        </p:nvCxnSpPr>
        <p:spPr>
          <a:xfrm flipH="1" flipV="1">
            <a:off x="2847128" y="3926412"/>
            <a:ext cx="1976021" cy="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3452866" y="4394405"/>
            <a:ext cx="1089832" cy="318977"/>
          </a:xfrm>
          <a:prstGeom prst="rect">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认证回调页面</a:t>
            </a:r>
            <a:endParaRPr lang="zh-CN" altLang="en-US" sz="1000" b="1" dirty="0">
              <a:solidFill>
                <a:schemeClr val="tx1">
                  <a:lumMod val="75000"/>
                  <a:lumOff val="25000"/>
                </a:schemeClr>
              </a:solidFill>
              <a:latin typeface="微软雅黑" pitchFamily="34" charset="-122"/>
              <a:ea typeface="微软雅黑" pitchFamily="34" charset="-122"/>
            </a:endParaRPr>
          </a:p>
        </p:txBody>
      </p:sp>
      <p:cxnSp>
        <p:nvCxnSpPr>
          <p:cNvPr id="253" name="肘形连接符 252"/>
          <p:cNvCxnSpPr>
            <a:stCxn id="211" idx="2"/>
            <a:endCxn id="252" idx="1"/>
          </p:cNvCxnSpPr>
          <p:nvPr/>
        </p:nvCxnSpPr>
        <p:spPr>
          <a:xfrm rot="16200000" flipH="1">
            <a:off x="2684742" y="3785770"/>
            <a:ext cx="467994" cy="10682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4" name="矩形 253"/>
          <p:cNvSpPr/>
          <p:nvPr/>
        </p:nvSpPr>
        <p:spPr>
          <a:xfrm>
            <a:off x="4809998" y="4394405"/>
            <a:ext cx="925032" cy="3189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身份认证</a:t>
            </a:r>
            <a:endParaRPr lang="zh-CN" altLang="en-US" sz="1000" b="1" dirty="0">
              <a:solidFill>
                <a:schemeClr val="tx1">
                  <a:lumMod val="75000"/>
                  <a:lumOff val="25000"/>
                </a:schemeClr>
              </a:solidFill>
              <a:latin typeface="微软雅黑" pitchFamily="34" charset="-122"/>
              <a:ea typeface="微软雅黑" pitchFamily="34" charset="-122"/>
            </a:endParaRPr>
          </a:p>
        </p:txBody>
      </p:sp>
      <p:cxnSp>
        <p:nvCxnSpPr>
          <p:cNvPr id="255" name="直接箭头连接符 254"/>
          <p:cNvCxnSpPr>
            <a:stCxn id="252" idx="3"/>
            <a:endCxn id="254" idx="1"/>
          </p:cNvCxnSpPr>
          <p:nvPr/>
        </p:nvCxnSpPr>
        <p:spPr>
          <a:xfrm>
            <a:off x="4542698" y="4553894"/>
            <a:ext cx="267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a:stCxn id="226" idx="2"/>
            <a:endCxn id="254" idx="0"/>
          </p:cNvCxnSpPr>
          <p:nvPr/>
        </p:nvCxnSpPr>
        <p:spPr>
          <a:xfrm flipH="1">
            <a:off x="5272514" y="4088800"/>
            <a:ext cx="13151" cy="305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7" name="矩形 256"/>
          <p:cNvSpPr/>
          <p:nvPr/>
        </p:nvSpPr>
        <p:spPr>
          <a:xfrm>
            <a:off x="4376820" y="4930563"/>
            <a:ext cx="1802226" cy="407401"/>
          </a:xfrm>
          <a:prstGeom prst="rect">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信息录入、个人征信授权、第三方征信授权</a:t>
            </a:r>
            <a:endParaRPr lang="zh-CN" altLang="en-US" sz="1000" b="1" dirty="0">
              <a:solidFill>
                <a:schemeClr val="tx1">
                  <a:lumMod val="75000"/>
                  <a:lumOff val="25000"/>
                </a:schemeClr>
              </a:solidFill>
              <a:latin typeface="微软雅黑" pitchFamily="34" charset="-122"/>
              <a:ea typeface="微软雅黑" pitchFamily="34" charset="-122"/>
            </a:endParaRPr>
          </a:p>
        </p:txBody>
      </p:sp>
      <p:sp>
        <p:nvSpPr>
          <p:cNvPr id="258" name="矩形 257"/>
          <p:cNvSpPr/>
          <p:nvPr/>
        </p:nvSpPr>
        <p:spPr>
          <a:xfrm>
            <a:off x="4376820" y="5555145"/>
            <a:ext cx="1802226" cy="407401"/>
          </a:xfrm>
          <a:prstGeom prst="rect">
            <a:avLst/>
          </a:prstGeom>
          <a:solidFill>
            <a:srgbClr val="EC6D56"/>
          </a:solidFill>
          <a:ln w="9525">
            <a:solidFill>
              <a:srgbClr val="DF552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a:solidFill>
                  <a:schemeClr val="tx1">
                    <a:lumMod val="75000"/>
                    <a:lumOff val="25000"/>
                  </a:schemeClr>
                </a:solidFill>
                <a:latin typeface="微软雅黑" pitchFamily="34" charset="-122"/>
                <a:ea typeface="微软雅黑" pitchFamily="34" charset="-122"/>
              </a:rPr>
              <a:t>信息提示：申请已受理、额度计算中</a:t>
            </a:r>
            <a:endParaRPr lang="zh-CN" altLang="en-US" sz="1000" b="1" dirty="0">
              <a:solidFill>
                <a:schemeClr val="tx1">
                  <a:lumMod val="75000"/>
                  <a:lumOff val="25000"/>
                </a:schemeClr>
              </a:solidFill>
              <a:latin typeface="微软雅黑" pitchFamily="34" charset="-122"/>
              <a:ea typeface="微软雅黑" pitchFamily="34" charset="-122"/>
            </a:endParaRPr>
          </a:p>
        </p:txBody>
      </p:sp>
      <p:cxnSp>
        <p:nvCxnSpPr>
          <p:cNvPr id="259" name="直接箭头连接符 258"/>
          <p:cNvCxnSpPr>
            <a:stCxn id="254" idx="2"/>
            <a:endCxn id="257" idx="0"/>
          </p:cNvCxnSpPr>
          <p:nvPr/>
        </p:nvCxnSpPr>
        <p:spPr>
          <a:xfrm>
            <a:off x="5272514" y="4713382"/>
            <a:ext cx="5419" cy="21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a:stCxn id="257" idx="2"/>
            <a:endCxn id="258" idx="0"/>
          </p:cNvCxnSpPr>
          <p:nvPr/>
        </p:nvCxnSpPr>
        <p:spPr>
          <a:xfrm>
            <a:off x="5277933" y="5337964"/>
            <a:ext cx="0" cy="21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a:stCxn id="227" idx="2"/>
            <a:endCxn id="228" idx="0"/>
          </p:cNvCxnSpPr>
          <p:nvPr/>
        </p:nvCxnSpPr>
        <p:spPr>
          <a:xfrm flipH="1">
            <a:off x="7380664" y="3577173"/>
            <a:ext cx="3793" cy="32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a:stCxn id="228" idx="3"/>
            <a:endCxn id="231" idx="1"/>
          </p:cNvCxnSpPr>
          <p:nvPr/>
        </p:nvCxnSpPr>
        <p:spPr>
          <a:xfrm flipV="1">
            <a:off x="8016446" y="4174092"/>
            <a:ext cx="1619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3" name="流程图: 过程 262"/>
          <p:cNvSpPr/>
          <p:nvPr/>
        </p:nvSpPr>
        <p:spPr>
          <a:xfrm>
            <a:off x="6989118" y="2495542"/>
            <a:ext cx="768928" cy="357836"/>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000" dirty="0">
                <a:solidFill>
                  <a:schemeClr val="tx1">
                    <a:lumMod val="75000"/>
                    <a:lumOff val="25000"/>
                  </a:schemeClr>
                </a:solidFill>
                <a:latin typeface="微软雅黑" pitchFamily="34" charset="-122"/>
                <a:ea typeface="微软雅黑" pitchFamily="34" charset="-122"/>
              </a:rPr>
              <a:t>审批、核额及定价</a:t>
            </a:r>
            <a:endParaRPr lang="zh-CN" altLang="en-US" sz="1000" dirty="0">
              <a:solidFill>
                <a:schemeClr val="tx1">
                  <a:lumMod val="75000"/>
                  <a:lumOff val="25000"/>
                </a:schemeClr>
              </a:solidFill>
              <a:latin typeface="微软雅黑" pitchFamily="34" charset="-122"/>
              <a:ea typeface="微软雅黑" pitchFamily="34" charset="-122"/>
            </a:endParaRPr>
          </a:p>
        </p:txBody>
      </p:sp>
      <p:cxnSp>
        <p:nvCxnSpPr>
          <p:cNvPr id="264" name="直接箭头连接符 263"/>
          <p:cNvCxnSpPr>
            <a:stCxn id="223" idx="2"/>
            <a:endCxn id="263" idx="0"/>
          </p:cNvCxnSpPr>
          <p:nvPr/>
        </p:nvCxnSpPr>
        <p:spPr>
          <a:xfrm>
            <a:off x="7373582" y="2079669"/>
            <a:ext cx="0" cy="41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a:stCxn id="263" idx="2"/>
            <a:endCxn id="227" idx="0"/>
          </p:cNvCxnSpPr>
          <p:nvPr/>
        </p:nvCxnSpPr>
        <p:spPr>
          <a:xfrm>
            <a:off x="7373582" y="2853378"/>
            <a:ext cx="10875" cy="286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6" name="矩形 265"/>
          <p:cNvSpPr/>
          <p:nvPr/>
        </p:nvSpPr>
        <p:spPr>
          <a:xfrm>
            <a:off x="9565416" y="1125538"/>
            <a:ext cx="2237371" cy="5507183"/>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000" dirty="0">
                <a:ln w="0"/>
                <a:solidFill>
                  <a:schemeClr val="tx1">
                    <a:lumMod val="75000"/>
                    <a:lumOff val="25000"/>
                  </a:schemeClr>
                </a:solidFill>
                <a:effectLst>
                  <a:outerShdw blurRad="38100" dist="19050" dir="2700000" algn="tl" rotWithShape="0">
                    <a:schemeClr val="dk1">
                      <a:alpha val="40000"/>
                    </a:schemeClr>
                  </a:outerShdw>
                </a:effectLst>
                <a:latin typeface="微软雅黑" pitchFamily="34" charset="-122"/>
                <a:ea typeface="微软雅黑" pitchFamily="34" charset="-122"/>
              </a:rPr>
              <a:t>        备注说明</a:t>
            </a:r>
            <a:endParaRPr lang="zh-CN" altLang="en-US" sz="2000" dirty="0">
              <a:ln w="0"/>
              <a:solidFill>
                <a:schemeClr val="tx1">
                  <a:lumMod val="75000"/>
                  <a:lumOff val="25000"/>
                </a:schemeClr>
              </a:solidFill>
              <a:effectLst>
                <a:outerShdw blurRad="38100" dist="19050" dir="2700000" algn="tl" rotWithShape="0">
                  <a:schemeClr val="dk1">
                    <a:alpha val="40000"/>
                  </a:schemeClr>
                </a:outerShdw>
              </a:effectLst>
              <a:latin typeface="微软雅黑" pitchFamily="34" charset="-122"/>
              <a:ea typeface="微软雅黑" pitchFamily="34" charset="-122"/>
            </a:endParaRPr>
          </a:p>
        </p:txBody>
      </p:sp>
      <p:sp>
        <p:nvSpPr>
          <p:cNvPr id="267" name="文本框 67"/>
          <p:cNvSpPr txBox="1"/>
          <p:nvPr/>
        </p:nvSpPr>
        <p:spPr>
          <a:xfrm>
            <a:off x="9557643" y="1652530"/>
            <a:ext cx="2244437" cy="769441"/>
          </a:xfrm>
          <a:prstGeom prst="rect">
            <a:avLst/>
          </a:prstGeom>
          <a:noFill/>
        </p:spPr>
        <p:txBody>
          <a:bodyPr wrap="square" rtlCol="0">
            <a:spAutoFit/>
          </a:bodyPr>
          <a:lstStyle/>
          <a:p>
            <a:r>
              <a:rPr lang="en-US" altLang="zh-CN" sz="1100" dirty="0">
                <a:solidFill>
                  <a:schemeClr val="tx1">
                    <a:lumMod val="75000"/>
                    <a:lumOff val="25000"/>
                  </a:schemeClr>
                </a:solidFill>
                <a:latin typeface="微软雅黑" pitchFamily="34" charset="-122"/>
                <a:ea typeface="微软雅黑" pitchFamily="34" charset="-122"/>
              </a:rPr>
              <a:t>1</a:t>
            </a:r>
            <a:r>
              <a:rPr lang="zh-CN" altLang="en-US" sz="1100" dirty="0">
                <a:solidFill>
                  <a:schemeClr val="tx1">
                    <a:lumMod val="75000"/>
                    <a:lumOff val="25000"/>
                  </a:schemeClr>
                </a:solidFill>
                <a:latin typeface="微软雅黑" pitchFamily="34" charset="-122"/>
                <a:ea typeface="微软雅黑" pitchFamily="34" charset="-122"/>
              </a:rPr>
              <a:t>、数据整合</a:t>
            </a:r>
            <a:endParaRPr lang="en-US" altLang="zh-CN" sz="1100" dirty="0">
              <a:solidFill>
                <a:schemeClr val="tx1">
                  <a:lumMod val="75000"/>
                  <a:lumOff val="25000"/>
                </a:schemeClr>
              </a:solidFill>
              <a:latin typeface="微软雅黑" pitchFamily="34" charset="-122"/>
              <a:ea typeface="微软雅黑" pitchFamily="34" charset="-122"/>
            </a:endParaRPr>
          </a:p>
          <a:p>
            <a:r>
              <a:rPr lang="zh-CN" altLang="en-US" sz="1100" dirty="0">
                <a:solidFill>
                  <a:schemeClr val="tx1">
                    <a:lumMod val="75000"/>
                    <a:lumOff val="25000"/>
                  </a:schemeClr>
                </a:solidFill>
                <a:latin typeface="微软雅黑" pitchFamily="34" charset="-122"/>
                <a:ea typeface="微软雅黑" pitchFamily="34" charset="-122"/>
              </a:rPr>
              <a:t>接入第三方数据源（司法、反欺诈及黑名单数据），微众税银作为有效补充</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268" name="文本框 68"/>
          <p:cNvSpPr txBox="1"/>
          <p:nvPr/>
        </p:nvSpPr>
        <p:spPr>
          <a:xfrm>
            <a:off x="9558350" y="2519244"/>
            <a:ext cx="2244437" cy="600164"/>
          </a:xfrm>
          <a:prstGeom prst="rect">
            <a:avLst/>
          </a:prstGeom>
          <a:noFill/>
        </p:spPr>
        <p:txBody>
          <a:bodyPr wrap="square" rtlCol="0">
            <a:spAutoFit/>
          </a:bodyPr>
          <a:lstStyle/>
          <a:p>
            <a:r>
              <a:rPr lang="en-US" altLang="zh-CN" sz="1100" dirty="0">
                <a:solidFill>
                  <a:schemeClr val="tx1">
                    <a:lumMod val="75000"/>
                    <a:lumOff val="25000"/>
                  </a:schemeClr>
                </a:solidFill>
                <a:latin typeface="微软雅黑" pitchFamily="34" charset="-122"/>
                <a:ea typeface="微软雅黑" pitchFamily="34" charset="-122"/>
              </a:rPr>
              <a:t>2</a:t>
            </a:r>
            <a:r>
              <a:rPr lang="zh-CN" altLang="en-US" sz="1100" dirty="0">
                <a:solidFill>
                  <a:schemeClr val="tx1">
                    <a:lumMod val="75000"/>
                    <a:lumOff val="25000"/>
                  </a:schemeClr>
                </a:solidFill>
                <a:latin typeface="微软雅黑" pitchFamily="34" charset="-122"/>
                <a:ea typeface="微软雅黑" pitchFamily="34" charset="-122"/>
              </a:rPr>
              <a:t>、计算预额度</a:t>
            </a:r>
            <a:endParaRPr lang="en-US" altLang="zh-CN" sz="1100" dirty="0">
              <a:solidFill>
                <a:schemeClr val="tx1">
                  <a:lumMod val="75000"/>
                  <a:lumOff val="25000"/>
                </a:schemeClr>
              </a:solidFill>
              <a:latin typeface="微软雅黑" pitchFamily="34" charset="-122"/>
              <a:ea typeface="微软雅黑" pitchFamily="34" charset="-122"/>
            </a:endParaRPr>
          </a:p>
          <a:p>
            <a:r>
              <a:rPr lang="zh-CN" altLang="en-US" sz="1100" dirty="0">
                <a:solidFill>
                  <a:schemeClr val="tx1">
                    <a:lumMod val="75000"/>
                    <a:lumOff val="25000"/>
                  </a:schemeClr>
                </a:solidFill>
                <a:latin typeface="微软雅黑" pitchFamily="34" charset="-122"/>
                <a:ea typeface="微软雅黑" pitchFamily="34" charset="-122"/>
              </a:rPr>
              <a:t>决策引擎设计（规则</a:t>
            </a:r>
            <a:r>
              <a:rPr lang="en-US" altLang="zh-CN" sz="1100" dirty="0">
                <a:solidFill>
                  <a:schemeClr val="tx1">
                    <a:lumMod val="75000"/>
                    <a:lumOff val="25000"/>
                  </a:schemeClr>
                </a:solidFill>
                <a:latin typeface="微软雅黑" pitchFamily="34" charset="-122"/>
                <a:ea typeface="微软雅黑" pitchFamily="34" charset="-122"/>
              </a:rPr>
              <a:t>+</a:t>
            </a:r>
            <a:r>
              <a:rPr lang="zh-CN" altLang="en-US" sz="1100" dirty="0">
                <a:solidFill>
                  <a:schemeClr val="tx1">
                    <a:lumMod val="75000"/>
                    <a:lumOff val="25000"/>
                  </a:schemeClr>
                </a:solidFill>
                <a:latin typeface="微软雅黑" pitchFamily="34" charset="-122"/>
                <a:ea typeface="微软雅黑" pitchFamily="34" charset="-122"/>
              </a:rPr>
              <a:t>模型），初步计算额度及利率</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269" name="文本框 69"/>
          <p:cNvSpPr txBox="1"/>
          <p:nvPr/>
        </p:nvSpPr>
        <p:spPr>
          <a:xfrm>
            <a:off x="9546336" y="3995201"/>
            <a:ext cx="2244437" cy="430887"/>
          </a:xfrm>
          <a:prstGeom prst="rect">
            <a:avLst/>
          </a:prstGeom>
          <a:noFill/>
        </p:spPr>
        <p:txBody>
          <a:bodyPr wrap="square" rtlCol="0">
            <a:spAutoFit/>
          </a:bodyPr>
          <a:lstStyle/>
          <a:p>
            <a:r>
              <a:rPr lang="en-US" altLang="zh-CN" sz="1100" dirty="0">
                <a:solidFill>
                  <a:schemeClr val="tx1">
                    <a:lumMod val="75000"/>
                    <a:lumOff val="25000"/>
                  </a:schemeClr>
                </a:solidFill>
                <a:latin typeface="微软雅黑" pitchFamily="34" charset="-122"/>
                <a:ea typeface="微软雅黑" pitchFamily="34" charset="-122"/>
              </a:rPr>
              <a:t>4</a:t>
            </a:r>
            <a:r>
              <a:rPr lang="zh-CN" altLang="en-US" sz="1100" dirty="0">
                <a:solidFill>
                  <a:schemeClr val="tx1">
                    <a:lumMod val="75000"/>
                    <a:lumOff val="25000"/>
                  </a:schemeClr>
                </a:solidFill>
                <a:latin typeface="微软雅黑" pitchFamily="34" charset="-122"/>
                <a:ea typeface="微软雅黑" pitchFamily="34" charset="-122"/>
              </a:rPr>
              <a:t>、个人征信授权</a:t>
            </a:r>
            <a:endParaRPr lang="en-US" altLang="zh-CN" sz="1100" dirty="0">
              <a:solidFill>
                <a:schemeClr val="tx1">
                  <a:lumMod val="75000"/>
                  <a:lumOff val="25000"/>
                </a:schemeClr>
              </a:solidFill>
              <a:latin typeface="微软雅黑" pitchFamily="34" charset="-122"/>
              <a:ea typeface="微软雅黑" pitchFamily="34" charset="-122"/>
            </a:endParaRPr>
          </a:p>
          <a:p>
            <a:r>
              <a:rPr lang="zh-CN" altLang="en-US" sz="1100" dirty="0">
                <a:solidFill>
                  <a:schemeClr val="tx1">
                    <a:lumMod val="75000"/>
                    <a:lumOff val="25000"/>
                  </a:schemeClr>
                </a:solidFill>
                <a:latin typeface="微软雅黑" pitchFamily="34" charset="-122"/>
                <a:ea typeface="微软雅黑" pitchFamily="34" charset="-122"/>
              </a:rPr>
              <a:t>线上化个人征信查询授权及解析</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270" name="文本框 70"/>
          <p:cNvSpPr txBox="1"/>
          <p:nvPr/>
        </p:nvSpPr>
        <p:spPr>
          <a:xfrm>
            <a:off x="9557643" y="4727526"/>
            <a:ext cx="2244437" cy="430887"/>
          </a:xfrm>
          <a:prstGeom prst="rect">
            <a:avLst/>
          </a:prstGeom>
          <a:noFill/>
        </p:spPr>
        <p:txBody>
          <a:bodyPr wrap="square" rtlCol="0">
            <a:spAutoFit/>
          </a:bodyPr>
          <a:lstStyle/>
          <a:p>
            <a:r>
              <a:rPr lang="en-US" altLang="zh-CN" sz="1100" dirty="0">
                <a:solidFill>
                  <a:schemeClr val="tx1">
                    <a:lumMod val="75000"/>
                    <a:lumOff val="25000"/>
                  </a:schemeClr>
                </a:solidFill>
                <a:latin typeface="微软雅黑" pitchFamily="34" charset="-122"/>
                <a:ea typeface="微软雅黑" pitchFamily="34" charset="-122"/>
              </a:rPr>
              <a:t>5</a:t>
            </a:r>
            <a:r>
              <a:rPr lang="zh-CN" altLang="en-US" sz="1100" dirty="0">
                <a:solidFill>
                  <a:schemeClr val="tx1">
                    <a:lumMod val="75000"/>
                    <a:lumOff val="25000"/>
                  </a:schemeClr>
                </a:solidFill>
                <a:latin typeface="微软雅黑" pitchFamily="34" charset="-122"/>
                <a:ea typeface="微软雅黑" pitchFamily="34" charset="-122"/>
              </a:rPr>
              <a:t>、企业征信授权</a:t>
            </a:r>
            <a:endParaRPr lang="en-US" altLang="zh-CN" sz="1100" dirty="0">
              <a:solidFill>
                <a:schemeClr val="tx1">
                  <a:lumMod val="75000"/>
                  <a:lumOff val="25000"/>
                </a:schemeClr>
              </a:solidFill>
              <a:latin typeface="微软雅黑" pitchFamily="34" charset="-122"/>
              <a:ea typeface="微软雅黑" pitchFamily="34" charset="-122"/>
            </a:endParaRPr>
          </a:p>
          <a:p>
            <a:r>
              <a:rPr lang="zh-CN" altLang="en-US" sz="1100" dirty="0">
                <a:solidFill>
                  <a:schemeClr val="tx1">
                    <a:lumMod val="75000"/>
                    <a:lumOff val="25000"/>
                  </a:schemeClr>
                </a:solidFill>
                <a:latin typeface="微软雅黑" pitchFamily="34" charset="-122"/>
                <a:ea typeface="微软雅黑" pitchFamily="34" charset="-122"/>
              </a:rPr>
              <a:t>客户经理线下签署</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271" name="文本框 71"/>
          <p:cNvSpPr txBox="1"/>
          <p:nvPr/>
        </p:nvSpPr>
        <p:spPr>
          <a:xfrm>
            <a:off x="9557642" y="3277091"/>
            <a:ext cx="2244437" cy="600164"/>
          </a:xfrm>
          <a:prstGeom prst="rect">
            <a:avLst/>
          </a:prstGeom>
          <a:noFill/>
        </p:spPr>
        <p:txBody>
          <a:bodyPr wrap="square" rtlCol="0">
            <a:spAutoFit/>
          </a:bodyPr>
          <a:lstStyle/>
          <a:p>
            <a:r>
              <a:rPr lang="en-US" altLang="zh-CN" sz="1100" dirty="0">
                <a:solidFill>
                  <a:srgbClr val="00B050"/>
                </a:solidFill>
                <a:latin typeface="微软雅黑" pitchFamily="34" charset="-122"/>
                <a:ea typeface="微软雅黑" pitchFamily="34" charset="-122"/>
              </a:rPr>
              <a:t>3</a:t>
            </a:r>
            <a:r>
              <a:rPr lang="zh-CN" altLang="en-US" sz="1100" dirty="0">
                <a:solidFill>
                  <a:srgbClr val="00B050"/>
                </a:solidFill>
                <a:latin typeface="微软雅黑" pitchFamily="34" charset="-122"/>
                <a:ea typeface="微软雅黑" pitchFamily="34" charset="-122"/>
              </a:rPr>
              <a:t>、身份认证</a:t>
            </a:r>
            <a:endParaRPr lang="en-US" altLang="zh-CN" sz="1100" dirty="0">
              <a:solidFill>
                <a:srgbClr val="00B050"/>
              </a:solidFill>
              <a:latin typeface="微软雅黑" pitchFamily="34" charset="-122"/>
              <a:ea typeface="微软雅黑" pitchFamily="34" charset="-122"/>
            </a:endParaRPr>
          </a:p>
          <a:p>
            <a:r>
              <a:rPr lang="zh-CN" altLang="en-US" sz="1100" dirty="0">
                <a:solidFill>
                  <a:srgbClr val="FF0000"/>
                </a:solidFill>
                <a:latin typeface="微软雅黑" pitchFamily="34" charset="-122"/>
                <a:ea typeface="微软雅黑" pitchFamily="34" charset="-122"/>
              </a:rPr>
              <a:t>公安身份核验</a:t>
            </a:r>
            <a:r>
              <a:rPr lang="en-US" altLang="zh-CN" sz="1100" dirty="0">
                <a:solidFill>
                  <a:srgbClr val="FF0000"/>
                </a:solidFill>
                <a:latin typeface="微软雅黑" pitchFamily="34" charset="-122"/>
                <a:ea typeface="微软雅黑" pitchFamily="34" charset="-122"/>
              </a:rPr>
              <a:t>+</a:t>
            </a:r>
            <a:r>
              <a:rPr lang="zh-CN" altLang="en-US" sz="1100" dirty="0">
                <a:solidFill>
                  <a:srgbClr val="FF0000"/>
                </a:solidFill>
                <a:latin typeface="微软雅黑" pitchFamily="34" charset="-122"/>
                <a:ea typeface="微软雅黑" pitchFamily="34" charset="-122"/>
              </a:rPr>
              <a:t>银行卡鉴权</a:t>
            </a:r>
            <a:r>
              <a:rPr lang="en-US" altLang="zh-CN" sz="1100" dirty="0">
                <a:solidFill>
                  <a:srgbClr val="FF0000"/>
                </a:solidFill>
                <a:latin typeface="微软雅黑" pitchFamily="34" charset="-122"/>
                <a:ea typeface="微软雅黑" pitchFamily="34" charset="-122"/>
              </a:rPr>
              <a:t>+ CFCA</a:t>
            </a:r>
            <a:r>
              <a:rPr lang="zh-CN" altLang="en-US" sz="1100" dirty="0">
                <a:solidFill>
                  <a:srgbClr val="FF0000"/>
                </a:solidFill>
                <a:latin typeface="微软雅黑" pitchFamily="34" charset="-122"/>
                <a:ea typeface="微软雅黑" pitchFamily="34" charset="-122"/>
              </a:rPr>
              <a:t>证书</a:t>
            </a:r>
            <a:endParaRPr lang="en-US" altLang="zh-CN" sz="1100" dirty="0">
              <a:solidFill>
                <a:srgbClr val="FF0000"/>
              </a:solidFill>
              <a:latin typeface="微软雅黑" pitchFamily="34" charset="-122"/>
              <a:ea typeface="微软雅黑" pitchFamily="34" charset="-122"/>
            </a:endParaRPr>
          </a:p>
        </p:txBody>
      </p:sp>
      <p:cxnSp>
        <p:nvCxnSpPr>
          <p:cNvPr id="272" name="肘形连接符 271"/>
          <p:cNvCxnSpPr>
            <a:stCxn id="257" idx="3"/>
            <a:endCxn id="263" idx="1"/>
          </p:cNvCxnSpPr>
          <p:nvPr/>
        </p:nvCxnSpPr>
        <p:spPr>
          <a:xfrm flipV="1">
            <a:off x="6179046" y="2674460"/>
            <a:ext cx="810072" cy="24598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a:stCxn id="228" idx="2"/>
            <a:endCxn id="229" idx="0"/>
          </p:cNvCxnSpPr>
          <p:nvPr/>
        </p:nvCxnSpPr>
        <p:spPr>
          <a:xfrm>
            <a:off x="7380664" y="4448238"/>
            <a:ext cx="6172" cy="311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、银行提款流程</a:t>
            </a:r>
            <a:endParaRPr lang="zh-CN" altLang="en-US" dirty="0"/>
          </a:p>
        </p:txBody>
      </p:sp>
      <p:sp>
        <p:nvSpPr>
          <p:cNvPr id="3" name="流程图: 可选过程 2"/>
          <p:cNvSpPr/>
          <p:nvPr/>
        </p:nvSpPr>
        <p:spPr>
          <a:xfrm>
            <a:off x="5480216" y="1766455"/>
            <a:ext cx="1273875" cy="61306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办卡开通网银（个人或者企业）</a:t>
            </a:r>
            <a:endParaRPr lang="zh-CN" altLang="en-US" sz="1100" dirty="0"/>
          </a:p>
        </p:txBody>
      </p:sp>
      <p:sp>
        <p:nvSpPr>
          <p:cNvPr id="4" name="流程图: 过程 3"/>
          <p:cNvSpPr/>
          <p:nvPr/>
        </p:nvSpPr>
        <p:spPr>
          <a:xfrm>
            <a:off x="3958937" y="3377050"/>
            <a:ext cx="1215737" cy="592282"/>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个人网银</a:t>
            </a:r>
            <a:endParaRPr lang="en-US" altLang="zh-CN" sz="1400" dirty="0"/>
          </a:p>
          <a:p>
            <a:pPr algn="ctr"/>
            <a:r>
              <a:rPr lang="zh-CN" altLang="en-US" sz="1000" dirty="0">
                <a:solidFill>
                  <a:srgbClr val="FF0000"/>
                </a:solidFill>
              </a:rPr>
              <a:t>签署借款合同</a:t>
            </a:r>
            <a:endParaRPr lang="zh-CN" altLang="en-US" sz="1000" dirty="0">
              <a:solidFill>
                <a:srgbClr val="FF0000"/>
              </a:solidFill>
            </a:endParaRPr>
          </a:p>
        </p:txBody>
      </p:sp>
      <p:sp>
        <p:nvSpPr>
          <p:cNvPr id="5" name="流程图: 过程 4"/>
          <p:cNvSpPr/>
          <p:nvPr/>
        </p:nvSpPr>
        <p:spPr>
          <a:xfrm>
            <a:off x="7055427" y="3377050"/>
            <a:ext cx="1215737" cy="592282"/>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企业网银</a:t>
            </a:r>
            <a:endParaRPr lang="en-US" altLang="zh-CN" sz="1400" dirty="0"/>
          </a:p>
          <a:p>
            <a:pPr algn="ctr"/>
            <a:r>
              <a:rPr lang="zh-CN" altLang="en-US" sz="1000" dirty="0">
                <a:solidFill>
                  <a:srgbClr val="FF0000"/>
                </a:solidFill>
              </a:rPr>
              <a:t>签署借款合同</a:t>
            </a:r>
            <a:endParaRPr lang="zh-CN" altLang="en-US" sz="1000" dirty="0">
              <a:solidFill>
                <a:srgbClr val="FF0000"/>
              </a:solidFill>
            </a:endParaRPr>
          </a:p>
        </p:txBody>
      </p:sp>
      <p:cxnSp>
        <p:nvCxnSpPr>
          <p:cNvPr id="6" name="肘形连接符 5"/>
          <p:cNvCxnSpPr>
            <a:stCxn id="3" idx="2"/>
            <a:endCxn id="4" idx="0"/>
          </p:cNvCxnSpPr>
          <p:nvPr/>
        </p:nvCxnSpPr>
        <p:spPr>
          <a:xfrm rot="5400000">
            <a:off x="4843215" y="2103110"/>
            <a:ext cx="997531" cy="1550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肘形连接符 6"/>
          <p:cNvCxnSpPr>
            <a:stCxn id="3" idx="2"/>
            <a:endCxn id="5" idx="0"/>
          </p:cNvCxnSpPr>
          <p:nvPr/>
        </p:nvCxnSpPr>
        <p:spPr>
          <a:xfrm rot="16200000" flipH="1">
            <a:off x="6391460" y="2105213"/>
            <a:ext cx="997531" cy="15461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556199" y="2506383"/>
            <a:ext cx="1243260" cy="276999"/>
          </a:xfrm>
          <a:prstGeom prst="rect">
            <a:avLst/>
          </a:prstGeom>
          <a:noFill/>
        </p:spPr>
        <p:txBody>
          <a:bodyPr wrap="square" rtlCol="0">
            <a:spAutoFit/>
          </a:bodyPr>
          <a:lstStyle/>
          <a:p>
            <a:r>
              <a:rPr lang="zh-CN" altLang="en-US" sz="1200" dirty="0"/>
              <a:t>个人经营贷</a:t>
            </a:r>
            <a:endParaRPr lang="zh-CN" altLang="en-US" sz="1200" dirty="0"/>
          </a:p>
        </p:txBody>
      </p:sp>
      <p:sp>
        <p:nvSpPr>
          <p:cNvPr id="9" name="文本框 8"/>
          <p:cNvSpPr txBox="1"/>
          <p:nvPr/>
        </p:nvSpPr>
        <p:spPr>
          <a:xfrm>
            <a:off x="6643999" y="2506383"/>
            <a:ext cx="1243260" cy="276999"/>
          </a:xfrm>
          <a:prstGeom prst="rect">
            <a:avLst/>
          </a:prstGeom>
          <a:noFill/>
        </p:spPr>
        <p:txBody>
          <a:bodyPr wrap="square" rtlCol="0">
            <a:spAutoFit/>
          </a:bodyPr>
          <a:lstStyle>
            <a:defPPr>
              <a:defRPr lang="zh-CN"/>
            </a:defPPr>
            <a:lvl1pPr>
              <a:defRPr sz="1200"/>
            </a:lvl1pPr>
          </a:lstStyle>
          <a:p>
            <a:r>
              <a:rPr lang="zh-CN" altLang="en-US" dirty="0"/>
              <a:t>企业信贷</a:t>
            </a:r>
            <a:endParaRPr lang="zh-CN" altLang="en-US" dirty="0"/>
          </a:p>
        </p:txBody>
      </p:sp>
      <p:sp>
        <p:nvSpPr>
          <p:cNvPr id="10" name="流程图: 过程 9"/>
          <p:cNvSpPr/>
          <p:nvPr/>
        </p:nvSpPr>
        <p:spPr>
          <a:xfrm>
            <a:off x="3958937" y="4573395"/>
            <a:ext cx="1215737" cy="592282"/>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提款</a:t>
            </a:r>
            <a:endParaRPr lang="zh-CN" altLang="en-US" sz="1400" dirty="0"/>
          </a:p>
        </p:txBody>
      </p:sp>
      <p:sp>
        <p:nvSpPr>
          <p:cNvPr id="11" name="流程图: 过程 10"/>
          <p:cNvSpPr/>
          <p:nvPr/>
        </p:nvSpPr>
        <p:spPr>
          <a:xfrm>
            <a:off x="7055426" y="4543617"/>
            <a:ext cx="1215737" cy="592282"/>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a:t>提款</a:t>
            </a:r>
            <a:endParaRPr lang="zh-CN" altLang="en-US" sz="1400" dirty="0"/>
          </a:p>
        </p:txBody>
      </p:sp>
      <p:cxnSp>
        <p:nvCxnSpPr>
          <p:cNvPr id="12" name="直接箭头连接符 11"/>
          <p:cNvCxnSpPr>
            <a:stCxn id="4" idx="2"/>
            <a:endCxn id="10" idx="0"/>
          </p:cNvCxnSpPr>
          <p:nvPr/>
        </p:nvCxnSpPr>
        <p:spPr>
          <a:xfrm>
            <a:off x="4566806" y="3969332"/>
            <a:ext cx="0" cy="604063"/>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13" name="直接箭头连接符 12"/>
          <p:cNvCxnSpPr>
            <a:stCxn id="5" idx="2"/>
            <a:endCxn id="11" idx="0"/>
          </p:cNvCxnSpPr>
          <p:nvPr/>
        </p:nvCxnSpPr>
        <p:spPr>
          <a:xfrm flipH="1">
            <a:off x="7663295" y="3969332"/>
            <a:ext cx="1" cy="574285"/>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业务流程示例</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4566" y="981522"/>
            <a:ext cx="3190508" cy="518457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4604" y="981521"/>
            <a:ext cx="3190762" cy="5184988"/>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059" y="981521"/>
            <a:ext cx="3190509" cy="5184577"/>
          </a:xfrm>
          <a:prstGeom prst="rect">
            <a:avLst/>
          </a:prstGeom>
        </p:spPr>
      </p:pic>
      <p:sp>
        <p:nvSpPr>
          <p:cNvPr id="6" name="右箭头 5"/>
          <p:cNvSpPr/>
          <p:nvPr/>
        </p:nvSpPr>
        <p:spPr>
          <a:xfrm>
            <a:off x="3718942" y="3285778"/>
            <a:ext cx="360040" cy="50405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右箭头 7"/>
          <p:cNvSpPr/>
          <p:nvPr/>
        </p:nvSpPr>
        <p:spPr>
          <a:xfrm>
            <a:off x="7812192" y="3321781"/>
            <a:ext cx="360040" cy="50405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矩形 6"/>
          <p:cNvSpPr/>
          <p:nvPr/>
        </p:nvSpPr>
        <p:spPr>
          <a:xfrm>
            <a:off x="8327454" y="3573810"/>
            <a:ext cx="3556083" cy="216024"/>
          </a:xfrm>
          <a:prstGeom prst="rect">
            <a:avLst/>
          </a:prstGeom>
          <a:solidFill>
            <a:schemeClr val="l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业务流程示例</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2558" y="981522"/>
            <a:ext cx="3168353" cy="5148574"/>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014" y="981522"/>
            <a:ext cx="3168352" cy="514857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462" y="981522"/>
            <a:ext cx="3168352" cy="5148572"/>
          </a:xfrm>
          <a:prstGeom prst="rect">
            <a:avLst/>
          </a:prstGeom>
        </p:spPr>
      </p:pic>
      <p:sp>
        <p:nvSpPr>
          <p:cNvPr id="6" name="右箭头 5"/>
          <p:cNvSpPr/>
          <p:nvPr/>
        </p:nvSpPr>
        <p:spPr>
          <a:xfrm>
            <a:off x="7812192" y="3321781"/>
            <a:ext cx="360040" cy="50405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右箭头 6"/>
          <p:cNvSpPr/>
          <p:nvPr/>
        </p:nvSpPr>
        <p:spPr>
          <a:xfrm>
            <a:off x="3658141" y="3303780"/>
            <a:ext cx="360040" cy="50405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黎万彬设计工作盘\PPT\PPT使用之元素\品牌画册图形-png-20171115\品牌画册图形-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41"/>
            <a:ext cx="12171365" cy="685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4"/>
          <p:cNvSpPr txBox="1"/>
          <p:nvPr/>
        </p:nvSpPr>
        <p:spPr>
          <a:xfrm>
            <a:off x="577775" y="2783766"/>
            <a:ext cx="8520590" cy="646028"/>
          </a:xfrm>
          <a:prstGeom prst="rect">
            <a:avLst/>
          </a:prstGeom>
          <a:noFill/>
        </p:spPr>
        <p:txBody>
          <a:bodyPr anchor="ctr">
            <a:spAutoFit/>
          </a:bodyPr>
          <a:lstStyle>
            <a:defPPr>
              <a:defRPr lang="zh-CN"/>
            </a:defPPr>
            <a:lvl1pPr>
              <a:defRPr sz="1800">
                <a:solidFill>
                  <a:schemeClr val="tx1">
                    <a:lumMod val="75000"/>
                    <a:lumOff val="25000"/>
                  </a:schemeClr>
                </a:solidFill>
              </a:defRPr>
            </a:lvl1pPr>
          </a:lstStyle>
          <a:p>
            <a:pPr fontAlgn="ctr">
              <a:buFont typeface="Arial" pitchFamily="34" charset="0"/>
              <a:buNone/>
              <a:defRPr/>
            </a:pPr>
            <a:r>
              <a:rPr lang="en-US" altLang="zh-CN" sz="3600" b="1" kern="0" dirty="0">
                <a:solidFill>
                  <a:schemeClr val="bg1"/>
                </a:solidFill>
                <a:latin typeface="微软雅黑" pitchFamily="34" charset="-122"/>
                <a:ea typeface="微软雅黑" pitchFamily="34" charset="-122"/>
              </a:rPr>
              <a:t>PART 01     </a:t>
            </a:r>
            <a:r>
              <a:rPr lang="zh-CN" altLang="en-US" sz="3600" b="1" kern="0" dirty="0">
                <a:solidFill>
                  <a:schemeClr val="bg1"/>
                </a:solidFill>
                <a:latin typeface="微软雅黑" pitchFamily="34" charset="-122"/>
                <a:ea typeface="微软雅黑" pitchFamily="34" charset="-122"/>
              </a:rPr>
              <a:t>小微企业融资难题</a:t>
            </a:r>
            <a:endParaRPr lang="zh-CN" altLang="en-US" sz="3600" b="1" kern="0" dirty="0">
              <a:solidFill>
                <a:schemeClr val="bg1"/>
              </a:solidFill>
              <a:latin typeface="微软雅黑" pitchFamily="34" charset="-122"/>
              <a:ea typeface="微软雅黑"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业务流程示例</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550" y="981522"/>
            <a:ext cx="3168352" cy="514857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022" y="981522"/>
            <a:ext cx="3168352" cy="514857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478" y="952791"/>
            <a:ext cx="3168352" cy="5148572"/>
          </a:xfrm>
          <a:prstGeom prst="rect">
            <a:avLst/>
          </a:prstGeom>
        </p:spPr>
      </p:pic>
      <p:sp>
        <p:nvSpPr>
          <p:cNvPr id="6" name="右箭头 5"/>
          <p:cNvSpPr/>
          <p:nvPr/>
        </p:nvSpPr>
        <p:spPr>
          <a:xfrm>
            <a:off x="7967414" y="3213770"/>
            <a:ext cx="360040" cy="50405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右箭头 6"/>
          <p:cNvSpPr/>
          <p:nvPr/>
        </p:nvSpPr>
        <p:spPr>
          <a:xfrm>
            <a:off x="3610930" y="3213770"/>
            <a:ext cx="360040" cy="50405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业务流程示例</a:t>
            </a:r>
            <a:r>
              <a:rPr lang="en-US" altLang="zh-CN" dirty="0"/>
              <a:t>-</a:t>
            </a:r>
            <a:r>
              <a:rPr lang="zh-CN" altLang="en-US" dirty="0"/>
              <a:t>取款流程</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815" y="1053531"/>
            <a:ext cx="2836606" cy="460948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357" y="1041981"/>
            <a:ext cx="2843114" cy="462006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701" y="1041981"/>
            <a:ext cx="2843114" cy="462006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7036" y="1041981"/>
            <a:ext cx="2843115" cy="462006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73837" cy="6859588"/>
          </a:xfrm>
          <a:prstGeom prst="rect">
            <a:avLst/>
          </a:prstGeom>
        </p:spPr>
      </p:pic>
      <p:sp>
        <p:nvSpPr>
          <p:cNvPr id="5" name="TextBox 64"/>
          <p:cNvSpPr txBox="1"/>
          <p:nvPr/>
        </p:nvSpPr>
        <p:spPr>
          <a:xfrm>
            <a:off x="937890" y="2782888"/>
            <a:ext cx="9045748" cy="646112"/>
          </a:xfrm>
          <a:prstGeom prst="rect">
            <a:avLst/>
          </a:prstGeom>
          <a:noFill/>
        </p:spPr>
        <p:txBody>
          <a:bodyPr wrap="square" anchor="ctr">
            <a:spAutoFit/>
          </a:bodyPr>
          <a:lstStyle>
            <a:defPPr>
              <a:defRPr lang="zh-CN"/>
            </a:defPPr>
            <a:lvl1pPr>
              <a:defRPr sz="1800">
                <a:solidFill>
                  <a:schemeClr val="tx1">
                    <a:lumMod val="75000"/>
                    <a:lumOff val="25000"/>
                  </a:schemeClr>
                </a:solidFill>
              </a:defRPr>
            </a:lvl1pPr>
          </a:lstStyle>
          <a:p>
            <a:pPr fontAlgn="ctr">
              <a:buFont typeface="Arial" pitchFamily="34" charset="0"/>
              <a:buNone/>
              <a:defRPr/>
            </a:pPr>
            <a:r>
              <a:rPr lang="en-US" altLang="zh-CN" sz="3600" b="1" kern="0" dirty="0">
                <a:solidFill>
                  <a:schemeClr val="bg1"/>
                </a:solidFill>
                <a:latin typeface="微软雅黑" pitchFamily="34" charset="-122"/>
                <a:ea typeface="微软雅黑" pitchFamily="34" charset="-122"/>
              </a:rPr>
              <a:t>PART 03-2     </a:t>
            </a:r>
            <a:r>
              <a:rPr lang="zh-CN" altLang="en-US" sz="3600" b="1" kern="0" dirty="0">
                <a:solidFill>
                  <a:schemeClr val="bg1"/>
                </a:solidFill>
                <a:latin typeface="微软雅黑" pitchFamily="34" charset="-122"/>
                <a:ea typeface="微软雅黑" pitchFamily="34" charset="-122"/>
              </a:rPr>
              <a:t>精准获客与导流</a:t>
            </a:r>
            <a:endParaRPr lang="zh-CN" altLang="en-US" sz="3600" b="1" kern="0" dirty="0">
              <a:solidFill>
                <a:schemeClr val="bg1"/>
              </a:solidFill>
              <a:latin typeface="微软雅黑" pitchFamily="34" charset="-122"/>
              <a:ea typeface="微软雅黑"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精准获客与导流</a:t>
            </a:r>
            <a:endParaRPr lang="zh-CN" altLang="en-US" dirty="0"/>
          </a:p>
        </p:txBody>
      </p:sp>
      <p:sp>
        <p:nvSpPr>
          <p:cNvPr id="3" name="矩形 2"/>
          <p:cNvSpPr/>
          <p:nvPr/>
        </p:nvSpPr>
        <p:spPr>
          <a:xfrm>
            <a:off x="4748288" y="2020662"/>
            <a:ext cx="5159896" cy="1568450"/>
          </a:xfrm>
          <a:prstGeom prst="rect">
            <a:avLst/>
          </a:prstGeom>
        </p:spPr>
        <p:txBody>
          <a:bodyPr wrap="square">
            <a:spAutoFit/>
          </a:bodyPr>
          <a:lstStyle/>
          <a:p>
            <a:pPr marL="342900" indent="-342900">
              <a:lnSpc>
                <a:spcPct val="150000"/>
              </a:lnSpc>
              <a:buFont typeface="Wingdings" pitchFamily="2" charset="2"/>
              <a:buChar char=""/>
            </a:pPr>
            <a:r>
              <a:rPr lang="zh-CN" altLang="zh-CN" sz="1600" kern="100" dirty="0">
                <a:solidFill>
                  <a:schemeClr val="tx1">
                    <a:lumMod val="75000"/>
                    <a:lumOff val="25000"/>
                  </a:schemeClr>
                </a:solidFill>
                <a:latin typeface="微软雅黑" pitchFamily="34" charset="-122"/>
                <a:ea typeface="微软雅黑" pitchFamily="34" charset="-122"/>
              </a:rPr>
              <a:t>国税门户网站；</a:t>
            </a:r>
            <a:endParaRPr lang="zh-CN" altLang="zh-CN" sz="1600" kern="100" dirty="0">
              <a:solidFill>
                <a:schemeClr val="tx1">
                  <a:lumMod val="75000"/>
                  <a:lumOff val="25000"/>
                </a:schemeClr>
              </a:solidFill>
              <a:latin typeface="微软雅黑" pitchFamily="34" charset="-122"/>
              <a:ea typeface="微软雅黑" pitchFamily="34" charset="-122"/>
            </a:endParaRPr>
          </a:p>
          <a:p>
            <a:pPr marL="342900" lvl="0" indent="-342900">
              <a:lnSpc>
                <a:spcPct val="150000"/>
              </a:lnSpc>
              <a:buFont typeface="Wingdings" pitchFamily="2" charset="2"/>
              <a:buChar char=""/>
            </a:pPr>
            <a:r>
              <a:rPr lang="zh-CN" altLang="zh-CN" sz="1600" kern="100" dirty="0">
                <a:solidFill>
                  <a:schemeClr val="tx1">
                    <a:lumMod val="75000"/>
                    <a:lumOff val="25000"/>
                  </a:schemeClr>
                </a:solidFill>
                <a:latin typeface="微软雅黑" pitchFamily="34" charset="-122"/>
                <a:ea typeface="微软雅黑" pitchFamily="34" charset="-122"/>
              </a:rPr>
              <a:t>网银、手机</a:t>
            </a:r>
            <a:r>
              <a:rPr lang="en-US" altLang="zh-CN" sz="1600" kern="100" dirty="0">
                <a:solidFill>
                  <a:schemeClr val="tx1">
                    <a:lumMod val="75000"/>
                    <a:lumOff val="25000"/>
                  </a:schemeClr>
                </a:solidFill>
                <a:latin typeface="微软雅黑" pitchFamily="34" charset="-122"/>
                <a:ea typeface="微软雅黑" pitchFamily="34" charset="-122"/>
              </a:rPr>
              <a:t>APP</a:t>
            </a:r>
            <a:r>
              <a:rPr lang="zh-CN" altLang="zh-CN" sz="1600" kern="100" dirty="0">
                <a:solidFill>
                  <a:schemeClr val="tx1">
                    <a:lumMod val="75000"/>
                    <a:lumOff val="25000"/>
                  </a:schemeClr>
                </a:solidFill>
                <a:latin typeface="微软雅黑" pitchFamily="34" charset="-122"/>
                <a:ea typeface="微软雅黑" pitchFamily="34" charset="-122"/>
              </a:rPr>
              <a:t>和官方微信通道；</a:t>
            </a:r>
            <a:endParaRPr lang="zh-CN" altLang="zh-CN" sz="1600" kern="100" dirty="0">
              <a:solidFill>
                <a:schemeClr val="tx1">
                  <a:lumMod val="75000"/>
                  <a:lumOff val="25000"/>
                </a:schemeClr>
              </a:solidFill>
              <a:latin typeface="微软雅黑" pitchFamily="34" charset="-122"/>
              <a:ea typeface="微软雅黑" pitchFamily="34" charset="-122"/>
            </a:endParaRPr>
          </a:p>
          <a:p>
            <a:pPr marL="342900" lvl="0" indent="-342900">
              <a:lnSpc>
                <a:spcPct val="150000"/>
              </a:lnSpc>
              <a:buFont typeface="Wingdings" pitchFamily="2" charset="2"/>
              <a:buChar char=""/>
            </a:pPr>
            <a:r>
              <a:rPr lang="zh-CN" altLang="zh-CN" sz="1600" kern="100" dirty="0">
                <a:solidFill>
                  <a:schemeClr val="tx1">
                    <a:lumMod val="75000"/>
                    <a:lumOff val="25000"/>
                  </a:schemeClr>
                </a:solidFill>
                <a:latin typeface="微软雅黑" pitchFamily="34" charset="-122"/>
                <a:ea typeface="微软雅黑" pitchFamily="34" charset="-122"/>
              </a:rPr>
              <a:t>微众税银公众服务平台；</a:t>
            </a:r>
            <a:endParaRPr lang="zh-CN" altLang="zh-CN" sz="1600" kern="100" dirty="0">
              <a:solidFill>
                <a:schemeClr val="tx1">
                  <a:lumMod val="75000"/>
                  <a:lumOff val="25000"/>
                </a:schemeClr>
              </a:solidFill>
              <a:latin typeface="微软雅黑" pitchFamily="34" charset="-122"/>
              <a:ea typeface="微软雅黑" pitchFamily="34" charset="-122"/>
            </a:endParaRPr>
          </a:p>
          <a:p>
            <a:pPr marL="342900" lvl="0" indent="-342900">
              <a:lnSpc>
                <a:spcPct val="150000"/>
              </a:lnSpc>
              <a:buFont typeface="Wingdings" pitchFamily="2" charset="2"/>
              <a:buChar char=""/>
            </a:pPr>
            <a:r>
              <a:rPr lang="zh-CN" altLang="zh-CN" sz="1600" kern="100" dirty="0">
                <a:solidFill>
                  <a:schemeClr val="tx1">
                    <a:lumMod val="75000"/>
                    <a:lumOff val="25000"/>
                  </a:schemeClr>
                </a:solidFill>
                <a:latin typeface="微软雅黑" pitchFamily="34" charset="-122"/>
                <a:ea typeface="微软雅黑" pitchFamily="34" charset="-122"/>
              </a:rPr>
              <a:t>微众税银微信公众号；</a:t>
            </a:r>
            <a:endParaRPr lang="zh-CN" altLang="zh-CN" sz="1600" kern="100" dirty="0">
              <a:solidFill>
                <a:schemeClr val="tx1">
                  <a:lumMod val="75000"/>
                  <a:lumOff val="25000"/>
                </a:schemeClr>
              </a:solidFill>
              <a:latin typeface="微软雅黑" pitchFamily="34" charset="-122"/>
              <a:ea typeface="微软雅黑" pitchFamily="34" charset="-122"/>
            </a:endParaRPr>
          </a:p>
        </p:txBody>
      </p:sp>
      <p:sp>
        <p:nvSpPr>
          <p:cNvPr id="4" name="矩形 3"/>
          <p:cNvSpPr/>
          <p:nvPr/>
        </p:nvSpPr>
        <p:spPr>
          <a:xfrm>
            <a:off x="4675551" y="4319146"/>
            <a:ext cx="5956159" cy="1198880"/>
          </a:xfrm>
          <a:prstGeom prst="rect">
            <a:avLst/>
          </a:prstGeom>
        </p:spPr>
        <p:txBody>
          <a:bodyPr wrap="square">
            <a:spAutoFit/>
          </a:bodyPr>
          <a:lstStyle/>
          <a:p>
            <a:pPr marL="342900" lvl="0" indent="-342900" algn="just">
              <a:lnSpc>
                <a:spcPct val="150000"/>
              </a:lnSpc>
              <a:spcAft>
                <a:spcPts val="0"/>
              </a:spcAft>
              <a:buFont typeface="Wingdings" pitchFamily="2" charset="2"/>
              <a:buChar char=""/>
            </a:pPr>
            <a:r>
              <a:rPr lang="zh-CN" altLang="zh-CN" sz="1600" kern="100" dirty="0">
                <a:solidFill>
                  <a:schemeClr val="tx1">
                    <a:lumMod val="75000"/>
                    <a:lumOff val="25000"/>
                  </a:schemeClr>
                </a:solidFill>
                <a:latin typeface="微软雅黑" pitchFamily="34" charset="-122"/>
                <a:ea typeface="微软雅黑" pitchFamily="34" charset="-122"/>
              </a:rPr>
              <a:t>利用国税全量数据库，根据评分卡模型影响因子条件，筛选目标客户，精准定位，减少营销成本。</a:t>
            </a:r>
            <a:endParaRPr lang="zh-CN" altLang="zh-CN" sz="1600" kern="100" dirty="0">
              <a:solidFill>
                <a:schemeClr val="tx1">
                  <a:lumMod val="75000"/>
                  <a:lumOff val="25000"/>
                </a:schemeClr>
              </a:solidFill>
              <a:latin typeface="微软雅黑" pitchFamily="34" charset="-122"/>
              <a:ea typeface="微软雅黑" pitchFamily="34" charset="-122"/>
            </a:endParaRPr>
          </a:p>
          <a:p>
            <a:pPr marL="342900" lvl="0" indent="-342900" algn="just">
              <a:lnSpc>
                <a:spcPct val="150000"/>
              </a:lnSpc>
              <a:spcAft>
                <a:spcPts val="0"/>
              </a:spcAft>
              <a:buFont typeface="Wingdings" pitchFamily="2" charset="2"/>
              <a:buChar char=""/>
            </a:pPr>
            <a:r>
              <a:rPr lang="zh-CN" altLang="zh-CN" sz="1600" kern="100" dirty="0">
                <a:solidFill>
                  <a:schemeClr val="tx1">
                    <a:lumMod val="75000"/>
                    <a:lumOff val="25000"/>
                  </a:schemeClr>
                </a:solidFill>
                <a:latin typeface="微软雅黑" pitchFamily="34" charset="-122"/>
                <a:ea typeface="微软雅黑" pitchFamily="34" charset="-122"/>
              </a:rPr>
              <a:t>营销的建议以及市场宣传的辅导，标准化营销流程的建立。</a:t>
            </a:r>
            <a:endParaRPr lang="zh-CN" altLang="zh-CN" sz="1600" kern="100" dirty="0">
              <a:solidFill>
                <a:schemeClr val="tx1">
                  <a:lumMod val="75000"/>
                  <a:lumOff val="25000"/>
                </a:schemeClr>
              </a:solidFill>
              <a:effectLst/>
              <a:latin typeface="微软雅黑" pitchFamily="34" charset="-122"/>
              <a:ea typeface="微软雅黑" pitchFamily="34" charset="-122"/>
            </a:endParaRPr>
          </a:p>
        </p:txBody>
      </p:sp>
      <p:sp>
        <p:nvSpPr>
          <p:cNvPr id="5" name="矩形 4"/>
          <p:cNvSpPr/>
          <p:nvPr/>
        </p:nvSpPr>
        <p:spPr>
          <a:xfrm>
            <a:off x="4675552" y="1557586"/>
            <a:ext cx="5588389" cy="461665"/>
          </a:xfrm>
          <a:prstGeom prst="rect">
            <a:avLst/>
          </a:prstGeom>
        </p:spPr>
        <p:txBody>
          <a:bodyPr wrap="none">
            <a:spAutoFit/>
          </a:bodyPr>
          <a:lstStyle/>
          <a:p>
            <a:r>
              <a:rPr lang="en-US" altLang="zh-CN" sz="2400" b="1" dirty="0">
                <a:solidFill>
                  <a:schemeClr val="tx1">
                    <a:lumMod val="75000"/>
                    <a:lumOff val="25000"/>
                  </a:schemeClr>
                </a:solidFill>
                <a:latin typeface="微软雅黑" pitchFamily="34" charset="-122"/>
                <a:ea typeface="微软雅黑" pitchFamily="34" charset="-122"/>
              </a:rPr>
              <a:t>1</a:t>
            </a:r>
            <a:r>
              <a:rPr lang="zh-CN" altLang="en-US" sz="2400" b="1" dirty="0">
                <a:solidFill>
                  <a:schemeClr val="tx1">
                    <a:lumMod val="75000"/>
                    <a:lumOff val="25000"/>
                  </a:schemeClr>
                </a:solidFill>
                <a:latin typeface="微软雅黑" pitchFamily="34" charset="-122"/>
                <a:ea typeface="微软雅黑" pitchFamily="34" charset="-122"/>
              </a:rPr>
              <a:t>、建立</a:t>
            </a:r>
            <a:r>
              <a:rPr lang="zh-CN" altLang="zh-CN" sz="2400" b="1" dirty="0">
                <a:solidFill>
                  <a:schemeClr val="tx1">
                    <a:lumMod val="75000"/>
                    <a:lumOff val="25000"/>
                  </a:schemeClr>
                </a:solidFill>
                <a:latin typeface="微软雅黑" pitchFamily="34" charset="-122"/>
                <a:ea typeface="微软雅黑" pitchFamily="34" charset="-122"/>
              </a:rPr>
              <a:t>全方位的税银互动服务导流通道</a:t>
            </a:r>
            <a:endParaRPr lang="zh-CN" altLang="en-US" sz="2400" b="1" dirty="0">
              <a:solidFill>
                <a:schemeClr val="tx1">
                  <a:lumMod val="75000"/>
                  <a:lumOff val="25000"/>
                </a:schemeClr>
              </a:solidFill>
              <a:latin typeface="微软雅黑" pitchFamily="34" charset="-122"/>
              <a:ea typeface="微软雅黑" pitchFamily="34" charset="-122"/>
            </a:endParaRPr>
          </a:p>
        </p:txBody>
      </p:sp>
      <p:sp>
        <p:nvSpPr>
          <p:cNvPr id="6" name="矩形 5"/>
          <p:cNvSpPr/>
          <p:nvPr/>
        </p:nvSpPr>
        <p:spPr>
          <a:xfrm>
            <a:off x="4675552" y="3861842"/>
            <a:ext cx="2818400" cy="461665"/>
          </a:xfrm>
          <a:prstGeom prst="rect">
            <a:avLst/>
          </a:prstGeom>
        </p:spPr>
        <p:txBody>
          <a:bodyPr wrap="none">
            <a:spAutoFit/>
          </a:bodyPr>
          <a:lstStyle/>
          <a:p>
            <a:r>
              <a:rPr lang="en-US" altLang="zh-CN" sz="2400" b="1" dirty="0">
                <a:solidFill>
                  <a:schemeClr val="tx1">
                    <a:lumMod val="75000"/>
                    <a:lumOff val="25000"/>
                  </a:schemeClr>
                </a:solidFill>
                <a:latin typeface="微软雅黑" pitchFamily="34" charset="-122"/>
                <a:ea typeface="微软雅黑" pitchFamily="34" charset="-122"/>
              </a:rPr>
              <a:t>2</a:t>
            </a:r>
            <a:r>
              <a:rPr lang="zh-CN" altLang="en-US" sz="2400" b="1" dirty="0">
                <a:solidFill>
                  <a:schemeClr val="tx1">
                    <a:lumMod val="75000"/>
                    <a:lumOff val="25000"/>
                  </a:schemeClr>
                </a:solidFill>
                <a:latin typeface="微软雅黑" pitchFamily="34" charset="-122"/>
                <a:ea typeface="微软雅黑" pitchFamily="34" charset="-122"/>
              </a:rPr>
              <a:t>、精准获客与营销</a:t>
            </a:r>
            <a:endParaRPr lang="zh-CN" altLang="en-US" sz="2400" b="1" dirty="0">
              <a:solidFill>
                <a:schemeClr val="tx1">
                  <a:lumMod val="75000"/>
                  <a:lumOff val="25000"/>
                </a:schemeClr>
              </a:solidFill>
              <a:latin typeface="微软雅黑" pitchFamily="34" charset="-122"/>
              <a:ea typeface="微软雅黑" pitchFamily="34" charset="-122"/>
            </a:endParaRPr>
          </a:p>
        </p:txBody>
      </p:sp>
      <p:sp>
        <p:nvSpPr>
          <p:cNvPr id="7" name="任意多边形 6"/>
          <p:cNvSpPr/>
          <p:nvPr/>
        </p:nvSpPr>
        <p:spPr>
          <a:xfrm>
            <a:off x="1123208" y="3556299"/>
            <a:ext cx="1042657" cy="1042657"/>
          </a:xfrm>
          <a:custGeom>
            <a:avLst/>
            <a:gdLst>
              <a:gd name="connsiteX0" fmla="*/ 0 w 768571"/>
              <a:gd name="connsiteY0" fmla="*/ 384286 h 768571"/>
              <a:gd name="connsiteX1" fmla="*/ 384286 w 768571"/>
              <a:gd name="connsiteY1" fmla="*/ 0 h 768571"/>
              <a:gd name="connsiteX2" fmla="*/ 768572 w 768571"/>
              <a:gd name="connsiteY2" fmla="*/ 384286 h 768571"/>
              <a:gd name="connsiteX3" fmla="*/ 384286 w 768571"/>
              <a:gd name="connsiteY3" fmla="*/ 768572 h 768571"/>
              <a:gd name="connsiteX4" fmla="*/ 0 w 768571"/>
              <a:gd name="connsiteY4" fmla="*/ 384286 h 768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71" h="768571">
                <a:moveTo>
                  <a:pt x="0" y="384286"/>
                </a:moveTo>
                <a:cubicBezTo>
                  <a:pt x="0" y="172051"/>
                  <a:pt x="172051" y="0"/>
                  <a:pt x="384286" y="0"/>
                </a:cubicBezTo>
                <a:cubicBezTo>
                  <a:pt x="596521" y="0"/>
                  <a:pt x="768572" y="172051"/>
                  <a:pt x="768572" y="384286"/>
                </a:cubicBezTo>
                <a:cubicBezTo>
                  <a:pt x="768572" y="596521"/>
                  <a:pt x="596521" y="768572"/>
                  <a:pt x="384286" y="768572"/>
                </a:cubicBezTo>
                <a:cubicBezTo>
                  <a:pt x="172051" y="768572"/>
                  <a:pt x="0" y="596521"/>
                  <a:pt x="0" y="384286"/>
                </a:cubicBezTo>
                <a:close/>
              </a:path>
            </a:pathLst>
          </a:custGeom>
        </p:spPr>
        <p:style>
          <a:lnRef idx="1">
            <a:schemeClr val="accent6"/>
          </a:lnRef>
          <a:fillRef idx="2">
            <a:schemeClr val="accent6"/>
          </a:fillRef>
          <a:effectRef idx="1">
            <a:schemeClr val="accent6"/>
          </a:effectRef>
          <a:fontRef idx="minor">
            <a:schemeClr val="dk1"/>
          </a:fontRef>
        </p:style>
        <p:txBody>
          <a:bodyPr spcFirstLastPara="0" vert="horz" wrap="square" lIns="123350" tIns="123350" rIns="123350" bIns="123350" numCol="1" spcCol="1270" anchor="ctr" anchorCtr="0">
            <a:noAutofit/>
          </a:bodyPr>
          <a:lstStyle/>
          <a:p>
            <a:pPr lvl="0" algn="ctr" defTabSz="755650">
              <a:lnSpc>
                <a:spcPct val="90000"/>
              </a:lnSpc>
              <a:spcBef>
                <a:spcPct val="0"/>
              </a:spcBef>
              <a:spcAft>
                <a:spcPct val="35000"/>
              </a:spcAft>
            </a:pPr>
            <a:r>
              <a:rPr lang="zh-CN" altLang="en-US" sz="2000" b="1" kern="1200" dirty="0">
                <a:solidFill>
                  <a:schemeClr val="tx1">
                    <a:lumMod val="75000"/>
                    <a:lumOff val="25000"/>
                  </a:schemeClr>
                </a:solidFill>
                <a:latin typeface="微软雅黑" pitchFamily="34" charset="-122"/>
                <a:ea typeface="微软雅黑" pitchFamily="34" charset="-122"/>
              </a:rPr>
              <a:t>获客</a:t>
            </a:r>
            <a:endParaRPr lang="zh-CN" altLang="en-US" sz="2000" b="1" kern="1200" dirty="0">
              <a:solidFill>
                <a:schemeClr val="tx1">
                  <a:lumMod val="75000"/>
                  <a:lumOff val="25000"/>
                </a:schemeClr>
              </a:solidFill>
              <a:latin typeface="微软雅黑" pitchFamily="34" charset="-122"/>
              <a:ea typeface="微软雅黑" pitchFamily="34" charset="-122"/>
            </a:endParaRPr>
          </a:p>
        </p:txBody>
      </p:sp>
      <p:sp>
        <p:nvSpPr>
          <p:cNvPr id="8" name="任意多边形 7"/>
          <p:cNvSpPr/>
          <p:nvPr/>
        </p:nvSpPr>
        <p:spPr>
          <a:xfrm>
            <a:off x="2744847" y="3611273"/>
            <a:ext cx="1042657" cy="1042657"/>
          </a:xfrm>
          <a:custGeom>
            <a:avLst/>
            <a:gdLst>
              <a:gd name="connsiteX0" fmla="*/ 0 w 768571"/>
              <a:gd name="connsiteY0" fmla="*/ 384286 h 768571"/>
              <a:gd name="connsiteX1" fmla="*/ 384286 w 768571"/>
              <a:gd name="connsiteY1" fmla="*/ 0 h 768571"/>
              <a:gd name="connsiteX2" fmla="*/ 768572 w 768571"/>
              <a:gd name="connsiteY2" fmla="*/ 384286 h 768571"/>
              <a:gd name="connsiteX3" fmla="*/ 384286 w 768571"/>
              <a:gd name="connsiteY3" fmla="*/ 768572 h 768571"/>
              <a:gd name="connsiteX4" fmla="*/ 0 w 768571"/>
              <a:gd name="connsiteY4" fmla="*/ 384286 h 768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71" h="768571">
                <a:moveTo>
                  <a:pt x="0" y="384286"/>
                </a:moveTo>
                <a:cubicBezTo>
                  <a:pt x="0" y="172051"/>
                  <a:pt x="172051" y="0"/>
                  <a:pt x="384286" y="0"/>
                </a:cubicBezTo>
                <a:cubicBezTo>
                  <a:pt x="596521" y="0"/>
                  <a:pt x="768572" y="172051"/>
                  <a:pt x="768572" y="384286"/>
                </a:cubicBezTo>
                <a:cubicBezTo>
                  <a:pt x="768572" y="596521"/>
                  <a:pt x="596521" y="768572"/>
                  <a:pt x="384286" y="768572"/>
                </a:cubicBezTo>
                <a:cubicBezTo>
                  <a:pt x="172051" y="768572"/>
                  <a:pt x="0" y="596521"/>
                  <a:pt x="0" y="384286"/>
                </a:cubicBez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123350" tIns="123350" rIns="123350" bIns="123350" numCol="1" spcCol="1270" anchor="ctr" anchorCtr="0">
            <a:noAutofit/>
          </a:bodyPr>
          <a:lstStyle/>
          <a:p>
            <a:pPr lvl="0" algn="ctr" defTabSz="755650">
              <a:lnSpc>
                <a:spcPct val="90000"/>
              </a:lnSpc>
              <a:spcBef>
                <a:spcPct val="0"/>
              </a:spcBef>
              <a:spcAft>
                <a:spcPct val="35000"/>
              </a:spcAft>
            </a:pPr>
            <a:r>
              <a:rPr lang="zh-CN" altLang="en-US" sz="2000" b="1" kern="1200" dirty="0">
                <a:solidFill>
                  <a:schemeClr val="tx1">
                    <a:lumMod val="75000"/>
                    <a:lumOff val="25000"/>
                  </a:schemeClr>
                </a:solidFill>
                <a:latin typeface="微软雅黑" pitchFamily="34" charset="-122"/>
                <a:ea typeface="微软雅黑" pitchFamily="34" charset="-122"/>
              </a:rPr>
              <a:t>营销</a:t>
            </a:r>
            <a:endParaRPr lang="zh-CN" altLang="en-US" sz="2000" b="1" kern="1200" dirty="0">
              <a:solidFill>
                <a:schemeClr val="tx1">
                  <a:lumMod val="75000"/>
                  <a:lumOff val="25000"/>
                </a:schemeClr>
              </a:solidFill>
              <a:latin typeface="微软雅黑" pitchFamily="34" charset="-122"/>
              <a:ea typeface="微软雅黑" pitchFamily="34" charset="-122"/>
            </a:endParaRPr>
          </a:p>
        </p:txBody>
      </p:sp>
      <p:sp>
        <p:nvSpPr>
          <p:cNvPr id="9" name="任意多边形 8"/>
          <p:cNvSpPr/>
          <p:nvPr/>
        </p:nvSpPr>
        <p:spPr>
          <a:xfrm>
            <a:off x="1952759" y="2219604"/>
            <a:ext cx="1042657" cy="1042657"/>
          </a:xfrm>
          <a:custGeom>
            <a:avLst/>
            <a:gdLst>
              <a:gd name="connsiteX0" fmla="*/ 0 w 768571"/>
              <a:gd name="connsiteY0" fmla="*/ 384286 h 768571"/>
              <a:gd name="connsiteX1" fmla="*/ 384286 w 768571"/>
              <a:gd name="connsiteY1" fmla="*/ 0 h 768571"/>
              <a:gd name="connsiteX2" fmla="*/ 768572 w 768571"/>
              <a:gd name="connsiteY2" fmla="*/ 384286 h 768571"/>
              <a:gd name="connsiteX3" fmla="*/ 384286 w 768571"/>
              <a:gd name="connsiteY3" fmla="*/ 768572 h 768571"/>
              <a:gd name="connsiteX4" fmla="*/ 0 w 768571"/>
              <a:gd name="connsiteY4" fmla="*/ 384286 h 768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71" h="768571">
                <a:moveTo>
                  <a:pt x="0" y="384286"/>
                </a:moveTo>
                <a:cubicBezTo>
                  <a:pt x="0" y="172051"/>
                  <a:pt x="172051" y="0"/>
                  <a:pt x="384286" y="0"/>
                </a:cubicBezTo>
                <a:cubicBezTo>
                  <a:pt x="596521" y="0"/>
                  <a:pt x="768572" y="172051"/>
                  <a:pt x="768572" y="384286"/>
                </a:cubicBezTo>
                <a:cubicBezTo>
                  <a:pt x="768572" y="596521"/>
                  <a:pt x="596521" y="768572"/>
                  <a:pt x="384286" y="768572"/>
                </a:cubicBezTo>
                <a:cubicBezTo>
                  <a:pt x="172051" y="768572"/>
                  <a:pt x="0" y="596521"/>
                  <a:pt x="0" y="384286"/>
                </a:cubicBezTo>
                <a:close/>
              </a:path>
            </a:pathLst>
          </a:custGeom>
        </p:spPr>
        <p:style>
          <a:lnRef idx="1">
            <a:schemeClr val="accent1"/>
          </a:lnRef>
          <a:fillRef idx="2">
            <a:schemeClr val="accent1"/>
          </a:fillRef>
          <a:effectRef idx="1">
            <a:schemeClr val="accent1"/>
          </a:effectRef>
          <a:fontRef idx="minor">
            <a:schemeClr val="dk1"/>
          </a:fontRef>
        </p:style>
        <p:txBody>
          <a:bodyPr spcFirstLastPara="0" vert="horz" wrap="square" lIns="123350" tIns="123350" rIns="123350" bIns="123350" numCol="1" spcCol="1270" anchor="ctr" anchorCtr="0">
            <a:noAutofit/>
          </a:bodyPr>
          <a:lstStyle/>
          <a:p>
            <a:pPr lvl="0" algn="ctr" defTabSz="755650">
              <a:lnSpc>
                <a:spcPct val="90000"/>
              </a:lnSpc>
              <a:spcBef>
                <a:spcPct val="0"/>
              </a:spcBef>
              <a:spcAft>
                <a:spcPct val="35000"/>
              </a:spcAft>
            </a:pPr>
            <a:r>
              <a:rPr lang="zh-CN" altLang="en-US" sz="2000" b="1" kern="1200" dirty="0">
                <a:solidFill>
                  <a:schemeClr val="tx1">
                    <a:lumMod val="75000"/>
                    <a:lumOff val="25000"/>
                  </a:schemeClr>
                </a:solidFill>
                <a:latin typeface="微软雅黑" pitchFamily="34" charset="-122"/>
                <a:ea typeface="微软雅黑" pitchFamily="34" charset="-122"/>
              </a:rPr>
              <a:t>引流</a:t>
            </a:r>
            <a:endParaRPr lang="zh-CN" altLang="en-US" sz="2000" b="1" kern="1200" dirty="0">
              <a:solidFill>
                <a:schemeClr val="tx1">
                  <a:lumMod val="75000"/>
                  <a:lumOff val="25000"/>
                </a:schemeClr>
              </a:solidFill>
              <a:latin typeface="微软雅黑" pitchFamily="34" charset="-122"/>
              <a:ea typeface="微软雅黑" pitchFamily="34" charset="-122"/>
            </a:endParaRPr>
          </a:p>
        </p:txBody>
      </p:sp>
      <p:sp>
        <p:nvSpPr>
          <p:cNvPr id="10" name="文本框 2"/>
          <p:cNvSpPr txBox="1"/>
          <p:nvPr/>
        </p:nvSpPr>
        <p:spPr>
          <a:xfrm>
            <a:off x="2101927" y="3227716"/>
            <a:ext cx="605457" cy="707886"/>
          </a:xfrm>
          <a:prstGeom prst="rect">
            <a:avLst/>
          </a:prstGeom>
          <a:noFill/>
          <a:ln>
            <a:noFill/>
          </a:ln>
          <a:extLst>
            <a:ext uri="{909E8E84-426E-40DD-AFC4-6F175D3DCCD1}">
              <a14:hiddenFill xmlns:a14="http://schemas.microsoft.com/office/drawing/2010/main">
                <a:solidFill>
                  <a:schemeClr val="accent1"/>
                </a:solidFill>
              </a14:hiddenFill>
            </a:ext>
          </a:extLst>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4000" b="1" dirty="0">
                <a:solidFill>
                  <a:srgbClr val="C00000"/>
                </a:solidFill>
                <a:latin typeface="微软雅黑" pitchFamily="34" charset="-122"/>
                <a:ea typeface="微软雅黑" pitchFamily="34" charset="-122"/>
              </a:rPr>
              <a:t>＋</a:t>
            </a:r>
            <a:endParaRPr lang="zh-CN" altLang="en-US" sz="4000" b="1" dirty="0">
              <a:solidFill>
                <a:srgbClr val="C0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18" y="-5556"/>
            <a:ext cx="12182423" cy="6859588"/>
          </a:xfrm>
          <a:prstGeom prst="rect">
            <a:avLst/>
          </a:prstGeom>
        </p:spPr>
      </p:pic>
      <p:sp>
        <p:nvSpPr>
          <p:cNvPr id="5" name="TextBox 64"/>
          <p:cNvSpPr txBox="1"/>
          <p:nvPr/>
        </p:nvSpPr>
        <p:spPr>
          <a:xfrm>
            <a:off x="937890" y="2782888"/>
            <a:ext cx="9045748" cy="646112"/>
          </a:xfrm>
          <a:prstGeom prst="rect">
            <a:avLst/>
          </a:prstGeom>
          <a:noFill/>
        </p:spPr>
        <p:txBody>
          <a:bodyPr wrap="square" anchor="ctr">
            <a:spAutoFit/>
          </a:bodyPr>
          <a:lstStyle>
            <a:defPPr>
              <a:defRPr lang="zh-CN"/>
            </a:defPPr>
            <a:lvl1pPr>
              <a:defRPr sz="1800">
                <a:solidFill>
                  <a:schemeClr val="tx1">
                    <a:lumMod val="75000"/>
                    <a:lumOff val="25000"/>
                  </a:schemeClr>
                </a:solidFill>
              </a:defRPr>
            </a:lvl1pPr>
          </a:lstStyle>
          <a:p>
            <a:pPr fontAlgn="ctr">
              <a:buFont typeface="Arial" pitchFamily="34" charset="0"/>
              <a:buNone/>
              <a:defRPr/>
            </a:pPr>
            <a:r>
              <a:rPr lang="en-US" altLang="zh-CN" sz="3600" b="1" kern="0" dirty="0">
                <a:solidFill>
                  <a:schemeClr val="bg1"/>
                </a:solidFill>
                <a:latin typeface="微软雅黑" pitchFamily="34" charset="-122"/>
                <a:ea typeface="微软雅黑" pitchFamily="34" charset="-122"/>
              </a:rPr>
              <a:t>PART 03-3     </a:t>
            </a:r>
            <a:r>
              <a:rPr lang="zh-CN" altLang="en-US" sz="3600" b="1" kern="0" dirty="0">
                <a:solidFill>
                  <a:schemeClr val="bg1"/>
                </a:solidFill>
                <a:latin typeface="微软雅黑" pitchFamily="34" charset="-122"/>
                <a:ea typeface="微软雅黑" pitchFamily="34" charset="-122"/>
              </a:rPr>
              <a:t>全流程风控和模型服务</a:t>
            </a:r>
            <a:endParaRPr lang="zh-CN" altLang="en-US" sz="3600" b="1" kern="0" dirty="0">
              <a:solidFill>
                <a:schemeClr val="bg1"/>
              </a:solidFill>
              <a:latin typeface="微软雅黑" pitchFamily="34" charset="-122"/>
              <a:ea typeface="微软雅黑"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84103" y="2560038"/>
            <a:ext cx="1368151" cy="70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910630" y="383290"/>
            <a:ext cx="10971372" cy="432148"/>
          </a:xfrm>
        </p:spPr>
        <p:txBody>
          <a:bodyPr/>
          <a:lstStyle/>
          <a:p>
            <a:r>
              <a:rPr lang="zh-CN" altLang="en-US" dirty="0"/>
              <a:t>数据整合</a:t>
            </a:r>
            <a:endParaRPr lang="zh-CN" altLang="en-US" dirty="0"/>
          </a:p>
        </p:txBody>
      </p:sp>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l="3279" t="56485" r="83354" b="33653"/>
          <a:stretch>
            <a:fillRect/>
          </a:stretch>
        </p:blipFill>
        <p:spPr bwMode="auto">
          <a:xfrm>
            <a:off x="2771604" y="4048691"/>
            <a:ext cx="1017587"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descr="E:\黎万彬设计工作盘\PPT\0123-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2215" y="1557586"/>
            <a:ext cx="4805982" cy="420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p:nvPr/>
        </p:nvSpPr>
        <p:spPr>
          <a:xfrm>
            <a:off x="4104022" y="2682489"/>
            <a:ext cx="976549" cy="532453"/>
          </a:xfrm>
          <a:prstGeom prst="rect">
            <a:avLst/>
          </a:prstGeom>
          <a:noFill/>
        </p:spPr>
        <p:txBody>
          <a:bodyPr wrap="none">
            <a:spAutoFit/>
          </a:bodyPr>
          <a:lstStyle/>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1</a:t>
            </a:r>
            <a:r>
              <a:rPr lang="zh-CN" altLang="en-US" sz="1100" b="1" dirty="0">
                <a:solidFill>
                  <a:schemeClr val="tx1">
                    <a:lumMod val="75000"/>
                    <a:lumOff val="25000"/>
                  </a:schemeClr>
                </a:solidFill>
                <a:latin typeface="微软雅黑" pitchFamily="34" charset="-122"/>
                <a:ea typeface="微软雅黑" pitchFamily="34" charset="-122"/>
              </a:rPr>
              <a:t>、个人征信</a:t>
            </a:r>
            <a:endParaRPr lang="en-US" altLang="zh-CN" sz="1100" b="1" dirty="0">
              <a:solidFill>
                <a:schemeClr val="tx1">
                  <a:lumMod val="75000"/>
                  <a:lumOff val="25000"/>
                </a:schemeClr>
              </a:solidFill>
              <a:latin typeface="微软雅黑" pitchFamily="34" charset="-122"/>
              <a:ea typeface="微软雅黑" pitchFamily="34" charset="-122"/>
            </a:endParaRPr>
          </a:p>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2</a:t>
            </a:r>
            <a:r>
              <a:rPr lang="zh-CN" altLang="en-US" sz="1100" b="1" dirty="0">
                <a:solidFill>
                  <a:schemeClr val="tx1">
                    <a:lumMod val="75000"/>
                    <a:lumOff val="25000"/>
                  </a:schemeClr>
                </a:solidFill>
                <a:latin typeface="微软雅黑" pitchFamily="34" charset="-122"/>
                <a:ea typeface="微软雅黑" pitchFamily="34" charset="-122"/>
              </a:rPr>
              <a:t>、企业征信</a:t>
            </a:r>
            <a:endParaRPr lang="zh-CN" altLang="en-US" sz="1100" b="1" dirty="0">
              <a:solidFill>
                <a:schemeClr val="tx1">
                  <a:lumMod val="75000"/>
                  <a:lumOff val="25000"/>
                </a:schemeClr>
              </a:solidFill>
              <a:latin typeface="微软雅黑" pitchFamily="34" charset="-122"/>
              <a:ea typeface="微软雅黑" pitchFamily="34" charset="-122"/>
            </a:endParaRPr>
          </a:p>
        </p:txBody>
      </p:sp>
      <p:sp>
        <p:nvSpPr>
          <p:cNvPr id="7" name="TextBox 12"/>
          <p:cNvSpPr txBox="1"/>
          <p:nvPr/>
        </p:nvSpPr>
        <p:spPr>
          <a:xfrm>
            <a:off x="5492415" y="1748397"/>
            <a:ext cx="1289135" cy="1092607"/>
          </a:xfrm>
          <a:prstGeom prst="rect">
            <a:avLst/>
          </a:prstGeom>
          <a:noFill/>
        </p:spPr>
        <p:txBody>
          <a:bodyPr wrap="none">
            <a:spAutoFit/>
          </a:bodyPr>
          <a:lstStyle/>
          <a:p>
            <a:pPr eaLnBrk="1" hangingPunct="1">
              <a:lnSpc>
                <a:spcPct val="130000"/>
              </a:lnSpc>
              <a:defRPr/>
            </a:pPr>
            <a:r>
              <a:rPr lang="en-US" altLang="zh-CN" sz="1000" b="1" dirty="0">
                <a:solidFill>
                  <a:schemeClr val="tx1">
                    <a:lumMod val="75000"/>
                    <a:lumOff val="25000"/>
                  </a:schemeClr>
                </a:solidFill>
                <a:latin typeface="微软雅黑" pitchFamily="34" charset="-122"/>
                <a:ea typeface="微软雅黑" pitchFamily="34" charset="-122"/>
              </a:rPr>
              <a:t>1</a:t>
            </a:r>
            <a:r>
              <a:rPr lang="zh-CN" altLang="en-US" sz="1000" b="1" dirty="0">
                <a:solidFill>
                  <a:schemeClr val="tx1">
                    <a:lumMod val="75000"/>
                    <a:lumOff val="25000"/>
                  </a:schemeClr>
                </a:solidFill>
                <a:latin typeface="微软雅黑" pitchFamily="34" charset="-122"/>
                <a:ea typeface="微软雅黑" pitchFamily="34" charset="-122"/>
              </a:rPr>
              <a:t>、企业基本信息</a:t>
            </a:r>
            <a:endParaRPr lang="en-US" altLang="zh-CN" sz="1000" b="1" dirty="0">
              <a:solidFill>
                <a:schemeClr val="tx1">
                  <a:lumMod val="75000"/>
                  <a:lumOff val="25000"/>
                </a:schemeClr>
              </a:solidFill>
              <a:latin typeface="微软雅黑" pitchFamily="34" charset="-122"/>
              <a:ea typeface="微软雅黑" pitchFamily="34" charset="-122"/>
            </a:endParaRPr>
          </a:p>
          <a:p>
            <a:pPr eaLnBrk="1" hangingPunct="1">
              <a:lnSpc>
                <a:spcPct val="130000"/>
              </a:lnSpc>
              <a:defRPr/>
            </a:pPr>
            <a:r>
              <a:rPr lang="en-US" altLang="zh-CN" sz="1000" b="1" dirty="0">
                <a:solidFill>
                  <a:schemeClr val="tx1">
                    <a:lumMod val="75000"/>
                    <a:lumOff val="25000"/>
                  </a:schemeClr>
                </a:solidFill>
                <a:latin typeface="微软雅黑" pitchFamily="34" charset="-122"/>
                <a:ea typeface="微软雅黑" pitchFamily="34" charset="-122"/>
              </a:rPr>
              <a:t>2</a:t>
            </a:r>
            <a:r>
              <a:rPr lang="zh-CN" altLang="en-US" sz="1000" b="1" dirty="0">
                <a:solidFill>
                  <a:schemeClr val="tx1">
                    <a:lumMod val="75000"/>
                    <a:lumOff val="25000"/>
                  </a:schemeClr>
                </a:solidFill>
                <a:latin typeface="微软雅黑" pitchFamily="34" charset="-122"/>
                <a:ea typeface="微软雅黑" pitchFamily="34" charset="-122"/>
              </a:rPr>
              <a:t>、申报征收信息</a:t>
            </a:r>
            <a:endParaRPr lang="en-US" altLang="zh-CN" sz="1000" b="1" dirty="0">
              <a:solidFill>
                <a:schemeClr val="tx1">
                  <a:lumMod val="75000"/>
                  <a:lumOff val="25000"/>
                </a:schemeClr>
              </a:solidFill>
              <a:latin typeface="微软雅黑" pitchFamily="34" charset="-122"/>
              <a:ea typeface="微软雅黑" pitchFamily="34" charset="-122"/>
            </a:endParaRPr>
          </a:p>
          <a:p>
            <a:pPr eaLnBrk="1" hangingPunct="1">
              <a:lnSpc>
                <a:spcPct val="130000"/>
              </a:lnSpc>
              <a:defRPr/>
            </a:pPr>
            <a:r>
              <a:rPr lang="en-US" altLang="zh-CN" sz="1000" b="1" dirty="0">
                <a:solidFill>
                  <a:schemeClr val="tx1">
                    <a:lumMod val="75000"/>
                    <a:lumOff val="25000"/>
                  </a:schemeClr>
                </a:solidFill>
                <a:latin typeface="微软雅黑" pitchFamily="34" charset="-122"/>
                <a:ea typeface="微软雅黑" pitchFamily="34" charset="-122"/>
              </a:rPr>
              <a:t>3</a:t>
            </a:r>
            <a:r>
              <a:rPr lang="zh-CN" altLang="en-US" sz="1000" b="1" dirty="0">
                <a:solidFill>
                  <a:schemeClr val="tx1">
                    <a:lumMod val="75000"/>
                    <a:lumOff val="25000"/>
                  </a:schemeClr>
                </a:solidFill>
                <a:latin typeface="微软雅黑" pitchFamily="34" charset="-122"/>
                <a:ea typeface="微软雅黑" pitchFamily="34" charset="-122"/>
              </a:rPr>
              <a:t>、供应商客户信息</a:t>
            </a:r>
            <a:endParaRPr lang="en-US" altLang="zh-CN" sz="1000" b="1" dirty="0">
              <a:solidFill>
                <a:schemeClr val="tx1">
                  <a:lumMod val="75000"/>
                  <a:lumOff val="25000"/>
                </a:schemeClr>
              </a:solidFill>
              <a:latin typeface="微软雅黑" pitchFamily="34" charset="-122"/>
              <a:ea typeface="微软雅黑" pitchFamily="34" charset="-122"/>
            </a:endParaRPr>
          </a:p>
          <a:p>
            <a:pPr eaLnBrk="1" hangingPunct="1">
              <a:lnSpc>
                <a:spcPct val="130000"/>
              </a:lnSpc>
              <a:defRPr/>
            </a:pPr>
            <a:r>
              <a:rPr lang="en-US" altLang="zh-CN" sz="1000" b="1" dirty="0">
                <a:solidFill>
                  <a:schemeClr val="tx1">
                    <a:lumMod val="75000"/>
                    <a:lumOff val="25000"/>
                  </a:schemeClr>
                </a:solidFill>
                <a:latin typeface="微软雅黑" pitchFamily="34" charset="-122"/>
                <a:ea typeface="微软雅黑" pitchFamily="34" charset="-122"/>
              </a:rPr>
              <a:t>4</a:t>
            </a:r>
            <a:r>
              <a:rPr lang="zh-CN" altLang="en-US" sz="1000" b="1" dirty="0">
                <a:solidFill>
                  <a:schemeClr val="tx1">
                    <a:lumMod val="75000"/>
                    <a:lumOff val="25000"/>
                  </a:schemeClr>
                </a:solidFill>
                <a:latin typeface="微软雅黑" pitchFamily="34" charset="-122"/>
                <a:ea typeface="微软雅黑" pitchFamily="34" charset="-122"/>
              </a:rPr>
              <a:t>、财务信息</a:t>
            </a:r>
            <a:endParaRPr lang="en-US" altLang="zh-CN" sz="1000" b="1" dirty="0">
              <a:solidFill>
                <a:schemeClr val="tx1">
                  <a:lumMod val="75000"/>
                  <a:lumOff val="25000"/>
                </a:schemeClr>
              </a:solidFill>
              <a:latin typeface="微软雅黑" pitchFamily="34" charset="-122"/>
              <a:ea typeface="微软雅黑" pitchFamily="34" charset="-122"/>
            </a:endParaRPr>
          </a:p>
          <a:p>
            <a:pPr eaLnBrk="1" hangingPunct="1">
              <a:lnSpc>
                <a:spcPct val="130000"/>
              </a:lnSpc>
              <a:defRPr/>
            </a:pPr>
            <a:r>
              <a:rPr lang="en-US" altLang="zh-CN" sz="1000" b="1" dirty="0">
                <a:solidFill>
                  <a:schemeClr val="tx1">
                    <a:lumMod val="75000"/>
                    <a:lumOff val="25000"/>
                  </a:schemeClr>
                </a:solidFill>
                <a:latin typeface="微软雅黑" pitchFamily="34" charset="-122"/>
                <a:ea typeface="微软雅黑" pitchFamily="34" charset="-122"/>
              </a:rPr>
              <a:t>5</a:t>
            </a:r>
            <a:r>
              <a:rPr lang="zh-CN" altLang="en-US" sz="1000" b="1" dirty="0">
                <a:solidFill>
                  <a:schemeClr val="tx1">
                    <a:lumMod val="75000"/>
                    <a:lumOff val="25000"/>
                  </a:schemeClr>
                </a:solidFill>
                <a:latin typeface="微软雅黑" pitchFamily="34" charset="-122"/>
                <a:ea typeface="微软雅黑" pitchFamily="34" charset="-122"/>
              </a:rPr>
              <a:t>、违章稽查信息</a:t>
            </a:r>
            <a:endParaRPr lang="zh-CN" altLang="en-US" sz="1000" b="1" dirty="0">
              <a:solidFill>
                <a:schemeClr val="tx1">
                  <a:lumMod val="75000"/>
                  <a:lumOff val="25000"/>
                </a:schemeClr>
              </a:solidFill>
              <a:latin typeface="微软雅黑" pitchFamily="34" charset="-122"/>
              <a:ea typeface="微软雅黑" pitchFamily="34" charset="-122"/>
            </a:endParaRPr>
          </a:p>
        </p:txBody>
      </p:sp>
      <p:sp>
        <p:nvSpPr>
          <p:cNvPr id="8" name="TextBox 13"/>
          <p:cNvSpPr txBox="1"/>
          <p:nvPr/>
        </p:nvSpPr>
        <p:spPr>
          <a:xfrm>
            <a:off x="6891672" y="2632006"/>
            <a:ext cx="1258678" cy="752514"/>
          </a:xfrm>
          <a:prstGeom prst="rect">
            <a:avLst/>
          </a:prstGeom>
          <a:noFill/>
        </p:spPr>
        <p:txBody>
          <a:bodyPr wrap="none">
            <a:spAutoFit/>
          </a:bodyPr>
          <a:lstStyle/>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1</a:t>
            </a:r>
            <a:r>
              <a:rPr lang="zh-CN" altLang="en-US" sz="1100" b="1" dirty="0">
                <a:solidFill>
                  <a:schemeClr val="tx1">
                    <a:lumMod val="75000"/>
                    <a:lumOff val="25000"/>
                  </a:schemeClr>
                </a:solidFill>
                <a:latin typeface="微软雅黑" pitchFamily="34" charset="-122"/>
                <a:ea typeface="微软雅黑" pitchFamily="34" charset="-122"/>
              </a:rPr>
              <a:t>、工商注册信息</a:t>
            </a:r>
            <a:endParaRPr lang="en-US" altLang="zh-CN" sz="1100" b="1" dirty="0">
              <a:solidFill>
                <a:schemeClr val="tx1">
                  <a:lumMod val="75000"/>
                  <a:lumOff val="25000"/>
                </a:schemeClr>
              </a:solidFill>
              <a:latin typeface="微软雅黑" pitchFamily="34" charset="-122"/>
              <a:ea typeface="微软雅黑" pitchFamily="34" charset="-122"/>
            </a:endParaRPr>
          </a:p>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2</a:t>
            </a:r>
            <a:r>
              <a:rPr lang="zh-CN" altLang="en-US" sz="1100" b="1" dirty="0">
                <a:solidFill>
                  <a:schemeClr val="tx1">
                    <a:lumMod val="75000"/>
                    <a:lumOff val="25000"/>
                  </a:schemeClr>
                </a:solidFill>
                <a:latin typeface="微软雅黑" pitchFamily="34" charset="-122"/>
                <a:ea typeface="微软雅黑" pitchFamily="34" charset="-122"/>
              </a:rPr>
              <a:t>、股东信息</a:t>
            </a:r>
            <a:endParaRPr lang="en-US" altLang="zh-CN" sz="1100" b="1" dirty="0">
              <a:solidFill>
                <a:schemeClr val="tx1">
                  <a:lumMod val="75000"/>
                  <a:lumOff val="25000"/>
                </a:schemeClr>
              </a:solidFill>
              <a:latin typeface="微软雅黑" pitchFamily="34" charset="-122"/>
              <a:ea typeface="微软雅黑" pitchFamily="34" charset="-122"/>
            </a:endParaRPr>
          </a:p>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3</a:t>
            </a:r>
            <a:r>
              <a:rPr lang="zh-CN" altLang="en-US" sz="1100" b="1" dirty="0">
                <a:solidFill>
                  <a:schemeClr val="tx1">
                    <a:lumMod val="75000"/>
                    <a:lumOff val="25000"/>
                  </a:schemeClr>
                </a:solidFill>
                <a:latin typeface="微软雅黑" pitchFamily="34" charset="-122"/>
                <a:ea typeface="微软雅黑" pitchFamily="34" charset="-122"/>
              </a:rPr>
              <a:t>、变更信息</a:t>
            </a:r>
            <a:endParaRPr lang="en-US" altLang="zh-CN" sz="1100" b="1" dirty="0">
              <a:solidFill>
                <a:schemeClr val="tx1">
                  <a:lumMod val="75000"/>
                  <a:lumOff val="25000"/>
                </a:schemeClr>
              </a:solidFill>
              <a:latin typeface="微软雅黑" pitchFamily="34" charset="-122"/>
              <a:ea typeface="微软雅黑" pitchFamily="34" charset="-122"/>
            </a:endParaRPr>
          </a:p>
        </p:txBody>
      </p:sp>
      <p:sp>
        <p:nvSpPr>
          <p:cNvPr id="9" name="TextBox 14"/>
          <p:cNvSpPr txBox="1"/>
          <p:nvPr/>
        </p:nvSpPr>
        <p:spPr>
          <a:xfrm>
            <a:off x="6864685" y="4013131"/>
            <a:ext cx="1258678" cy="532453"/>
          </a:xfrm>
          <a:prstGeom prst="rect">
            <a:avLst/>
          </a:prstGeom>
          <a:noFill/>
        </p:spPr>
        <p:txBody>
          <a:bodyPr wrap="none">
            <a:spAutoFit/>
          </a:bodyPr>
          <a:lstStyle/>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1</a:t>
            </a:r>
            <a:r>
              <a:rPr lang="zh-CN" altLang="en-US" sz="1100" b="1" dirty="0">
                <a:solidFill>
                  <a:schemeClr val="tx1">
                    <a:lumMod val="75000"/>
                    <a:lumOff val="25000"/>
                  </a:schemeClr>
                </a:solidFill>
                <a:latin typeface="微软雅黑" pitchFamily="34" charset="-122"/>
                <a:ea typeface="微软雅黑" pitchFamily="34" charset="-122"/>
              </a:rPr>
              <a:t>、判决信息</a:t>
            </a:r>
            <a:endParaRPr lang="en-US" altLang="zh-CN" sz="1100" b="1" dirty="0">
              <a:solidFill>
                <a:schemeClr val="tx1">
                  <a:lumMod val="75000"/>
                  <a:lumOff val="25000"/>
                </a:schemeClr>
              </a:solidFill>
              <a:latin typeface="微软雅黑" pitchFamily="34" charset="-122"/>
              <a:ea typeface="微软雅黑" pitchFamily="34" charset="-122"/>
            </a:endParaRPr>
          </a:p>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2</a:t>
            </a:r>
            <a:r>
              <a:rPr lang="zh-CN" altLang="en-US" sz="1100" b="1" dirty="0">
                <a:solidFill>
                  <a:schemeClr val="tx1">
                    <a:lumMod val="75000"/>
                    <a:lumOff val="25000"/>
                  </a:schemeClr>
                </a:solidFill>
                <a:latin typeface="微软雅黑" pitchFamily="34" charset="-122"/>
                <a:ea typeface="微软雅黑" pitchFamily="34" charset="-122"/>
              </a:rPr>
              <a:t>、被执行人信息</a:t>
            </a:r>
            <a:endParaRPr lang="en-US" altLang="zh-CN" sz="1100" b="1" dirty="0">
              <a:solidFill>
                <a:schemeClr val="tx1">
                  <a:lumMod val="75000"/>
                  <a:lumOff val="25000"/>
                </a:schemeClr>
              </a:solidFill>
              <a:latin typeface="微软雅黑" pitchFamily="34" charset="-122"/>
              <a:ea typeface="微软雅黑" pitchFamily="34" charset="-122"/>
            </a:endParaRPr>
          </a:p>
        </p:txBody>
      </p:sp>
      <p:sp>
        <p:nvSpPr>
          <p:cNvPr id="10" name="TextBox 15"/>
          <p:cNvSpPr txBox="1"/>
          <p:nvPr/>
        </p:nvSpPr>
        <p:spPr>
          <a:xfrm>
            <a:off x="5509595" y="4598075"/>
            <a:ext cx="1452245" cy="752514"/>
          </a:xfrm>
          <a:prstGeom prst="rect">
            <a:avLst/>
          </a:prstGeom>
          <a:noFill/>
        </p:spPr>
        <p:txBody>
          <a:bodyPr wrap="square">
            <a:spAutoFit/>
          </a:bodyPr>
          <a:lstStyle/>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1</a:t>
            </a:r>
            <a:r>
              <a:rPr lang="zh-CN" altLang="en-US" sz="1100" b="1" dirty="0">
                <a:solidFill>
                  <a:schemeClr val="tx1">
                    <a:lumMod val="75000"/>
                    <a:lumOff val="25000"/>
                  </a:schemeClr>
                </a:solidFill>
                <a:latin typeface="微软雅黑" pitchFamily="34" charset="-122"/>
                <a:ea typeface="微软雅黑" pitchFamily="34" charset="-122"/>
              </a:rPr>
              <a:t>、银监会黑名单</a:t>
            </a:r>
            <a:endParaRPr lang="en-US" altLang="zh-CN" sz="1100" b="1" dirty="0">
              <a:solidFill>
                <a:schemeClr val="tx1">
                  <a:lumMod val="75000"/>
                  <a:lumOff val="25000"/>
                </a:schemeClr>
              </a:solidFill>
              <a:latin typeface="微软雅黑" pitchFamily="34" charset="-122"/>
              <a:ea typeface="微软雅黑" pitchFamily="34" charset="-122"/>
            </a:endParaRPr>
          </a:p>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2</a:t>
            </a:r>
            <a:r>
              <a:rPr lang="zh-CN" altLang="en-US" sz="1100" b="1" dirty="0">
                <a:solidFill>
                  <a:schemeClr val="tx1">
                    <a:lumMod val="75000"/>
                    <a:lumOff val="25000"/>
                  </a:schemeClr>
                </a:solidFill>
                <a:latin typeface="微软雅黑" pitchFamily="34" charset="-122"/>
                <a:ea typeface="微软雅黑" pitchFamily="34" charset="-122"/>
              </a:rPr>
              <a:t>、民间借贷、</a:t>
            </a:r>
            <a:r>
              <a:rPr lang="en-US" altLang="zh-CN" sz="1100" b="1" dirty="0">
                <a:solidFill>
                  <a:schemeClr val="tx1">
                    <a:lumMod val="75000"/>
                    <a:lumOff val="25000"/>
                  </a:schemeClr>
                </a:solidFill>
                <a:latin typeface="微软雅黑" pitchFamily="34" charset="-122"/>
                <a:ea typeface="微软雅黑" pitchFamily="34" charset="-122"/>
              </a:rPr>
              <a:t>p2p</a:t>
            </a:r>
            <a:r>
              <a:rPr lang="zh-CN" altLang="en-US" sz="1100" b="1" dirty="0">
                <a:solidFill>
                  <a:schemeClr val="tx1">
                    <a:lumMod val="75000"/>
                    <a:lumOff val="25000"/>
                  </a:schemeClr>
                </a:solidFill>
                <a:latin typeface="微软雅黑" pitchFamily="34" charset="-122"/>
                <a:ea typeface="微软雅黑" pitchFamily="34" charset="-122"/>
              </a:rPr>
              <a:t>和小贷黑名单</a:t>
            </a:r>
            <a:endParaRPr lang="en-US" altLang="zh-CN" sz="1100" b="1" dirty="0">
              <a:solidFill>
                <a:schemeClr val="tx1">
                  <a:lumMod val="75000"/>
                  <a:lumOff val="25000"/>
                </a:schemeClr>
              </a:solidFill>
              <a:latin typeface="微软雅黑" pitchFamily="34" charset="-122"/>
              <a:ea typeface="微软雅黑" pitchFamily="34" charset="-122"/>
            </a:endParaRPr>
          </a:p>
        </p:txBody>
      </p:sp>
      <p:sp>
        <p:nvSpPr>
          <p:cNvPr id="11" name="TextBox 16"/>
          <p:cNvSpPr txBox="1"/>
          <p:nvPr/>
        </p:nvSpPr>
        <p:spPr>
          <a:xfrm>
            <a:off x="3946225" y="4192201"/>
            <a:ext cx="1399742" cy="312393"/>
          </a:xfrm>
          <a:prstGeom prst="rect">
            <a:avLst/>
          </a:prstGeom>
          <a:noFill/>
        </p:spPr>
        <p:txBody>
          <a:bodyPr wrap="none">
            <a:spAutoFit/>
          </a:bodyPr>
          <a:lstStyle/>
          <a:p>
            <a:pPr eaLnBrk="1" hangingPunct="1">
              <a:lnSpc>
                <a:spcPct val="130000"/>
              </a:lnSpc>
              <a:defRPr/>
            </a:pPr>
            <a:r>
              <a:rPr lang="en-US" altLang="zh-CN" sz="1100" b="1" dirty="0">
                <a:solidFill>
                  <a:schemeClr val="tx1">
                    <a:lumMod val="75000"/>
                    <a:lumOff val="25000"/>
                  </a:schemeClr>
                </a:solidFill>
                <a:latin typeface="微软雅黑" pitchFamily="34" charset="-122"/>
                <a:ea typeface="微软雅黑" pitchFamily="34" charset="-122"/>
              </a:rPr>
              <a:t>1</a:t>
            </a:r>
            <a:r>
              <a:rPr lang="zh-CN" altLang="en-US" sz="1100" b="1" dirty="0">
                <a:solidFill>
                  <a:schemeClr val="tx1">
                    <a:lumMod val="75000"/>
                    <a:lumOff val="25000"/>
                  </a:schemeClr>
                </a:solidFill>
                <a:latin typeface="微软雅黑" pitchFamily="34" charset="-122"/>
                <a:ea typeface="微软雅黑" pitchFamily="34" charset="-122"/>
              </a:rPr>
              <a:t>、外部反欺诈数据</a:t>
            </a:r>
            <a:endParaRPr lang="en-US" altLang="zh-CN" sz="1100" b="1" dirty="0">
              <a:solidFill>
                <a:schemeClr val="tx1">
                  <a:lumMod val="75000"/>
                  <a:lumOff val="25000"/>
                </a:schemeClr>
              </a:solidFill>
              <a:latin typeface="微软雅黑" pitchFamily="34" charset="-122"/>
              <a:ea typeface="微软雅黑" pitchFamily="34" charset="-122"/>
            </a:endParaRPr>
          </a:p>
        </p:txBody>
      </p:sp>
      <p:pic>
        <p:nvPicPr>
          <p:cNvPr id="13" name="图片 4"/>
          <p:cNvPicPr>
            <a:picLocks noChangeAspect="1" noChangeArrowheads="1"/>
          </p:cNvPicPr>
          <p:nvPr/>
        </p:nvPicPr>
        <p:blipFill>
          <a:blip r:embed="rId2">
            <a:extLst>
              <a:ext uri="{28A0092B-C50C-407E-A947-70E740481C1C}">
                <a14:useLocalDpi xmlns:a14="http://schemas.microsoft.com/office/drawing/2010/main" val="0"/>
              </a:ext>
            </a:extLst>
          </a:blip>
          <a:srcRect l="89999" t="57368" b="27180"/>
          <a:stretch>
            <a:fillRect/>
          </a:stretch>
        </p:blipFill>
        <p:spPr bwMode="auto">
          <a:xfrm>
            <a:off x="8498147" y="4034362"/>
            <a:ext cx="6175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4"/>
          <p:cNvPicPr>
            <a:picLocks noChangeAspect="1" noChangeArrowheads="1"/>
          </p:cNvPicPr>
          <p:nvPr/>
        </p:nvPicPr>
        <p:blipFill rotWithShape="1">
          <a:blip r:embed="rId2">
            <a:extLst>
              <a:ext uri="{28A0092B-C50C-407E-A947-70E740481C1C}">
                <a14:useLocalDpi xmlns:a14="http://schemas.microsoft.com/office/drawing/2010/main" val="0"/>
              </a:ext>
            </a:extLst>
          </a:blip>
          <a:srcRect l="47868" r="43504" b="89078"/>
          <a:stretch>
            <a:fillRect/>
          </a:stretch>
        </p:blipFill>
        <p:spPr bwMode="auto">
          <a:xfrm>
            <a:off x="5708439" y="938018"/>
            <a:ext cx="742430" cy="71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4"/>
          <p:cNvPicPr>
            <a:picLocks noChangeAspect="1" noChangeArrowheads="1"/>
          </p:cNvPicPr>
          <p:nvPr/>
        </p:nvPicPr>
        <p:blipFill>
          <a:blip r:embed="rId2">
            <a:extLst>
              <a:ext uri="{28A0092B-C50C-407E-A947-70E740481C1C}">
                <a14:useLocalDpi xmlns:a14="http://schemas.microsoft.com/office/drawing/2010/main" val="0"/>
              </a:ext>
            </a:extLst>
          </a:blip>
          <a:srcRect l="45120" t="90228" r="38374" b="1694"/>
          <a:stretch>
            <a:fillRect/>
          </a:stretch>
        </p:blipFill>
        <p:spPr bwMode="auto">
          <a:xfrm>
            <a:off x="5420407" y="5645468"/>
            <a:ext cx="1391752" cy="514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4"/>
          <p:cNvPicPr>
            <a:picLocks noChangeAspect="1" noChangeArrowheads="1"/>
          </p:cNvPicPr>
          <p:nvPr/>
        </p:nvPicPr>
        <p:blipFill>
          <a:blip r:embed="rId2">
            <a:extLst>
              <a:ext uri="{28A0092B-C50C-407E-A947-70E740481C1C}">
                <a14:useLocalDpi xmlns:a14="http://schemas.microsoft.com/office/drawing/2010/main" val="0"/>
              </a:ext>
            </a:extLst>
          </a:blip>
          <a:srcRect l="89211" t="21848" b="69868"/>
          <a:stretch>
            <a:fillRect/>
          </a:stretch>
        </p:blipFill>
        <p:spPr bwMode="auto">
          <a:xfrm>
            <a:off x="8372735" y="2729479"/>
            <a:ext cx="8826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7"/>
          <p:cNvSpPr>
            <a:spLocks noChangeArrowheads="1"/>
          </p:cNvSpPr>
          <p:nvPr/>
        </p:nvSpPr>
        <p:spPr bwMode="auto">
          <a:xfrm>
            <a:off x="5639300" y="3405587"/>
            <a:ext cx="995363" cy="465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r>
              <a:rPr lang="zh-CN" altLang="en-US" sz="2800" b="1" dirty="0">
                <a:solidFill>
                  <a:schemeClr val="tx1">
                    <a:lumMod val="75000"/>
                    <a:lumOff val="25000"/>
                  </a:schemeClr>
                </a:solidFill>
                <a:latin typeface="微软雅黑" pitchFamily="34" charset="-122"/>
                <a:ea typeface="微软雅黑" pitchFamily="34" charset="-122"/>
              </a:rPr>
              <a:t>银行</a:t>
            </a:r>
            <a:endParaRPr lang="zh-CN" altLang="en-US" sz="2800" b="1" dirty="0">
              <a:solidFill>
                <a:schemeClr val="tx1">
                  <a:lumMod val="75000"/>
                  <a:lumOff val="25000"/>
                </a:schemeClr>
              </a:solidFill>
              <a:latin typeface="微软雅黑" pitchFamily="34" charset="-122"/>
              <a:ea typeface="微软雅黑"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999977" y="385764"/>
            <a:ext cx="4676775" cy="523240"/>
          </a:xfrm>
          <a:prstGeom prst="rect">
            <a:avLst/>
          </a:prstGeom>
          <a:noFill/>
        </p:spPr>
        <p:txBody>
          <a:bodyPr wrap="square" rtlCol="0">
            <a:normAutofit fontScale="97500"/>
          </a:bodyPr>
          <a:lstStyle>
            <a:defPPr>
              <a:defRPr lang="zh-CN"/>
            </a:defPPr>
            <a:lvl1pPr algn="dist">
              <a:defRPr sz="2800" b="1">
                <a:solidFill>
                  <a:schemeClr val="bg1"/>
                </a:solidFill>
              </a:defRPr>
            </a:lvl1pPr>
          </a:lstStyle>
          <a:p>
            <a:pPr algn="l"/>
            <a:r>
              <a:rPr lang="zh-CN" altLang="en-US" dirty="0">
                <a:solidFill>
                  <a:schemeClr val="tx1"/>
                </a:solidFill>
                <a:latin typeface="+mj-lt"/>
                <a:ea typeface="+mj-ea"/>
                <a:cs typeface="+mj-cs"/>
              </a:rPr>
              <a:t>涉税数据</a:t>
            </a:r>
            <a:endParaRPr lang="zh-CN" altLang="en-US" dirty="0">
              <a:solidFill>
                <a:schemeClr val="tx1"/>
              </a:solidFill>
              <a:latin typeface="+mj-lt"/>
              <a:ea typeface="+mj-ea"/>
              <a:cs typeface="+mj-cs"/>
            </a:endParaRPr>
          </a:p>
        </p:txBody>
      </p:sp>
      <p:graphicFrame>
        <p:nvGraphicFramePr>
          <p:cNvPr id="5" name="表格 4"/>
          <p:cNvGraphicFramePr>
            <a:graphicFrameLocks noGrp="1"/>
          </p:cNvGraphicFramePr>
          <p:nvPr/>
        </p:nvGraphicFramePr>
        <p:xfrm>
          <a:off x="823595" y="1318895"/>
          <a:ext cx="3558540" cy="4697095"/>
        </p:xfrm>
        <a:graphic>
          <a:graphicData uri="http://schemas.openxmlformats.org/drawingml/2006/table">
            <a:tbl>
              <a:tblPr firstRow="1" firstCol="1" bandRow="1">
                <a:tableStyleId>{8A107856-5554-42FB-B03E-39F5DBC370BA}</a:tableStyleId>
              </a:tblPr>
              <a:tblGrid>
                <a:gridCol w="1038860"/>
                <a:gridCol w="2519680"/>
              </a:tblGrid>
              <a:tr h="354965">
                <a:tc>
                  <a:txBody>
                    <a:bodyPr/>
                    <a:lstStyle/>
                    <a:p>
                      <a:pPr algn="ctr">
                        <a:spcAft>
                          <a:spcPts val="0"/>
                        </a:spcAft>
                      </a:pPr>
                      <a:r>
                        <a:rPr lang="zh-CN" sz="1200" kern="100" dirty="0">
                          <a:effectLst/>
                        </a:rPr>
                        <a:t>数据</a:t>
                      </a:r>
                      <a:endParaRPr lang="zh-CN" sz="1200" kern="100" dirty="0">
                        <a:effectLst/>
                      </a:endParaRPr>
                    </a:p>
                  </a:txBody>
                  <a:tcPr marL="68567" marR="68567" marT="0" marB="0" anchor="ctr"/>
                </a:tc>
                <a:tc>
                  <a:txBody>
                    <a:bodyPr/>
                    <a:lstStyle/>
                    <a:p>
                      <a:pPr algn="ctr">
                        <a:spcAft>
                          <a:spcPts val="0"/>
                        </a:spcAft>
                      </a:pPr>
                      <a:r>
                        <a:rPr lang="zh-CN" sz="1200" kern="100" dirty="0">
                          <a:effectLst/>
                        </a:rPr>
                        <a:t>数据内容</a:t>
                      </a:r>
                      <a:endParaRPr lang="zh-CN" sz="1200" kern="100" dirty="0">
                        <a:effectLst/>
                      </a:endParaRPr>
                    </a:p>
                  </a:txBody>
                  <a:tcPr marL="68567" marR="68567" marT="0" marB="0" anchor="ctr"/>
                </a:tc>
              </a:tr>
              <a:tr h="1656080">
                <a:tc>
                  <a:txBody>
                    <a:bodyPr/>
                    <a:lstStyle/>
                    <a:p>
                      <a:pPr algn="ctr">
                        <a:spcAft>
                          <a:spcPts val="0"/>
                        </a:spcAft>
                      </a:pPr>
                      <a:r>
                        <a:rPr lang="zh-CN" sz="1050" kern="100" dirty="0">
                          <a:effectLst/>
                        </a:rPr>
                        <a:t>税务数据</a:t>
                      </a:r>
                      <a:endParaRPr lang="zh-CN" sz="1050" kern="100" dirty="0">
                        <a:effectLst/>
                      </a:endParaRPr>
                    </a:p>
                  </a:txBody>
                  <a:tcPr marL="68567" marR="68567" marT="0" marB="0" anchor="ctr"/>
                </a:tc>
                <a:tc>
                  <a:txBody>
                    <a:bodyPr/>
                    <a:lstStyle/>
                    <a:p>
                      <a:pPr algn="just">
                        <a:spcAft>
                          <a:spcPts val="0"/>
                        </a:spcAft>
                      </a:pPr>
                      <a:r>
                        <a:rPr lang="en-US" sz="1050" kern="100" dirty="0">
                          <a:effectLst/>
                        </a:rPr>
                        <a:t>  1</a:t>
                      </a:r>
                      <a:r>
                        <a:rPr lang="zh-CN" sz="1050" kern="100" dirty="0">
                          <a:effectLst/>
                        </a:rPr>
                        <a:t>、税务登记信息</a:t>
                      </a:r>
                      <a:endParaRPr lang="zh-CN" sz="1050" kern="100" dirty="0">
                        <a:effectLst/>
                      </a:endParaRPr>
                    </a:p>
                    <a:p>
                      <a:pPr algn="just">
                        <a:spcAft>
                          <a:spcPts val="0"/>
                        </a:spcAft>
                      </a:pPr>
                      <a:r>
                        <a:rPr lang="en-US" sz="1050" kern="100" dirty="0">
                          <a:effectLst/>
                        </a:rPr>
                        <a:t>  2</a:t>
                      </a:r>
                      <a:r>
                        <a:rPr lang="zh-CN" sz="1050" kern="100" dirty="0">
                          <a:effectLst/>
                        </a:rPr>
                        <a:t>、投资方信息</a:t>
                      </a:r>
                      <a:endParaRPr lang="zh-CN" sz="1050" kern="100" dirty="0">
                        <a:effectLst/>
                      </a:endParaRPr>
                    </a:p>
                    <a:p>
                      <a:pPr algn="just">
                        <a:spcAft>
                          <a:spcPts val="0"/>
                        </a:spcAft>
                      </a:pPr>
                      <a:r>
                        <a:rPr lang="en-US" sz="1050" kern="100" dirty="0">
                          <a:effectLst/>
                        </a:rPr>
                        <a:t>  3</a:t>
                      </a:r>
                      <a:r>
                        <a:rPr lang="zh-CN" sz="1050" kern="100" dirty="0">
                          <a:effectLst/>
                        </a:rPr>
                        <a:t>、税务变更信息</a:t>
                      </a:r>
                      <a:endParaRPr lang="zh-CN" sz="1050" kern="100" dirty="0">
                        <a:effectLst/>
                      </a:endParaRPr>
                    </a:p>
                    <a:p>
                      <a:pPr algn="just">
                        <a:spcAft>
                          <a:spcPts val="0"/>
                        </a:spcAft>
                      </a:pPr>
                      <a:r>
                        <a:rPr lang="en-US" sz="1050" kern="100" dirty="0">
                          <a:effectLst/>
                        </a:rPr>
                        <a:t>  4</a:t>
                      </a:r>
                      <a:r>
                        <a:rPr lang="zh-CN" sz="1050" kern="100" dirty="0">
                          <a:effectLst/>
                        </a:rPr>
                        <a:t>、申报信息</a:t>
                      </a:r>
                      <a:endParaRPr lang="zh-CN" sz="1050" kern="100" dirty="0">
                        <a:effectLst/>
                      </a:endParaRPr>
                    </a:p>
                    <a:p>
                      <a:pPr algn="just">
                        <a:spcAft>
                          <a:spcPts val="0"/>
                        </a:spcAft>
                      </a:pPr>
                      <a:r>
                        <a:rPr lang="en-US" sz="1050" kern="100" dirty="0">
                          <a:effectLst/>
                        </a:rPr>
                        <a:t>  5</a:t>
                      </a:r>
                      <a:r>
                        <a:rPr lang="zh-CN" sz="1050" kern="100" dirty="0">
                          <a:effectLst/>
                        </a:rPr>
                        <a:t>、征收信息</a:t>
                      </a:r>
                      <a:endParaRPr lang="zh-CN" sz="1050" kern="100" dirty="0">
                        <a:effectLst/>
                      </a:endParaRPr>
                    </a:p>
                    <a:p>
                      <a:pPr algn="just">
                        <a:spcAft>
                          <a:spcPts val="0"/>
                        </a:spcAft>
                      </a:pPr>
                      <a:r>
                        <a:rPr lang="en-US" sz="1050" kern="100" dirty="0">
                          <a:effectLst/>
                        </a:rPr>
                        <a:t>  6</a:t>
                      </a:r>
                      <a:r>
                        <a:rPr lang="zh-CN" sz="1050" kern="100" dirty="0">
                          <a:effectLst/>
                        </a:rPr>
                        <a:t>、利润表信息</a:t>
                      </a:r>
                      <a:endParaRPr lang="zh-CN" sz="1050" kern="100" dirty="0">
                        <a:effectLst/>
                      </a:endParaRPr>
                    </a:p>
                    <a:p>
                      <a:pPr algn="just">
                        <a:spcAft>
                          <a:spcPts val="0"/>
                        </a:spcAft>
                      </a:pPr>
                      <a:r>
                        <a:rPr lang="en-US" sz="1050" kern="100" dirty="0">
                          <a:effectLst/>
                        </a:rPr>
                        <a:t>  7</a:t>
                      </a:r>
                      <a:r>
                        <a:rPr lang="zh-CN" sz="1050" kern="100" dirty="0">
                          <a:effectLst/>
                        </a:rPr>
                        <a:t>、资产负债表信息</a:t>
                      </a:r>
                      <a:endParaRPr lang="zh-CN" sz="1050" kern="100" dirty="0">
                        <a:effectLst/>
                      </a:endParaRPr>
                    </a:p>
                    <a:p>
                      <a:pPr algn="just">
                        <a:spcAft>
                          <a:spcPts val="0"/>
                        </a:spcAft>
                      </a:pPr>
                      <a:r>
                        <a:rPr lang="en-US" sz="1050" kern="100" dirty="0">
                          <a:effectLst/>
                        </a:rPr>
                        <a:t>  8</a:t>
                      </a:r>
                      <a:r>
                        <a:rPr lang="zh-CN" sz="1050" kern="100" dirty="0">
                          <a:effectLst/>
                        </a:rPr>
                        <a:t>、供应商和客户信息</a:t>
                      </a:r>
                      <a:endParaRPr lang="zh-CN" sz="1050" kern="100" dirty="0">
                        <a:effectLst/>
                      </a:endParaRPr>
                    </a:p>
                    <a:p>
                      <a:pPr algn="just">
                        <a:spcAft>
                          <a:spcPts val="0"/>
                        </a:spcAft>
                      </a:pPr>
                      <a:r>
                        <a:rPr lang="en-US" sz="1050" kern="100" dirty="0">
                          <a:effectLst/>
                        </a:rPr>
                        <a:t>  9</a:t>
                      </a:r>
                      <a:r>
                        <a:rPr lang="zh-CN" sz="1050" kern="100" dirty="0">
                          <a:effectLst/>
                        </a:rPr>
                        <a:t>、违法违章信息</a:t>
                      </a:r>
                      <a:endParaRPr lang="zh-CN" sz="1050" kern="100" dirty="0">
                        <a:effectLst/>
                      </a:endParaRPr>
                    </a:p>
                    <a:p>
                      <a:pPr algn="just">
                        <a:spcAft>
                          <a:spcPts val="0"/>
                        </a:spcAft>
                      </a:pPr>
                      <a:r>
                        <a:rPr lang="en-US" sz="1050" kern="100" dirty="0">
                          <a:effectLst/>
                        </a:rPr>
                        <a:t>  10</a:t>
                      </a:r>
                      <a:r>
                        <a:rPr lang="zh-CN" sz="1050" kern="100" dirty="0">
                          <a:effectLst/>
                        </a:rPr>
                        <a:t>、稽查信息</a:t>
                      </a:r>
                      <a:endParaRPr lang="zh-CN" sz="1050" kern="100" dirty="0">
                        <a:effectLst/>
                      </a:endParaRPr>
                    </a:p>
                  </a:txBody>
                  <a:tcPr marL="68567" marR="68567" marT="0" marB="0" anchor="ctr"/>
                </a:tc>
              </a:tr>
              <a:tr h="943610">
                <a:tc>
                  <a:txBody>
                    <a:bodyPr/>
                    <a:lstStyle/>
                    <a:p>
                      <a:pPr algn="ctr">
                        <a:spcAft>
                          <a:spcPts val="0"/>
                        </a:spcAft>
                      </a:pPr>
                      <a:r>
                        <a:rPr lang="zh-CN" sz="1050" kern="100">
                          <a:effectLst/>
                        </a:rPr>
                        <a:t>工商数据</a:t>
                      </a:r>
                      <a:endParaRPr lang="zh-CN" sz="1050" kern="100">
                        <a:effectLst/>
                      </a:endParaRPr>
                    </a:p>
                  </a:txBody>
                  <a:tcPr marL="68567" marR="68567" marT="0" marB="0" anchor="ctr"/>
                </a:tc>
                <a:tc>
                  <a:txBody>
                    <a:bodyPr/>
                    <a:lstStyle/>
                    <a:p>
                      <a:pPr algn="just">
                        <a:spcAft>
                          <a:spcPts val="0"/>
                        </a:spcAft>
                      </a:pPr>
                      <a:r>
                        <a:rPr lang="en-US" sz="1050" kern="100" dirty="0">
                          <a:effectLst/>
                        </a:rPr>
                        <a:t>  1</a:t>
                      </a:r>
                      <a:r>
                        <a:rPr lang="zh-CN" sz="1050" kern="100" dirty="0">
                          <a:effectLst/>
                        </a:rPr>
                        <a:t>、工商注册信息</a:t>
                      </a:r>
                      <a:endParaRPr lang="zh-CN" sz="1050" kern="100" dirty="0">
                        <a:effectLst/>
                      </a:endParaRPr>
                    </a:p>
                    <a:p>
                      <a:pPr algn="just">
                        <a:spcAft>
                          <a:spcPts val="0"/>
                        </a:spcAft>
                      </a:pPr>
                      <a:r>
                        <a:rPr lang="en-US" sz="1050" kern="100" dirty="0">
                          <a:effectLst/>
                        </a:rPr>
                        <a:t>  2</a:t>
                      </a:r>
                      <a:r>
                        <a:rPr lang="zh-CN" sz="1050" kern="100" dirty="0">
                          <a:effectLst/>
                        </a:rPr>
                        <a:t>、股东信息</a:t>
                      </a:r>
                      <a:endParaRPr lang="zh-CN" sz="1050" kern="100" dirty="0">
                        <a:effectLst/>
                      </a:endParaRPr>
                    </a:p>
                    <a:p>
                      <a:pPr algn="just">
                        <a:spcAft>
                          <a:spcPts val="0"/>
                        </a:spcAft>
                      </a:pPr>
                      <a:r>
                        <a:rPr lang="en-US" sz="1050" kern="100" dirty="0">
                          <a:effectLst/>
                        </a:rPr>
                        <a:t>  3</a:t>
                      </a:r>
                      <a:r>
                        <a:rPr lang="zh-CN" sz="1050" kern="100" dirty="0">
                          <a:effectLst/>
                        </a:rPr>
                        <a:t>、实际控制人信息</a:t>
                      </a:r>
                      <a:endParaRPr lang="zh-CN" sz="1050" kern="100" dirty="0">
                        <a:effectLst/>
                      </a:endParaRPr>
                    </a:p>
                    <a:p>
                      <a:pPr algn="just">
                        <a:spcAft>
                          <a:spcPts val="0"/>
                        </a:spcAft>
                      </a:pPr>
                      <a:r>
                        <a:rPr lang="en-US" sz="1050" kern="100" dirty="0">
                          <a:effectLst/>
                        </a:rPr>
                        <a:t>  4</a:t>
                      </a:r>
                      <a:r>
                        <a:rPr lang="zh-CN" sz="1050" kern="100" dirty="0">
                          <a:effectLst/>
                        </a:rPr>
                        <a:t>、工商变更信息</a:t>
                      </a:r>
                      <a:endParaRPr lang="zh-CN" sz="1050" kern="100" dirty="0">
                        <a:effectLst/>
                      </a:endParaRPr>
                    </a:p>
                    <a:p>
                      <a:pPr algn="just">
                        <a:spcAft>
                          <a:spcPts val="0"/>
                        </a:spcAft>
                      </a:pPr>
                      <a:r>
                        <a:rPr lang="en-US" sz="1050" kern="100" dirty="0">
                          <a:effectLst/>
                        </a:rPr>
                        <a:t>  5</a:t>
                      </a:r>
                      <a:r>
                        <a:rPr lang="zh-CN" sz="1050" kern="100" dirty="0">
                          <a:effectLst/>
                        </a:rPr>
                        <a:t>、管理层信息</a:t>
                      </a:r>
                      <a:endParaRPr lang="zh-CN" sz="1050" kern="100" dirty="0">
                        <a:effectLst/>
                      </a:endParaRPr>
                    </a:p>
                  </a:txBody>
                  <a:tcPr marL="68567" marR="68567" marT="0" marB="0" anchor="ctr"/>
                </a:tc>
              </a:tr>
              <a:tr h="377190">
                <a:tc>
                  <a:txBody>
                    <a:bodyPr/>
                    <a:lstStyle/>
                    <a:p>
                      <a:pPr algn="ctr">
                        <a:spcAft>
                          <a:spcPts val="0"/>
                        </a:spcAft>
                      </a:pPr>
                      <a:r>
                        <a:rPr lang="zh-CN" sz="1050" kern="100">
                          <a:effectLst/>
                        </a:rPr>
                        <a:t>司法数据</a:t>
                      </a:r>
                      <a:endParaRPr lang="zh-CN" sz="1050" kern="100">
                        <a:effectLst/>
                      </a:endParaRPr>
                    </a:p>
                  </a:txBody>
                  <a:tcPr marL="68567" marR="68567" marT="0" marB="0" anchor="ctr"/>
                </a:tc>
                <a:tc>
                  <a:txBody>
                    <a:bodyPr/>
                    <a:lstStyle/>
                    <a:p>
                      <a:pPr algn="just">
                        <a:spcAft>
                          <a:spcPts val="0"/>
                        </a:spcAft>
                      </a:pPr>
                      <a:r>
                        <a:rPr lang="en-US" sz="1050" kern="100" dirty="0">
                          <a:effectLst/>
                        </a:rPr>
                        <a:t>  1</a:t>
                      </a:r>
                      <a:r>
                        <a:rPr lang="zh-CN" sz="1050" kern="100" dirty="0">
                          <a:effectLst/>
                        </a:rPr>
                        <a:t>、被执行人信息</a:t>
                      </a:r>
                      <a:endParaRPr lang="zh-CN" sz="1050" kern="100" dirty="0">
                        <a:effectLst/>
                      </a:endParaRPr>
                    </a:p>
                    <a:p>
                      <a:pPr algn="just">
                        <a:spcAft>
                          <a:spcPts val="0"/>
                        </a:spcAft>
                      </a:pPr>
                      <a:r>
                        <a:rPr lang="en-US" sz="1050" kern="100" dirty="0">
                          <a:effectLst/>
                        </a:rPr>
                        <a:t>  2</a:t>
                      </a:r>
                      <a:r>
                        <a:rPr lang="zh-CN" sz="1050" kern="100" dirty="0">
                          <a:effectLst/>
                        </a:rPr>
                        <a:t>、法律诉讼信息</a:t>
                      </a:r>
                      <a:endParaRPr lang="zh-CN" sz="1050" kern="100" dirty="0">
                        <a:effectLst/>
                      </a:endParaRPr>
                    </a:p>
                  </a:txBody>
                  <a:tcPr marL="68567" marR="68567" marT="0" marB="0" anchor="ctr"/>
                </a:tc>
              </a:tr>
              <a:tr h="565150">
                <a:tc>
                  <a:txBody>
                    <a:bodyPr/>
                    <a:lstStyle/>
                    <a:p>
                      <a:pPr algn="ctr">
                        <a:spcAft>
                          <a:spcPts val="0"/>
                        </a:spcAft>
                      </a:pPr>
                      <a:r>
                        <a:rPr lang="zh-CN" sz="1050" kern="100">
                          <a:effectLst/>
                        </a:rPr>
                        <a:t>黑名单</a:t>
                      </a:r>
                      <a:endParaRPr lang="zh-CN" sz="1050" kern="100">
                        <a:effectLst/>
                      </a:endParaRPr>
                    </a:p>
                  </a:txBody>
                  <a:tcPr marL="68567" marR="68567" marT="0" marB="0" anchor="ctr"/>
                </a:tc>
                <a:tc>
                  <a:txBody>
                    <a:bodyPr/>
                    <a:lstStyle/>
                    <a:p>
                      <a:pPr algn="just">
                        <a:spcAft>
                          <a:spcPts val="0"/>
                        </a:spcAft>
                      </a:pPr>
                      <a:r>
                        <a:rPr lang="en-US" sz="1050" kern="100" dirty="0">
                          <a:effectLst/>
                        </a:rPr>
                        <a:t>  1</a:t>
                      </a:r>
                      <a:r>
                        <a:rPr lang="zh-CN" sz="1050" kern="100" dirty="0">
                          <a:effectLst/>
                        </a:rPr>
                        <a:t>、银监会黑名单</a:t>
                      </a:r>
                      <a:endParaRPr lang="zh-CN" sz="1050" kern="100" dirty="0">
                        <a:effectLst/>
                      </a:endParaRPr>
                    </a:p>
                    <a:p>
                      <a:pPr algn="just">
                        <a:spcAft>
                          <a:spcPts val="0"/>
                        </a:spcAft>
                      </a:pPr>
                      <a:r>
                        <a:rPr lang="en-US" sz="1050" kern="100" dirty="0">
                          <a:effectLst/>
                        </a:rPr>
                        <a:t>  2</a:t>
                      </a:r>
                      <a:r>
                        <a:rPr lang="zh-CN" sz="1050" kern="100" dirty="0">
                          <a:effectLst/>
                        </a:rPr>
                        <a:t>、小额贷款黑名单</a:t>
                      </a:r>
                      <a:endParaRPr lang="zh-CN" sz="1050" kern="100" dirty="0">
                        <a:effectLst/>
                      </a:endParaRPr>
                    </a:p>
                    <a:p>
                      <a:pPr algn="just">
                        <a:spcAft>
                          <a:spcPts val="0"/>
                        </a:spcAft>
                      </a:pPr>
                      <a:r>
                        <a:rPr lang="en-US" sz="1050" kern="100" dirty="0">
                          <a:effectLst/>
                        </a:rPr>
                        <a:t>  3</a:t>
                      </a:r>
                      <a:r>
                        <a:rPr lang="zh-CN" sz="1050" kern="100" dirty="0">
                          <a:effectLst/>
                        </a:rPr>
                        <a:t>、</a:t>
                      </a:r>
                      <a:r>
                        <a:rPr lang="en-US" sz="1050" kern="100" dirty="0">
                          <a:effectLst/>
                        </a:rPr>
                        <a:t>P2P</a:t>
                      </a:r>
                      <a:r>
                        <a:rPr lang="zh-CN" sz="1050" kern="100" dirty="0">
                          <a:effectLst/>
                        </a:rPr>
                        <a:t>黑名单</a:t>
                      </a:r>
                      <a:endParaRPr lang="zh-CN" sz="1050" kern="100" dirty="0">
                        <a:effectLst/>
                      </a:endParaRPr>
                    </a:p>
                  </a:txBody>
                  <a:tcPr marL="68567" marR="68567" marT="0" marB="0" anchor="ctr"/>
                </a:tc>
              </a:tr>
              <a:tr h="321945">
                <a:tc>
                  <a:txBody>
                    <a:bodyPr/>
                    <a:lstStyle/>
                    <a:p>
                      <a:pPr algn="ctr">
                        <a:spcAft>
                          <a:spcPts val="0"/>
                        </a:spcAft>
                      </a:pPr>
                      <a:r>
                        <a:rPr lang="zh-CN" sz="1050" kern="100">
                          <a:effectLst/>
                        </a:rPr>
                        <a:t>反欺诈</a:t>
                      </a:r>
                      <a:endParaRPr lang="zh-CN" sz="1050" kern="100">
                        <a:effectLst/>
                      </a:endParaRPr>
                    </a:p>
                  </a:txBody>
                  <a:tcPr marL="68567" marR="68567" marT="0" marB="0" anchor="ctr"/>
                </a:tc>
                <a:tc>
                  <a:txBody>
                    <a:bodyPr/>
                    <a:lstStyle/>
                    <a:p>
                      <a:pPr algn="just">
                        <a:spcAft>
                          <a:spcPts val="0"/>
                        </a:spcAft>
                      </a:pPr>
                      <a:r>
                        <a:rPr lang="en-US" sz="1050" kern="100" dirty="0">
                          <a:effectLst/>
                        </a:rPr>
                        <a:t>  1</a:t>
                      </a:r>
                      <a:r>
                        <a:rPr lang="zh-CN" sz="1050" kern="100" dirty="0">
                          <a:effectLst/>
                        </a:rPr>
                        <a:t>、反欺诈信息</a:t>
                      </a:r>
                      <a:endParaRPr lang="zh-CN" sz="1050" kern="100" dirty="0">
                        <a:effectLst/>
                      </a:endParaRPr>
                    </a:p>
                  </a:txBody>
                  <a:tcPr marL="68567" marR="68567" marT="0" marB="0" anchor="ctr"/>
                </a:tc>
              </a:tr>
              <a:tr h="478155">
                <a:tc>
                  <a:txBody>
                    <a:bodyPr/>
                    <a:lstStyle/>
                    <a:p>
                      <a:pPr algn="ctr">
                        <a:spcAft>
                          <a:spcPts val="0"/>
                        </a:spcAft>
                      </a:pPr>
                      <a:r>
                        <a:rPr lang="zh-CN" sz="1050" kern="100" dirty="0">
                          <a:effectLst/>
                        </a:rPr>
                        <a:t>征信数据</a:t>
                      </a:r>
                      <a:endParaRPr lang="zh-CN" sz="1050" kern="100" dirty="0">
                        <a:effectLst/>
                      </a:endParaRPr>
                    </a:p>
                  </a:txBody>
                  <a:tcPr marL="68567" marR="68567" marT="0" marB="0" anchor="ctr"/>
                </a:tc>
                <a:tc>
                  <a:txBody>
                    <a:bodyPr/>
                    <a:lstStyle/>
                    <a:p>
                      <a:pPr algn="just">
                        <a:spcAft>
                          <a:spcPts val="0"/>
                        </a:spcAft>
                      </a:pPr>
                      <a:r>
                        <a:rPr lang="en-US" sz="1050" kern="100" dirty="0">
                          <a:effectLst/>
                        </a:rPr>
                        <a:t>  1</a:t>
                      </a:r>
                      <a:r>
                        <a:rPr lang="zh-CN" sz="1050" kern="100" dirty="0">
                          <a:effectLst/>
                        </a:rPr>
                        <a:t>、个人征信</a:t>
                      </a:r>
                      <a:endParaRPr lang="zh-CN" sz="1050" kern="100" dirty="0">
                        <a:effectLst/>
                      </a:endParaRPr>
                    </a:p>
                    <a:p>
                      <a:pPr algn="just">
                        <a:spcAft>
                          <a:spcPts val="0"/>
                        </a:spcAft>
                      </a:pPr>
                      <a:r>
                        <a:rPr lang="en-US" sz="1050" kern="100" dirty="0">
                          <a:effectLst/>
                        </a:rPr>
                        <a:t>  2</a:t>
                      </a:r>
                      <a:r>
                        <a:rPr lang="zh-CN" sz="1050" kern="100" dirty="0">
                          <a:effectLst/>
                        </a:rPr>
                        <a:t>、企业征信</a:t>
                      </a:r>
                      <a:endParaRPr lang="zh-CN" sz="1050" kern="100" dirty="0">
                        <a:effectLst/>
                      </a:endParaRPr>
                    </a:p>
                  </a:txBody>
                  <a:tcPr marL="68567" marR="68567" marT="0" marB="0" anchor="ctr"/>
                </a:tc>
              </a:tr>
            </a:tbl>
          </a:graphicData>
        </a:graphic>
      </p:graphicFrame>
      <p:grpSp>
        <p:nvGrpSpPr>
          <p:cNvPr id="6" name="组合 5"/>
          <p:cNvGrpSpPr/>
          <p:nvPr/>
        </p:nvGrpSpPr>
        <p:grpSpPr>
          <a:xfrm>
            <a:off x="4799062" y="1220733"/>
            <a:ext cx="6794500" cy="2996565"/>
            <a:chOff x="473" y="2871"/>
            <a:chExt cx="11146" cy="4719"/>
          </a:xfrm>
        </p:grpSpPr>
        <p:grpSp>
          <p:nvGrpSpPr>
            <p:cNvPr id="7" name="组 4"/>
            <p:cNvGrpSpPr/>
            <p:nvPr/>
          </p:nvGrpSpPr>
          <p:grpSpPr>
            <a:xfrm>
              <a:off x="473" y="4881"/>
              <a:ext cx="11146" cy="2709"/>
              <a:chOff x="2411869" y="2174630"/>
              <a:chExt cx="7347932" cy="3100233"/>
            </a:xfrm>
          </p:grpSpPr>
          <p:sp>
            <p:nvSpPr>
              <p:cNvPr id="23" name="任意形状 35"/>
              <p:cNvSpPr/>
              <p:nvPr/>
            </p:nvSpPr>
            <p:spPr>
              <a:xfrm>
                <a:off x="2411869" y="2268830"/>
                <a:ext cx="7347932" cy="3006033"/>
              </a:xfrm>
              <a:custGeom>
                <a:avLst/>
                <a:gdLst>
                  <a:gd name="connsiteX0" fmla="*/ 3949416 w 7898833"/>
                  <a:gd name="connsiteY0" fmla="*/ 0 h 3546586"/>
                  <a:gd name="connsiteX1" fmla="*/ 7422159 w 7898833"/>
                  <a:gd name="connsiteY1" fmla="*/ 928036 h 3546586"/>
                  <a:gd name="connsiteX2" fmla="*/ 7559862 w 7898833"/>
                  <a:gd name="connsiteY2" fmla="*/ 1056385 h 3546586"/>
                  <a:gd name="connsiteX3" fmla="*/ 7898833 w 7898833"/>
                  <a:gd name="connsiteY3" fmla="*/ 1056385 h 3546586"/>
                  <a:gd name="connsiteX4" fmla="*/ 7898833 w 7898833"/>
                  <a:gd name="connsiteY4" fmla="*/ 1833110 h 3546586"/>
                  <a:gd name="connsiteX5" fmla="*/ 7892105 w 7898833"/>
                  <a:gd name="connsiteY5" fmla="*/ 1833110 h 3546586"/>
                  <a:gd name="connsiteX6" fmla="*/ 7878442 w 7898833"/>
                  <a:gd name="connsiteY6" fmla="*/ 1954602 h 3546586"/>
                  <a:gd name="connsiteX7" fmla="*/ 3949416 w 7898833"/>
                  <a:gd name="connsiteY7" fmla="*/ 3546586 h 3546586"/>
                  <a:gd name="connsiteX8" fmla="*/ 20390 w 7898833"/>
                  <a:gd name="connsiteY8" fmla="*/ 1954602 h 3546586"/>
                  <a:gd name="connsiteX9" fmla="*/ 6727 w 7898833"/>
                  <a:gd name="connsiteY9" fmla="*/ 1833110 h 3546586"/>
                  <a:gd name="connsiteX10" fmla="*/ 2 w 7898833"/>
                  <a:gd name="connsiteY10" fmla="*/ 1833110 h 3546586"/>
                  <a:gd name="connsiteX11" fmla="*/ 2 w 7898833"/>
                  <a:gd name="connsiteY11" fmla="*/ 1773311 h 3546586"/>
                  <a:gd name="connsiteX12" fmla="*/ 0 w 7898833"/>
                  <a:gd name="connsiteY12" fmla="*/ 1773293 h 3546586"/>
                  <a:gd name="connsiteX13" fmla="*/ 2 w 7898833"/>
                  <a:gd name="connsiteY13" fmla="*/ 1773275 h 3546586"/>
                  <a:gd name="connsiteX14" fmla="*/ 2 w 7898833"/>
                  <a:gd name="connsiteY14" fmla="*/ 1056385 h 3546586"/>
                  <a:gd name="connsiteX15" fmla="*/ 338970 w 7898833"/>
                  <a:gd name="connsiteY15" fmla="*/ 1056385 h 3546586"/>
                  <a:gd name="connsiteX16" fmla="*/ 476673 w 7898833"/>
                  <a:gd name="connsiteY16" fmla="*/ 928036 h 3546586"/>
                  <a:gd name="connsiteX17" fmla="*/ 3949416 w 7898833"/>
                  <a:gd name="connsiteY17" fmla="*/ 0 h 3546586"/>
                  <a:gd name="connsiteX0-1" fmla="*/ 3949416 w 7898833"/>
                  <a:gd name="connsiteY0-2" fmla="*/ 0 h 3546586"/>
                  <a:gd name="connsiteX1-3" fmla="*/ 7422159 w 7898833"/>
                  <a:gd name="connsiteY1-4" fmla="*/ 928036 h 3546586"/>
                  <a:gd name="connsiteX2-5" fmla="*/ 7559862 w 7898833"/>
                  <a:gd name="connsiteY2-6" fmla="*/ 1056385 h 3546586"/>
                  <a:gd name="connsiteX3-7" fmla="*/ 7898833 w 7898833"/>
                  <a:gd name="connsiteY3-8" fmla="*/ 1056385 h 3546586"/>
                  <a:gd name="connsiteX4-9" fmla="*/ 7898833 w 7898833"/>
                  <a:gd name="connsiteY4-10" fmla="*/ 1833110 h 3546586"/>
                  <a:gd name="connsiteX5-11" fmla="*/ 7892105 w 7898833"/>
                  <a:gd name="connsiteY5-12" fmla="*/ 1833110 h 3546586"/>
                  <a:gd name="connsiteX6-13" fmla="*/ 7878442 w 7898833"/>
                  <a:gd name="connsiteY6-14" fmla="*/ 1954602 h 3546586"/>
                  <a:gd name="connsiteX7-15" fmla="*/ 3949416 w 7898833"/>
                  <a:gd name="connsiteY7-16" fmla="*/ 3546586 h 3546586"/>
                  <a:gd name="connsiteX8-17" fmla="*/ 20390 w 7898833"/>
                  <a:gd name="connsiteY8-18" fmla="*/ 1954602 h 3546586"/>
                  <a:gd name="connsiteX9-19" fmla="*/ 6727 w 7898833"/>
                  <a:gd name="connsiteY9-20" fmla="*/ 1833110 h 3546586"/>
                  <a:gd name="connsiteX10-21" fmla="*/ 2 w 7898833"/>
                  <a:gd name="connsiteY10-22" fmla="*/ 1833110 h 3546586"/>
                  <a:gd name="connsiteX11-23" fmla="*/ 2 w 7898833"/>
                  <a:gd name="connsiteY11-24" fmla="*/ 1773311 h 3546586"/>
                  <a:gd name="connsiteX12-25" fmla="*/ 0 w 7898833"/>
                  <a:gd name="connsiteY12-26" fmla="*/ 1773293 h 3546586"/>
                  <a:gd name="connsiteX13-27" fmla="*/ 2 w 7898833"/>
                  <a:gd name="connsiteY13-28" fmla="*/ 1773275 h 3546586"/>
                  <a:gd name="connsiteX14-29" fmla="*/ 2 w 7898833"/>
                  <a:gd name="connsiteY14-30" fmla="*/ 1258266 h 3546586"/>
                  <a:gd name="connsiteX15-31" fmla="*/ 338970 w 7898833"/>
                  <a:gd name="connsiteY15-32" fmla="*/ 1056385 h 3546586"/>
                  <a:gd name="connsiteX16-33" fmla="*/ 476673 w 7898833"/>
                  <a:gd name="connsiteY16-34" fmla="*/ 928036 h 3546586"/>
                  <a:gd name="connsiteX17-35" fmla="*/ 3949416 w 7898833"/>
                  <a:gd name="connsiteY17-36" fmla="*/ 0 h 3546586"/>
                  <a:gd name="connsiteX0-37" fmla="*/ 3949416 w 7898833"/>
                  <a:gd name="connsiteY0-38" fmla="*/ 0 h 3546586"/>
                  <a:gd name="connsiteX1-39" fmla="*/ 7422159 w 7898833"/>
                  <a:gd name="connsiteY1-40" fmla="*/ 928036 h 3546586"/>
                  <a:gd name="connsiteX2-41" fmla="*/ 7559862 w 7898833"/>
                  <a:gd name="connsiteY2-42" fmla="*/ 1056385 h 3546586"/>
                  <a:gd name="connsiteX3-43" fmla="*/ 7898833 w 7898833"/>
                  <a:gd name="connsiteY3-44" fmla="*/ 1305767 h 3546586"/>
                  <a:gd name="connsiteX4-45" fmla="*/ 7898833 w 7898833"/>
                  <a:gd name="connsiteY4-46" fmla="*/ 1833110 h 3546586"/>
                  <a:gd name="connsiteX5-47" fmla="*/ 7892105 w 7898833"/>
                  <a:gd name="connsiteY5-48" fmla="*/ 1833110 h 3546586"/>
                  <a:gd name="connsiteX6-49" fmla="*/ 7878442 w 7898833"/>
                  <a:gd name="connsiteY6-50" fmla="*/ 1954602 h 3546586"/>
                  <a:gd name="connsiteX7-51" fmla="*/ 3949416 w 7898833"/>
                  <a:gd name="connsiteY7-52" fmla="*/ 3546586 h 3546586"/>
                  <a:gd name="connsiteX8-53" fmla="*/ 20390 w 7898833"/>
                  <a:gd name="connsiteY8-54" fmla="*/ 1954602 h 3546586"/>
                  <a:gd name="connsiteX9-55" fmla="*/ 6727 w 7898833"/>
                  <a:gd name="connsiteY9-56" fmla="*/ 1833110 h 3546586"/>
                  <a:gd name="connsiteX10-57" fmla="*/ 2 w 7898833"/>
                  <a:gd name="connsiteY10-58" fmla="*/ 1833110 h 3546586"/>
                  <a:gd name="connsiteX11-59" fmla="*/ 2 w 7898833"/>
                  <a:gd name="connsiteY11-60" fmla="*/ 1773311 h 3546586"/>
                  <a:gd name="connsiteX12-61" fmla="*/ 0 w 7898833"/>
                  <a:gd name="connsiteY12-62" fmla="*/ 1773293 h 3546586"/>
                  <a:gd name="connsiteX13-63" fmla="*/ 2 w 7898833"/>
                  <a:gd name="connsiteY13-64" fmla="*/ 1773275 h 3546586"/>
                  <a:gd name="connsiteX14-65" fmla="*/ 2 w 7898833"/>
                  <a:gd name="connsiteY14-66" fmla="*/ 1258266 h 3546586"/>
                  <a:gd name="connsiteX15-67" fmla="*/ 338970 w 7898833"/>
                  <a:gd name="connsiteY15-68" fmla="*/ 1056385 h 3546586"/>
                  <a:gd name="connsiteX16-69" fmla="*/ 476673 w 7898833"/>
                  <a:gd name="connsiteY16-70" fmla="*/ 928036 h 3546586"/>
                  <a:gd name="connsiteX17-71" fmla="*/ 3949416 w 7898833"/>
                  <a:gd name="connsiteY17-72" fmla="*/ 0 h 35465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7898833" h="3546586">
                    <a:moveTo>
                      <a:pt x="3949416" y="0"/>
                    </a:moveTo>
                    <a:cubicBezTo>
                      <a:pt x="5448992" y="0"/>
                      <a:pt x="6753367" y="375256"/>
                      <a:pt x="7422159" y="928036"/>
                    </a:cubicBezTo>
                    <a:lnTo>
                      <a:pt x="7559862" y="1056385"/>
                    </a:lnTo>
                    <a:lnTo>
                      <a:pt x="7898833" y="1305767"/>
                    </a:lnTo>
                    <a:lnTo>
                      <a:pt x="7898833" y="1833110"/>
                    </a:lnTo>
                    <a:lnTo>
                      <a:pt x="7892105" y="1833110"/>
                    </a:lnTo>
                    <a:lnTo>
                      <a:pt x="7878442" y="1954602"/>
                    </a:lnTo>
                    <a:cubicBezTo>
                      <a:pt x="7676192" y="2848796"/>
                      <a:pt x="5994293" y="3546586"/>
                      <a:pt x="3949416" y="3546586"/>
                    </a:cubicBezTo>
                    <a:cubicBezTo>
                      <a:pt x="1904539" y="3546586"/>
                      <a:pt x="222640" y="2848796"/>
                      <a:pt x="20390" y="1954602"/>
                    </a:cubicBezTo>
                    <a:lnTo>
                      <a:pt x="6727" y="1833110"/>
                    </a:lnTo>
                    <a:lnTo>
                      <a:pt x="2" y="1833110"/>
                    </a:lnTo>
                    <a:lnTo>
                      <a:pt x="2" y="1773311"/>
                    </a:lnTo>
                    <a:cubicBezTo>
                      <a:pt x="1" y="1773305"/>
                      <a:pt x="1" y="1773299"/>
                      <a:pt x="0" y="1773293"/>
                    </a:cubicBezTo>
                    <a:cubicBezTo>
                      <a:pt x="1" y="1773287"/>
                      <a:pt x="1" y="1773281"/>
                      <a:pt x="2" y="1773275"/>
                    </a:cubicBezTo>
                    <a:lnTo>
                      <a:pt x="2" y="1258266"/>
                    </a:lnTo>
                    <a:lnTo>
                      <a:pt x="338970" y="1056385"/>
                    </a:lnTo>
                    <a:lnTo>
                      <a:pt x="476673" y="928036"/>
                    </a:lnTo>
                    <a:cubicBezTo>
                      <a:pt x="1145465" y="375256"/>
                      <a:pt x="2449839" y="0"/>
                      <a:pt x="3949416" y="0"/>
                    </a:cubicBezTo>
                    <a:close/>
                  </a:path>
                </a:pathLst>
              </a:custGeom>
              <a:gradFill>
                <a:gsLst>
                  <a:gs pos="0">
                    <a:schemeClr val="bg1">
                      <a:lumMod val="95000"/>
                    </a:schemeClr>
                  </a:gs>
                  <a:gs pos="100000">
                    <a:srgbClr val="4670DA"/>
                  </a:gs>
                </a:gsLst>
                <a:lin ang="54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微软雅黑" pitchFamily="34" charset="-122"/>
                  <a:ea typeface="微软雅黑" pitchFamily="34" charset="-122"/>
                </a:endParaRPr>
              </a:p>
            </p:txBody>
          </p:sp>
          <p:sp>
            <p:nvSpPr>
              <p:cNvPr id="24" name="Freeform 13"/>
              <p:cNvSpPr/>
              <p:nvPr/>
            </p:nvSpPr>
            <p:spPr bwMode="gray">
              <a:xfrm>
                <a:off x="2411871" y="2174630"/>
                <a:ext cx="7347930" cy="2233633"/>
              </a:xfrm>
              <a:prstGeom prst="ellipse">
                <a:avLst/>
              </a:prstGeom>
              <a:gradFill flip="none" rotWithShape="1">
                <a:gsLst>
                  <a:gs pos="62000">
                    <a:srgbClr val="67E3DD"/>
                  </a:gs>
                  <a:gs pos="0">
                    <a:srgbClr val="F4E3EA"/>
                  </a:gs>
                  <a:gs pos="100000">
                    <a:srgbClr val="00B0F0"/>
                  </a:gs>
                </a:gsLst>
                <a:lin ang="16200000" scaled="1"/>
                <a:tileRect/>
              </a:gradFill>
              <a:ln w="28575" cmpd="sng">
                <a:noFill/>
                <a:roun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835">
                  <a:latin typeface="微软雅黑" pitchFamily="34" charset="-122"/>
                  <a:ea typeface="微软雅黑" pitchFamily="34" charset="-122"/>
                </a:endParaRPr>
              </a:p>
            </p:txBody>
          </p:sp>
        </p:grpSp>
        <p:sp>
          <p:nvSpPr>
            <p:cNvPr id="8" name="矩形 7"/>
            <p:cNvSpPr/>
            <p:nvPr/>
          </p:nvSpPr>
          <p:spPr>
            <a:xfrm>
              <a:off x="3412" y="6822"/>
              <a:ext cx="5268" cy="609"/>
            </a:xfrm>
            <a:prstGeom prst="rect">
              <a:avLst/>
            </a:prstGeom>
          </p:spPr>
          <p:txBody>
            <a:bodyPr wrap="square">
              <a:prstTxWarp prst="textArchDown">
                <a:avLst/>
              </a:prstTxWarp>
              <a:spAutoFit/>
            </a:bodyPr>
            <a:lstStyle/>
            <a:p>
              <a:pPr algn="ctr">
                <a:lnSpc>
                  <a:spcPct val="115000"/>
                </a:lnSpc>
                <a:spcAft>
                  <a:spcPts val="1000"/>
                </a:spcAft>
              </a:pPr>
              <a:r>
                <a:rPr lang="zh-CN" altLang="en-US" dirty="0">
                  <a:latin typeface="微软雅黑" pitchFamily="34" charset="-122"/>
                  <a:ea typeface="微软雅黑" pitchFamily="34" charset="-122"/>
                  <a:cs typeface="Times New Roman" pitchFamily="18" charset="0"/>
                </a:rPr>
                <a:t>微众税银对税务大数据的专业解读</a:t>
              </a:r>
              <a:endParaRPr lang="zh-CN" altLang="en-US" dirty="0">
                <a:latin typeface="微软雅黑" pitchFamily="34" charset="-122"/>
                <a:ea typeface="微软雅黑" pitchFamily="34" charset="-122"/>
                <a:cs typeface="Times New Roman" pitchFamily="18" charset="0"/>
              </a:endParaRPr>
            </a:p>
          </p:txBody>
        </p:sp>
        <p:sp>
          <p:nvSpPr>
            <p:cNvPr id="9" name="椭圆 8"/>
            <p:cNvSpPr/>
            <p:nvPr/>
          </p:nvSpPr>
          <p:spPr>
            <a:xfrm>
              <a:off x="5195" y="3890"/>
              <a:ext cx="1701" cy="1701"/>
            </a:xfrm>
            <a:prstGeom prst="ellipse">
              <a:avLst/>
            </a:prstGeom>
            <a:solidFill>
              <a:schemeClr val="bg1"/>
            </a:solidFill>
            <a:ln>
              <a:noFill/>
            </a:ln>
            <a:effectLst>
              <a:outerShdw blurRad="50800" dist="38100" dir="16200000" rotWithShape="0">
                <a:prstClr val="black">
                  <a:alpha val="40000"/>
                </a:prstClr>
              </a:outerShdw>
            </a:effectLst>
          </p:spPr>
          <p:txBody>
            <a:bodyPr wrap="none" anchor="ctr">
              <a:noAutofit/>
            </a:bodyPr>
            <a:lstStyle/>
            <a:p>
              <a:pPr algn="ctr">
                <a:spcAft>
                  <a:spcPts val="1000"/>
                </a:spcAft>
              </a:pPr>
              <a:r>
                <a:rPr lang="zh-CN" altLang="zh-CN" dirty="0">
                  <a:latin typeface="微软雅黑" pitchFamily="34" charset="-122"/>
                  <a:ea typeface="微软雅黑" pitchFamily="34" charset="-122"/>
                  <a:cs typeface="微软雅黑" pitchFamily="34" charset="-122"/>
                </a:rPr>
                <a:t>税务数据</a:t>
              </a:r>
              <a:br>
                <a:rPr lang="en-US" altLang="zh-CN" dirty="0">
                  <a:latin typeface="微软雅黑" pitchFamily="34" charset="-122"/>
                  <a:ea typeface="微软雅黑" pitchFamily="34" charset="-122"/>
                  <a:cs typeface="微软雅黑" pitchFamily="34" charset="-122"/>
                </a:rPr>
              </a:br>
              <a:r>
                <a:rPr lang="zh-CN" altLang="zh-CN" dirty="0">
                  <a:latin typeface="微软雅黑" pitchFamily="34" charset="-122"/>
                  <a:ea typeface="微软雅黑" pitchFamily="34" charset="-122"/>
                  <a:cs typeface="微软雅黑" pitchFamily="34" charset="-122"/>
                </a:rPr>
                <a:t>的特点</a:t>
              </a:r>
              <a:endParaRPr lang="zh-CN" altLang="zh-CN" dirty="0">
                <a:latin typeface="微软雅黑" pitchFamily="34" charset="-122"/>
                <a:ea typeface="微软雅黑" pitchFamily="34" charset="-122"/>
                <a:cs typeface="微软雅黑" pitchFamily="34" charset="-122"/>
              </a:endParaRPr>
            </a:p>
          </p:txBody>
        </p:sp>
        <p:sp>
          <p:nvSpPr>
            <p:cNvPr id="10" name="椭圆 6"/>
            <p:cNvSpPr/>
            <p:nvPr/>
          </p:nvSpPr>
          <p:spPr>
            <a:xfrm>
              <a:off x="3609" y="6339"/>
              <a:ext cx="1329" cy="330"/>
            </a:xfrm>
            <a:prstGeom prst="ellipse">
              <a:avLst/>
            </a:prstGeom>
            <a:gradFill flip="none" rotWithShape="1">
              <a:gsLst>
                <a:gs pos="97000">
                  <a:sysClr val="windowText" lastClr="000000">
                    <a:alpha val="0"/>
                  </a:sysClr>
                </a:gs>
                <a:gs pos="0">
                  <a:sysClr val="windowText" lastClr="000000">
                    <a:alpha val="34000"/>
                  </a:sysClr>
                </a:gs>
              </a:gsLst>
              <a:path path="shape">
                <a:fillToRect l="50000" t="50000" r="50000" b="50000"/>
              </a:path>
              <a:tileRect/>
            </a:gradFill>
            <a:ln w="25400" cap="flat" cmpd="sng" algn="ctr">
              <a:noFill/>
              <a:prstDash val="solid"/>
            </a:ln>
            <a:effectLst/>
          </p:spPr>
          <p:txBody>
            <a:bodyPr anchor="ctr">
              <a:noAutofit/>
            </a:bodyPr>
            <a:lstStyle/>
            <a:p>
              <a:pPr algn="ctr">
                <a:defRPr/>
              </a:pPr>
              <a:endParaRPr lang="zh-CN" altLang="en-US" sz="1430" kern="0" dirty="0">
                <a:latin typeface="微软雅黑" pitchFamily="34" charset="-122"/>
                <a:ea typeface="微软雅黑" pitchFamily="34" charset="-122"/>
              </a:endParaRPr>
            </a:p>
          </p:txBody>
        </p:sp>
        <p:sp>
          <p:nvSpPr>
            <p:cNvPr id="11" name="椭圆 10"/>
            <p:cNvSpPr/>
            <p:nvPr/>
          </p:nvSpPr>
          <p:spPr>
            <a:xfrm>
              <a:off x="3506" y="4955"/>
              <a:ext cx="1587" cy="1587"/>
            </a:xfrm>
            <a:prstGeom prst="ellipse">
              <a:avLst/>
            </a:prstGeom>
            <a:solidFill>
              <a:schemeClr val="accent2"/>
            </a:solidFill>
            <a:ln>
              <a:noFill/>
            </a:ln>
          </p:spPr>
          <p:txBody>
            <a:bodyPr wrap="none" anchor="b">
              <a:noAutofit/>
            </a:bodyPr>
            <a:lstStyle/>
            <a:p>
              <a:pPr lvl="0" algn="ctr">
                <a:lnSpc>
                  <a:spcPct val="115000"/>
                </a:lnSpc>
                <a:spcAft>
                  <a:spcPts val="2000"/>
                </a:spcAft>
              </a:pPr>
              <a:r>
                <a:rPr lang="zh-CN" altLang="zh-CN" sz="1500" dirty="0">
                  <a:latin typeface="微软雅黑" pitchFamily="34" charset="-122"/>
                  <a:ea typeface="微软雅黑" pitchFamily="34" charset="-122"/>
                  <a:cs typeface="Times New Roman" pitchFamily="18" charset="0"/>
                </a:rPr>
                <a:t>高真实性</a:t>
              </a:r>
              <a:endParaRPr lang="zh-CN" altLang="zh-CN" sz="1500" dirty="0">
                <a:latin typeface="微软雅黑" pitchFamily="34" charset="-122"/>
                <a:ea typeface="微软雅黑" pitchFamily="34" charset="-122"/>
                <a:cs typeface="Times New Roman" pitchFamily="18" charset="0"/>
              </a:endParaRPr>
            </a:p>
          </p:txBody>
        </p:sp>
        <p:sp>
          <p:nvSpPr>
            <p:cNvPr id="12" name="椭圆 6"/>
            <p:cNvSpPr/>
            <p:nvPr/>
          </p:nvSpPr>
          <p:spPr>
            <a:xfrm>
              <a:off x="7082" y="6339"/>
              <a:ext cx="1329" cy="330"/>
            </a:xfrm>
            <a:prstGeom prst="ellipse">
              <a:avLst/>
            </a:prstGeom>
            <a:gradFill flip="none" rotWithShape="1">
              <a:gsLst>
                <a:gs pos="97000">
                  <a:sysClr val="windowText" lastClr="000000">
                    <a:alpha val="0"/>
                  </a:sysClr>
                </a:gs>
                <a:gs pos="0">
                  <a:sysClr val="windowText" lastClr="000000">
                    <a:alpha val="34000"/>
                  </a:sysClr>
                </a:gs>
              </a:gsLst>
              <a:path path="shape">
                <a:fillToRect l="50000" t="50000" r="50000" b="50000"/>
              </a:path>
              <a:tileRect/>
            </a:gradFill>
            <a:ln w="25400" cap="flat" cmpd="sng" algn="ctr">
              <a:noFill/>
              <a:prstDash val="solid"/>
            </a:ln>
            <a:effectLst/>
          </p:spPr>
          <p:txBody>
            <a:bodyPr anchor="ctr">
              <a:noAutofit/>
            </a:bodyPr>
            <a:lstStyle/>
            <a:p>
              <a:pPr algn="ctr">
                <a:defRPr/>
              </a:pPr>
              <a:endParaRPr lang="zh-CN" altLang="en-US" sz="1430" kern="0" dirty="0">
                <a:latin typeface="微软雅黑" pitchFamily="34" charset="-122"/>
                <a:ea typeface="微软雅黑" pitchFamily="34" charset="-122"/>
              </a:endParaRPr>
            </a:p>
          </p:txBody>
        </p:sp>
        <p:sp>
          <p:nvSpPr>
            <p:cNvPr id="13" name="椭圆 12"/>
            <p:cNvSpPr/>
            <p:nvPr/>
          </p:nvSpPr>
          <p:spPr>
            <a:xfrm>
              <a:off x="6982" y="4955"/>
              <a:ext cx="1587" cy="1587"/>
            </a:xfrm>
            <a:prstGeom prst="ellipse">
              <a:avLst/>
            </a:prstGeom>
            <a:solidFill>
              <a:schemeClr val="accent2"/>
            </a:solidFill>
            <a:ln>
              <a:noFill/>
            </a:ln>
          </p:spPr>
          <p:txBody>
            <a:bodyPr wrap="none" anchor="b">
              <a:noAutofit/>
            </a:bodyPr>
            <a:lstStyle/>
            <a:p>
              <a:pPr lvl="0" algn="ctr">
                <a:lnSpc>
                  <a:spcPct val="115000"/>
                </a:lnSpc>
                <a:spcAft>
                  <a:spcPts val="2000"/>
                </a:spcAft>
              </a:pPr>
              <a:r>
                <a:rPr lang="zh-CN" altLang="zh-CN" sz="1500" dirty="0">
                  <a:latin typeface="微软雅黑" pitchFamily="34" charset="-122"/>
                  <a:ea typeface="微软雅黑" pitchFamily="34" charset="-122"/>
                  <a:cs typeface="Times New Roman" pitchFamily="18" charset="0"/>
                </a:rPr>
                <a:t>高效性</a:t>
              </a:r>
              <a:endParaRPr lang="zh-CN" altLang="zh-CN" sz="1500" dirty="0">
                <a:latin typeface="微软雅黑" pitchFamily="34" charset="-122"/>
                <a:ea typeface="微软雅黑" pitchFamily="34" charset="-122"/>
                <a:cs typeface="Times New Roman" pitchFamily="18" charset="0"/>
              </a:endParaRPr>
            </a:p>
          </p:txBody>
        </p:sp>
        <p:sp>
          <p:nvSpPr>
            <p:cNvPr id="14" name="椭圆 6"/>
            <p:cNvSpPr/>
            <p:nvPr/>
          </p:nvSpPr>
          <p:spPr>
            <a:xfrm>
              <a:off x="9240" y="5712"/>
              <a:ext cx="1329" cy="330"/>
            </a:xfrm>
            <a:prstGeom prst="ellipse">
              <a:avLst/>
            </a:prstGeom>
            <a:gradFill flip="none" rotWithShape="1">
              <a:gsLst>
                <a:gs pos="97000">
                  <a:sysClr val="windowText" lastClr="000000">
                    <a:alpha val="0"/>
                  </a:sysClr>
                </a:gs>
                <a:gs pos="0">
                  <a:sysClr val="windowText" lastClr="000000">
                    <a:alpha val="34000"/>
                  </a:sysClr>
                </a:gs>
              </a:gsLst>
              <a:path path="shape">
                <a:fillToRect l="50000" t="50000" r="50000" b="50000"/>
              </a:path>
              <a:tileRect/>
            </a:gradFill>
            <a:ln w="25400" cap="flat" cmpd="sng" algn="ctr">
              <a:noFill/>
              <a:prstDash val="solid"/>
            </a:ln>
            <a:effectLst/>
          </p:spPr>
          <p:txBody>
            <a:bodyPr anchor="ctr">
              <a:noAutofit/>
            </a:bodyPr>
            <a:lstStyle/>
            <a:p>
              <a:pPr algn="ctr">
                <a:defRPr/>
              </a:pPr>
              <a:endParaRPr lang="zh-CN" altLang="en-US" sz="1430" kern="0" dirty="0">
                <a:latin typeface="微软雅黑" pitchFamily="34" charset="-122"/>
                <a:ea typeface="微软雅黑" pitchFamily="34" charset="-122"/>
              </a:endParaRPr>
            </a:p>
          </p:txBody>
        </p:sp>
        <p:sp>
          <p:nvSpPr>
            <p:cNvPr id="15" name="椭圆 14"/>
            <p:cNvSpPr/>
            <p:nvPr/>
          </p:nvSpPr>
          <p:spPr>
            <a:xfrm>
              <a:off x="9075" y="4329"/>
              <a:ext cx="1587" cy="1587"/>
            </a:xfrm>
            <a:prstGeom prst="ellipse">
              <a:avLst/>
            </a:prstGeom>
            <a:solidFill>
              <a:schemeClr val="accent2"/>
            </a:solidFill>
            <a:ln>
              <a:noFill/>
            </a:ln>
          </p:spPr>
          <p:txBody>
            <a:bodyPr wrap="none" bIns="0" anchor="b">
              <a:noAutofit/>
            </a:bodyPr>
            <a:lstStyle/>
            <a:p>
              <a:pPr algn="ctr"/>
              <a:r>
                <a:rPr lang="zh-CN" altLang="zh-CN" sz="1500" dirty="0">
                  <a:latin typeface="微软雅黑" pitchFamily="34" charset="-122"/>
                  <a:ea typeface="微软雅黑" pitchFamily="34" charset="-122"/>
                  <a:cs typeface="微软雅黑" pitchFamily="34" charset="-122"/>
                </a:rPr>
                <a:t>高业务</a:t>
              </a:r>
              <a:br>
                <a:rPr lang="en-US" altLang="zh-CN" sz="1500" dirty="0">
                  <a:latin typeface="微软雅黑" pitchFamily="34" charset="-122"/>
                  <a:ea typeface="微软雅黑" pitchFamily="34" charset="-122"/>
                  <a:cs typeface="微软雅黑" pitchFamily="34" charset="-122"/>
                </a:rPr>
              </a:br>
              <a:r>
                <a:rPr lang="zh-CN" altLang="zh-CN" sz="1500" dirty="0">
                  <a:latin typeface="微软雅黑" pitchFamily="34" charset="-122"/>
                  <a:ea typeface="微软雅黑" pitchFamily="34" charset="-122"/>
                  <a:cs typeface="微软雅黑" pitchFamily="34" charset="-122"/>
                </a:rPr>
                <a:t>关联度</a:t>
              </a:r>
              <a:endParaRPr lang="zh-CN" altLang="zh-CN" sz="1500" dirty="0">
                <a:latin typeface="微软雅黑" pitchFamily="34" charset="-122"/>
                <a:ea typeface="微软雅黑" pitchFamily="34" charset="-122"/>
                <a:cs typeface="微软雅黑" pitchFamily="34" charset="-122"/>
              </a:endParaRPr>
            </a:p>
          </p:txBody>
        </p:sp>
        <p:sp>
          <p:nvSpPr>
            <p:cNvPr id="16" name="椭圆 6"/>
            <p:cNvSpPr/>
            <p:nvPr/>
          </p:nvSpPr>
          <p:spPr>
            <a:xfrm>
              <a:off x="1530" y="5712"/>
              <a:ext cx="1329" cy="330"/>
            </a:xfrm>
            <a:prstGeom prst="ellipse">
              <a:avLst/>
            </a:prstGeom>
            <a:gradFill flip="none" rotWithShape="1">
              <a:gsLst>
                <a:gs pos="97000">
                  <a:sysClr val="windowText" lastClr="000000">
                    <a:alpha val="0"/>
                  </a:sysClr>
                </a:gs>
                <a:gs pos="0">
                  <a:sysClr val="windowText" lastClr="000000">
                    <a:alpha val="34000"/>
                  </a:sysClr>
                </a:gs>
              </a:gsLst>
              <a:path path="shape">
                <a:fillToRect l="50000" t="50000" r="50000" b="50000"/>
              </a:path>
              <a:tileRect/>
            </a:gradFill>
            <a:ln w="25400" cap="flat" cmpd="sng" algn="ctr">
              <a:noFill/>
              <a:prstDash val="solid"/>
            </a:ln>
            <a:effectLst/>
          </p:spPr>
          <p:txBody>
            <a:bodyPr anchor="ctr">
              <a:noAutofit/>
            </a:bodyPr>
            <a:lstStyle/>
            <a:p>
              <a:pPr algn="ctr">
                <a:defRPr/>
              </a:pPr>
              <a:endParaRPr lang="zh-CN" altLang="en-US" sz="1430" kern="0" dirty="0">
                <a:latin typeface="微软雅黑" pitchFamily="34" charset="-122"/>
                <a:ea typeface="微软雅黑" pitchFamily="34" charset="-122"/>
              </a:endParaRPr>
            </a:p>
          </p:txBody>
        </p:sp>
        <p:sp>
          <p:nvSpPr>
            <p:cNvPr id="17" name="椭圆 16"/>
            <p:cNvSpPr/>
            <p:nvPr/>
          </p:nvSpPr>
          <p:spPr>
            <a:xfrm>
              <a:off x="1397" y="4329"/>
              <a:ext cx="1587" cy="1587"/>
            </a:xfrm>
            <a:prstGeom prst="ellipse">
              <a:avLst/>
            </a:prstGeom>
            <a:solidFill>
              <a:srgbClr val="4670DA"/>
            </a:solidFill>
            <a:ln>
              <a:noFill/>
            </a:ln>
          </p:spPr>
          <p:txBody>
            <a:bodyPr wrap="none" anchor="b">
              <a:noAutofit/>
            </a:bodyPr>
            <a:lstStyle/>
            <a:p>
              <a:pPr lvl="0" algn="ctr">
                <a:lnSpc>
                  <a:spcPct val="115000"/>
                </a:lnSpc>
                <a:spcAft>
                  <a:spcPts val="700"/>
                </a:spcAft>
              </a:pPr>
              <a:r>
                <a:rPr lang="zh-CN" altLang="zh-CN" sz="1500" dirty="0">
                  <a:latin typeface="微软雅黑" pitchFamily="34" charset="-122"/>
                  <a:ea typeface="微软雅黑" pitchFamily="34" charset="-122"/>
                  <a:cs typeface="Times New Roman" pitchFamily="18" charset="0"/>
                </a:rPr>
                <a:t>唯一</a:t>
              </a:r>
              <a:r>
                <a:rPr lang="zh-CN" altLang="en-US" sz="1500" dirty="0">
                  <a:latin typeface="微软雅黑" pitchFamily="34" charset="-122"/>
                  <a:ea typeface="微软雅黑" pitchFamily="34" charset="-122"/>
                  <a:cs typeface="Times New Roman" pitchFamily="18" charset="0"/>
                </a:rPr>
                <a:t>高频</a:t>
              </a:r>
              <a:endParaRPr lang="zh-CN" altLang="en-US" sz="1500" dirty="0">
                <a:latin typeface="微软雅黑" pitchFamily="34" charset="-122"/>
                <a:ea typeface="微软雅黑" pitchFamily="34" charset="-122"/>
                <a:cs typeface="Times New Roman" pitchFamily="18" charset="0"/>
              </a:endParaRPr>
            </a:p>
          </p:txBody>
        </p:sp>
        <p:pic>
          <p:nvPicPr>
            <p:cNvPr id="18" name="图片 1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869" y="4512"/>
              <a:ext cx="643" cy="643"/>
            </a:xfrm>
            <a:prstGeom prst="rect">
              <a:avLst/>
            </a:prstGeom>
          </p:spPr>
        </p:pic>
        <p:pic>
          <p:nvPicPr>
            <p:cNvPr id="19" name="图片 1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91" y="5145"/>
              <a:ext cx="570" cy="570"/>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8" y="5088"/>
              <a:ext cx="683" cy="683"/>
            </a:xfrm>
            <a:prstGeom prst="rect">
              <a:avLst/>
            </a:prstGeom>
          </p:spPr>
        </p:pic>
        <p:sp>
          <p:nvSpPr>
            <p:cNvPr id="21" name="矩形 20"/>
            <p:cNvSpPr/>
            <p:nvPr/>
          </p:nvSpPr>
          <p:spPr>
            <a:xfrm>
              <a:off x="3413" y="2871"/>
              <a:ext cx="4865" cy="919"/>
            </a:xfrm>
            <a:prstGeom prst="rect">
              <a:avLst/>
            </a:prstGeom>
          </p:spPr>
          <p:txBody>
            <a:bodyPr wrap="square">
              <a:spAutoFit/>
            </a:bodyPr>
            <a:lstStyle/>
            <a:p>
              <a:pPr lvl="0" algn="ctr">
                <a:spcAft>
                  <a:spcPts val="0"/>
                </a:spcAft>
              </a:pPr>
              <a:r>
                <a:rPr lang="zh-CN" altLang="zh-CN" sz="1600" dirty="0">
                  <a:latin typeface="微软雅黑" pitchFamily="34" charset="-122"/>
                  <a:ea typeface="微软雅黑" pitchFamily="34" charset="-122"/>
                  <a:cs typeface="Times New Roman" pitchFamily="18" charset="0"/>
                </a:rPr>
                <a:t>企业征信中税务数据是唯一涵盖大部分行业的高频数据</a:t>
              </a:r>
              <a:endParaRPr lang="zh-CN" altLang="zh-CN" sz="1600" dirty="0">
                <a:latin typeface="微软雅黑" pitchFamily="34" charset="-122"/>
                <a:ea typeface="微软雅黑" pitchFamily="34" charset="-122"/>
                <a:cs typeface="Times New Roman" pitchFamily="18" charset="0"/>
              </a:endParaRPr>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5" y="4434"/>
              <a:ext cx="447" cy="447"/>
            </a:xfrm>
            <a:prstGeom prst="rect">
              <a:avLst/>
            </a:prstGeom>
          </p:spPr>
        </p:pic>
      </p:grpSp>
      <p:sp>
        <p:nvSpPr>
          <p:cNvPr id="25" name="矩形 24"/>
          <p:cNvSpPr/>
          <p:nvPr/>
        </p:nvSpPr>
        <p:spPr>
          <a:xfrm>
            <a:off x="8589307" y="4971605"/>
            <a:ext cx="2412142" cy="916940"/>
          </a:xfrm>
          <a:prstGeom prst="rect">
            <a:avLst/>
          </a:prstGeom>
        </p:spPr>
        <p:txBody>
          <a:bodyPr wrap="square">
            <a:spAutoFit/>
          </a:bodyPr>
          <a:lstStyle/>
          <a:p>
            <a:pPr lvl="0" algn="ctr">
              <a:spcAft>
                <a:spcPts val="800"/>
              </a:spcAft>
            </a:pPr>
            <a:r>
              <a:rPr lang="zh-CN" altLang="en-US" sz="1700" dirty="0">
                <a:latin typeface="微软雅黑" pitchFamily="34" charset="-122"/>
                <a:ea typeface="微软雅黑" pitchFamily="34" charset="-122"/>
                <a:cs typeface="Times New Roman" pitchFamily="18" charset="0"/>
              </a:rPr>
              <a:t>专业团队</a:t>
            </a:r>
            <a:endParaRPr lang="en-US" altLang="zh-CN" sz="1700" dirty="0">
              <a:latin typeface="微软雅黑" pitchFamily="34" charset="-122"/>
              <a:ea typeface="微软雅黑" pitchFamily="34" charset="-122"/>
              <a:cs typeface="Times New Roman" pitchFamily="18" charset="0"/>
            </a:endParaRPr>
          </a:p>
          <a:p>
            <a:pPr lvl="0" algn="ctr">
              <a:spcAft>
                <a:spcPts val="0"/>
              </a:spcAft>
            </a:pPr>
            <a:r>
              <a:rPr lang="zh-CN" sz="1500" dirty="0">
                <a:latin typeface="微软雅黑" pitchFamily="34" charset="-122"/>
                <a:ea typeface="微软雅黑" pitchFamily="34" charset="-122"/>
                <a:cs typeface="Times New Roman" pitchFamily="18" charset="0"/>
              </a:rPr>
              <a:t>涵盖税务、金融、数据多领域专业领军人物</a:t>
            </a:r>
            <a:endParaRPr lang="zh-CN" sz="1500" dirty="0">
              <a:latin typeface="微软雅黑" pitchFamily="34" charset="-122"/>
              <a:ea typeface="微软雅黑" pitchFamily="34" charset="-122"/>
              <a:cs typeface="Times New Roman" pitchFamily="18" charset="0"/>
            </a:endParaRPr>
          </a:p>
        </p:txBody>
      </p:sp>
      <p:grpSp>
        <p:nvGrpSpPr>
          <p:cNvPr id="26" name="组 55"/>
          <p:cNvGrpSpPr/>
          <p:nvPr/>
        </p:nvGrpSpPr>
        <p:grpSpPr>
          <a:xfrm>
            <a:off x="9534021" y="4417623"/>
            <a:ext cx="568434" cy="568434"/>
            <a:chOff x="8897288" y="4110677"/>
            <a:chExt cx="568434" cy="568434"/>
          </a:xfrm>
        </p:grpSpPr>
        <p:sp>
          <p:nvSpPr>
            <p:cNvPr id="27" name="椭圆 26"/>
            <p:cNvSpPr/>
            <p:nvPr/>
          </p:nvSpPr>
          <p:spPr>
            <a:xfrm>
              <a:off x="8897288" y="4110677"/>
              <a:ext cx="568434" cy="568434"/>
            </a:xfrm>
            <a:prstGeom prst="ellipse">
              <a:avLst/>
            </a:prstGeom>
            <a:solidFill>
              <a:srgbClr val="4670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err="1">
                <a:solidFill>
                  <a:schemeClr val="tx1"/>
                </a:solidFill>
              </a:endParaRPr>
            </a:p>
          </p:txBody>
        </p:sp>
        <p:pic>
          <p:nvPicPr>
            <p:cNvPr id="28" name="图片 27"/>
            <p:cNvPicPr>
              <a:picLocks noChangeAspect="1"/>
            </p:cNvPicPr>
            <p:nvPr/>
          </p:nvPicPr>
          <p:blipFill>
            <a:blip r:embed="rId6"/>
            <a:stretch>
              <a:fillRect/>
            </a:stretch>
          </p:blipFill>
          <p:spPr>
            <a:xfrm>
              <a:off x="9070026" y="4250673"/>
              <a:ext cx="237433" cy="304401"/>
            </a:xfrm>
            <a:prstGeom prst="rect">
              <a:avLst/>
            </a:prstGeom>
          </p:spPr>
        </p:pic>
      </p:grpSp>
      <p:grpSp>
        <p:nvGrpSpPr>
          <p:cNvPr id="29" name="组 57"/>
          <p:cNvGrpSpPr/>
          <p:nvPr/>
        </p:nvGrpSpPr>
        <p:grpSpPr>
          <a:xfrm>
            <a:off x="6264599" y="4417623"/>
            <a:ext cx="568434" cy="568434"/>
            <a:chOff x="2401713" y="3999121"/>
            <a:chExt cx="568434" cy="568434"/>
          </a:xfrm>
        </p:grpSpPr>
        <p:sp>
          <p:nvSpPr>
            <p:cNvPr id="30" name="椭圆 29"/>
            <p:cNvSpPr/>
            <p:nvPr/>
          </p:nvSpPr>
          <p:spPr>
            <a:xfrm>
              <a:off x="2401713" y="3999121"/>
              <a:ext cx="568434" cy="568434"/>
            </a:xfrm>
            <a:prstGeom prst="ellipse">
              <a:avLst/>
            </a:prstGeom>
            <a:solidFill>
              <a:srgbClr val="4670D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err="1">
                <a:solidFill>
                  <a:schemeClr val="tx1"/>
                </a:solidFill>
                <a:latin typeface="微软雅黑" pitchFamily="34" charset="-122"/>
                <a:ea typeface="微软雅黑" pitchFamily="34" charset="-122"/>
              </a:endParaRPr>
            </a:p>
          </p:txBody>
        </p:sp>
        <p:pic>
          <p:nvPicPr>
            <p:cNvPr id="31" name="图片 30"/>
            <p:cNvPicPr>
              <a:picLocks noChangeAspect="1"/>
            </p:cNvPicPr>
            <p:nvPr/>
          </p:nvPicPr>
          <p:blipFill>
            <a:blip r:embed="rId7"/>
            <a:stretch>
              <a:fillRect/>
            </a:stretch>
          </p:blipFill>
          <p:spPr>
            <a:xfrm>
              <a:off x="2491417" y="4145041"/>
              <a:ext cx="355636" cy="310958"/>
            </a:xfrm>
            <a:prstGeom prst="rect">
              <a:avLst/>
            </a:prstGeom>
          </p:spPr>
        </p:pic>
      </p:grpSp>
      <p:sp>
        <p:nvSpPr>
          <p:cNvPr id="32" name="矩形 31"/>
          <p:cNvSpPr/>
          <p:nvPr/>
        </p:nvSpPr>
        <p:spPr>
          <a:xfrm>
            <a:off x="5274945" y="4959985"/>
            <a:ext cx="2626360" cy="1102866"/>
          </a:xfrm>
          <a:prstGeom prst="rect">
            <a:avLst/>
          </a:prstGeom>
        </p:spPr>
        <p:txBody>
          <a:bodyPr wrap="square">
            <a:spAutoFit/>
          </a:bodyPr>
          <a:lstStyle/>
          <a:p>
            <a:pPr lvl="0" algn="ctr">
              <a:spcAft>
                <a:spcPts val="800"/>
              </a:spcAft>
            </a:pPr>
            <a:r>
              <a:rPr lang="zh-CN" altLang="zh-CN" sz="1700" dirty="0">
                <a:latin typeface="微软雅黑" pitchFamily="34" charset="-122"/>
                <a:ea typeface="微软雅黑" pitchFamily="34" charset="-122"/>
                <a:cs typeface="微软雅黑" pitchFamily="34" charset="-122"/>
              </a:rPr>
              <a:t>先发优势</a:t>
            </a:r>
            <a:endParaRPr lang="en-US" altLang="zh-CN" sz="1700" dirty="0">
              <a:latin typeface="微软雅黑" pitchFamily="34" charset="-122"/>
              <a:ea typeface="微软雅黑" pitchFamily="34" charset="-122"/>
              <a:cs typeface="微软雅黑" pitchFamily="34" charset="-122"/>
            </a:endParaRPr>
          </a:p>
          <a:p>
            <a:pPr lvl="0" algn="ctr">
              <a:spcAft>
                <a:spcPts val="0"/>
              </a:spcAft>
            </a:pPr>
            <a:r>
              <a:rPr lang="en-US" altLang="zh-CN" b="1" dirty="0">
                <a:latin typeface="微软雅黑" pitchFamily="34" charset="-122"/>
                <a:ea typeface="微软雅黑" pitchFamily="34" charset="-122"/>
                <a:cs typeface="微软雅黑" pitchFamily="34" charset="-122"/>
              </a:rPr>
              <a:t>28</a:t>
            </a:r>
            <a:r>
              <a:rPr lang="zh-CN" altLang="zh-CN" sz="1500" dirty="0">
                <a:latin typeface="微软雅黑" pitchFamily="34" charset="-122"/>
                <a:ea typeface="微软雅黑" pitchFamily="34" charset="-122"/>
                <a:cs typeface="微软雅黑" pitchFamily="34" charset="-122"/>
              </a:rPr>
              <a:t>个税局</a:t>
            </a:r>
            <a:r>
              <a:rPr lang="zh-CN" altLang="en-US" sz="1500" dirty="0">
                <a:latin typeface="微软雅黑" pitchFamily="34" charset="-122"/>
                <a:ea typeface="微软雅黑" pitchFamily="34" charset="-122"/>
                <a:cs typeface="微软雅黑" pitchFamily="34" charset="-122"/>
              </a:rPr>
              <a:t>，</a:t>
            </a:r>
            <a:r>
              <a:rPr lang="en-US" altLang="zh-CN" b="1" dirty="0">
                <a:latin typeface="微软雅黑" pitchFamily="34" charset="-122"/>
                <a:ea typeface="微软雅黑" pitchFamily="34" charset="-122"/>
                <a:cs typeface="微软雅黑" pitchFamily="34" charset="-122"/>
              </a:rPr>
              <a:t>90+</a:t>
            </a:r>
            <a:r>
              <a:rPr lang="zh-CN" altLang="zh-CN" sz="1500" dirty="0">
                <a:latin typeface="微软雅黑" pitchFamily="34" charset="-122"/>
                <a:ea typeface="微软雅黑" pitchFamily="34" charset="-122"/>
                <a:cs typeface="微软雅黑" pitchFamily="34" charset="-122"/>
              </a:rPr>
              <a:t>金融机构</a:t>
            </a:r>
            <a:endParaRPr lang="en-US" altLang="zh-CN" sz="1500" dirty="0">
              <a:latin typeface="微软雅黑" pitchFamily="34" charset="-122"/>
              <a:ea typeface="微软雅黑" pitchFamily="34" charset="-122"/>
              <a:cs typeface="微软雅黑" pitchFamily="34" charset="-122"/>
            </a:endParaRPr>
          </a:p>
          <a:p>
            <a:pPr lvl="0" algn="ctr">
              <a:spcAft>
                <a:spcPts val="500"/>
              </a:spcAft>
            </a:pPr>
            <a:r>
              <a:rPr lang="zh-CN" altLang="en-US" sz="1500" dirty="0">
                <a:latin typeface="微软雅黑" pitchFamily="34" charset="-122"/>
                <a:ea typeface="微软雅黑" pitchFamily="34" charset="-122"/>
                <a:cs typeface="微软雅黑" pitchFamily="34" charset="-122"/>
              </a:rPr>
              <a:t>覆盖度行业</a:t>
            </a:r>
            <a:r>
              <a:rPr lang="en-US" altLang="zh-CN" b="1" dirty="0">
                <a:latin typeface="微软雅黑" pitchFamily="34" charset="-122"/>
                <a:ea typeface="微软雅黑" pitchFamily="34" charset="-122"/>
                <a:cs typeface="微软雅黑" pitchFamily="34" charset="-122"/>
              </a:rPr>
              <a:t>No.1</a:t>
            </a:r>
            <a:endParaRPr lang="en-US" altLang="zh-CN" b="1" dirty="0">
              <a:latin typeface="微软雅黑" pitchFamily="34" charset="-122"/>
              <a:ea typeface="微软雅黑" pitchFamily="34" charset="-122"/>
              <a:cs typeface="微软雅黑" pitchFamily="34" charset="-122"/>
            </a:endParaRPr>
          </a:p>
        </p:txBody>
      </p:sp>
      <p:cxnSp>
        <p:nvCxnSpPr>
          <p:cNvPr id="33" name="直线连接符 59"/>
          <p:cNvCxnSpPr/>
          <p:nvPr/>
        </p:nvCxnSpPr>
        <p:spPr>
          <a:xfrm>
            <a:off x="8111137" y="4557978"/>
            <a:ext cx="0" cy="1476000"/>
          </a:xfrm>
          <a:prstGeom prst="line">
            <a:avLst/>
          </a:prstGeom>
          <a:ln w="28575" cap="rnd" cmpd="dbl">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21" idx="1"/>
          </p:cNvCxnSpPr>
          <p:nvPr/>
        </p:nvCxnSpPr>
        <p:spPr>
          <a:xfrm flipV="1">
            <a:off x="4113897" y="1512833"/>
            <a:ext cx="2477135" cy="9271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5" name="Picture 2" descr="E:\黎万彬\VI\logo\微众logo-修改-20180109\微众税银Logo升级设计稿-20180124\新\微众税银新版logo-20180126\微众logo-修改-20180124-13.png"/>
          <p:cNvPicPr>
            <a:picLocks noChangeAspect="1" noChangeArrowheads="1"/>
          </p:cNvPicPr>
          <p:nvPr/>
        </p:nvPicPr>
        <p:blipFill>
          <a:blip r:embed="rId8" cstate="print"/>
          <a:srcRect/>
          <a:stretch>
            <a:fillRect/>
          </a:stretch>
        </p:blipFill>
        <p:spPr bwMode="auto">
          <a:xfrm>
            <a:off x="10159781" y="247651"/>
            <a:ext cx="1278784" cy="4191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涉税数据的内容及解读分析</a:t>
            </a:r>
            <a:endParaRPr lang="zh-CN" altLang="en-US" dirty="0"/>
          </a:p>
        </p:txBody>
      </p:sp>
      <p:sp>
        <p:nvSpPr>
          <p:cNvPr id="19" name="文本框 19"/>
          <p:cNvSpPr txBox="1"/>
          <p:nvPr/>
        </p:nvSpPr>
        <p:spPr>
          <a:xfrm>
            <a:off x="810013" y="1239962"/>
            <a:ext cx="2067789"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itchFamily="34" charset="-122"/>
                <a:ea typeface="微软雅黑" pitchFamily="34" charset="-122"/>
              </a:rPr>
              <a:t>财务指标统计分析</a:t>
            </a:r>
            <a:endParaRPr lang="zh-CN" altLang="en-US" sz="1200" b="1" dirty="0">
              <a:solidFill>
                <a:schemeClr val="tx1">
                  <a:lumMod val="75000"/>
                  <a:lumOff val="25000"/>
                </a:schemeClr>
              </a:solidFill>
              <a:latin typeface="微软雅黑" pitchFamily="34" charset="-122"/>
              <a:ea typeface="微软雅黑" pitchFamily="34" charset="-122"/>
            </a:endParaRPr>
          </a:p>
        </p:txBody>
      </p:sp>
      <p:sp>
        <p:nvSpPr>
          <p:cNvPr id="20" name="同侧圆角矩形 19"/>
          <p:cNvSpPr/>
          <p:nvPr/>
        </p:nvSpPr>
        <p:spPr>
          <a:xfrm>
            <a:off x="1321838" y="1634058"/>
            <a:ext cx="1590675" cy="215900"/>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zh-CN" sz="1200" b="1" noProof="1">
                <a:latin typeface="微软雅黑" pitchFamily="34" charset="-122"/>
                <a:ea typeface="微软雅黑" pitchFamily="34" charset="-122"/>
              </a:rPr>
              <a:t>净利润</a:t>
            </a:r>
            <a:r>
              <a:rPr lang="zh-CN" altLang="en-US" sz="1200" b="1" noProof="1">
                <a:latin typeface="微软雅黑" pitchFamily="34" charset="-122"/>
                <a:ea typeface="微软雅黑" pitchFamily="34" charset="-122"/>
              </a:rPr>
              <a:t>及存货等</a:t>
            </a:r>
            <a:endParaRPr lang="zh-CN" altLang="zh-CN" sz="1200" b="1" noProof="1">
              <a:latin typeface="微软雅黑" pitchFamily="34" charset="-122"/>
              <a:ea typeface="微软雅黑" pitchFamily="34" charset="-122"/>
            </a:endParaRPr>
          </a:p>
        </p:txBody>
      </p:sp>
      <p:pic>
        <p:nvPicPr>
          <p:cNvPr id="21" name="图片 1"/>
          <p:cNvPicPr>
            <a:picLocks noChangeAspect="1" noChangeArrowheads="1"/>
          </p:cNvPicPr>
          <p:nvPr/>
        </p:nvPicPr>
        <p:blipFill>
          <a:blip r:embed="rId1">
            <a:extLst>
              <a:ext uri="{28A0092B-C50C-407E-A947-70E740481C1C}">
                <a14:useLocalDpi xmlns:a14="http://schemas.microsoft.com/office/drawing/2010/main" val="0"/>
              </a:ext>
            </a:extLst>
          </a:blip>
          <a:srcRect l="26950" t="18700" r="29491" b="9351"/>
          <a:stretch>
            <a:fillRect/>
          </a:stretch>
        </p:blipFill>
        <p:spPr bwMode="auto">
          <a:xfrm>
            <a:off x="797729" y="1849958"/>
            <a:ext cx="3049587"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2"/>
          <p:cNvSpPr txBox="1"/>
          <p:nvPr/>
        </p:nvSpPr>
        <p:spPr>
          <a:xfrm>
            <a:off x="882020" y="4766627"/>
            <a:ext cx="2067789"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itchFamily="34" charset="-122"/>
                <a:ea typeface="微软雅黑" pitchFamily="34" charset="-122"/>
              </a:rPr>
              <a:t>纳税行为指标分析</a:t>
            </a:r>
            <a:endParaRPr lang="zh-CN" altLang="en-US" sz="1200" b="1" dirty="0">
              <a:solidFill>
                <a:schemeClr val="tx1">
                  <a:lumMod val="75000"/>
                  <a:lumOff val="25000"/>
                </a:schemeClr>
              </a:solidFill>
              <a:latin typeface="微软雅黑" pitchFamily="34" charset="-122"/>
              <a:ea typeface="微软雅黑" pitchFamily="34" charset="-122"/>
            </a:endParaRPr>
          </a:p>
        </p:txBody>
      </p:sp>
      <p:sp>
        <p:nvSpPr>
          <p:cNvPr id="23" name="同侧圆角矩形 22"/>
          <p:cNvSpPr/>
          <p:nvPr/>
        </p:nvSpPr>
        <p:spPr>
          <a:xfrm>
            <a:off x="951615" y="5156238"/>
            <a:ext cx="1590675" cy="215900"/>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en-US" sz="1000" b="1" noProof="1">
                <a:latin typeface="微软雅黑" pitchFamily="34" charset="-122"/>
                <a:ea typeface="微软雅黑" pitchFamily="34" charset="-122"/>
              </a:rPr>
              <a:t>滞纳金次数</a:t>
            </a:r>
            <a:endParaRPr lang="zh-CN" altLang="zh-CN" sz="1000" b="1" noProof="1">
              <a:latin typeface="微软雅黑" pitchFamily="34" charset="-122"/>
              <a:ea typeface="微软雅黑" pitchFamily="34" charset="-122"/>
            </a:endParaRPr>
          </a:p>
        </p:txBody>
      </p:sp>
      <p:sp>
        <p:nvSpPr>
          <p:cNvPr id="24" name="同侧圆角矩形 23"/>
          <p:cNvSpPr/>
          <p:nvPr/>
        </p:nvSpPr>
        <p:spPr>
          <a:xfrm>
            <a:off x="2669937" y="5143506"/>
            <a:ext cx="1590675" cy="215900"/>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en-US" sz="1000" b="1" noProof="1">
                <a:latin typeface="微软雅黑" pitchFamily="34" charset="-122"/>
                <a:ea typeface="微软雅黑" pitchFamily="34" charset="-122"/>
              </a:rPr>
              <a:t>纳税信用评级</a:t>
            </a:r>
            <a:endParaRPr lang="zh-CN" altLang="zh-CN" sz="1000" b="1" noProof="1">
              <a:latin typeface="微软雅黑" pitchFamily="34" charset="-122"/>
              <a:ea typeface="微软雅黑" pitchFamily="34" charset="-122"/>
            </a:endParaRPr>
          </a:p>
        </p:txBody>
      </p:sp>
      <p:sp>
        <p:nvSpPr>
          <p:cNvPr id="25" name="同侧圆角矩形 24"/>
          <p:cNvSpPr/>
          <p:nvPr/>
        </p:nvSpPr>
        <p:spPr>
          <a:xfrm>
            <a:off x="951615" y="5560566"/>
            <a:ext cx="1590675" cy="215900"/>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en-US" sz="1000" b="1" noProof="1">
                <a:latin typeface="微软雅黑" pitchFamily="34" charset="-122"/>
                <a:ea typeface="微软雅黑" pitchFamily="34" charset="-122"/>
              </a:rPr>
              <a:t>法人、行业、财务变更</a:t>
            </a:r>
            <a:endParaRPr lang="zh-CN" altLang="zh-CN" sz="1000" b="1" noProof="1">
              <a:latin typeface="微软雅黑" pitchFamily="34" charset="-122"/>
              <a:ea typeface="微软雅黑" pitchFamily="34" charset="-122"/>
            </a:endParaRPr>
          </a:p>
        </p:txBody>
      </p:sp>
      <p:sp>
        <p:nvSpPr>
          <p:cNvPr id="26" name="同侧圆角矩形 25"/>
          <p:cNvSpPr/>
          <p:nvPr/>
        </p:nvSpPr>
        <p:spPr>
          <a:xfrm>
            <a:off x="2669937" y="5560566"/>
            <a:ext cx="1590675" cy="215900"/>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en-US" sz="1000" b="1" noProof="1">
                <a:latin typeface="微软雅黑" pitchFamily="34" charset="-122"/>
                <a:ea typeface="微软雅黑" pitchFamily="34" charset="-122"/>
              </a:rPr>
              <a:t>违章稽查</a:t>
            </a:r>
            <a:endParaRPr lang="zh-CN" altLang="zh-CN" sz="1000" b="1" noProof="1">
              <a:latin typeface="微软雅黑" pitchFamily="34" charset="-122"/>
              <a:ea typeface="微软雅黑" pitchFamily="34" charset="-122"/>
            </a:endParaRPr>
          </a:p>
        </p:txBody>
      </p:sp>
      <p:grpSp>
        <p:nvGrpSpPr>
          <p:cNvPr id="28" name="组合 27"/>
          <p:cNvGrpSpPr/>
          <p:nvPr/>
        </p:nvGrpSpPr>
        <p:grpSpPr>
          <a:xfrm>
            <a:off x="5062220" y="1703070"/>
            <a:ext cx="5946140" cy="3799205"/>
            <a:chOff x="5017715" y="1925344"/>
            <a:chExt cx="4752528" cy="2971474"/>
          </a:xfrm>
        </p:grpSpPr>
        <p:pic>
          <p:nvPicPr>
            <p:cNvPr id="3" name="图片 2" descr="C:\Users\songl\Documents\Tencent Files\154800618\Image\C2C\3QAT@N8RY``Y5DP[7KYIL`G.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7715" y="1925344"/>
              <a:ext cx="4752528" cy="2971474"/>
            </a:xfrm>
            <a:prstGeom prst="rect">
              <a:avLst/>
            </a:prstGeom>
            <a:noFill/>
            <a:ln>
              <a:noFill/>
            </a:ln>
          </p:spPr>
        </p:pic>
        <p:sp>
          <p:nvSpPr>
            <p:cNvPr id="27" name="椭圆 26"/>
            <p:cNvSpPr/>
            <p:nvPr/>
          </p:nvSpPr>
          <p:spPr>
            <a:xfrm>
              <a:off x="6997935" y="3015037"/>
              <a:ext cx="792088" cy="792088"/>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26" name="Picture 2" descr="E:\黎万彬设计工作盘\VI\logo\微众logo-修改-20180109\微众税银Logo升级设计稿-20180124\新\微众税银新版logo-20180126\微众logo-修改-20180124-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4369" y="3032794"/>
              <a:ext cx="739843" cy="66974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涉税数据的内容及解读分析</a:t>
            </a:r>
            <a:endParaRPr lang="zh-CN" altLang="en-US" dirty="0"/>
          </a:p>
        </p:txBody>
      </p:sp>
      <p:sp>
        <p:nvSpPr>
          <p:cNvPr id="18" name="文本框 3"/>
          <p:cNvSpPr txBox="1"/>
          <p:nvPr/>
        </p:nvSpPr>
        <p:spPr>
          <a:xfrm>
            <a:off x="1068784" y="1134299"/>
            <a:ext cx="2258504"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itchFamily="34" charset="-122"/>
                <a:ea typeface="微软雅黑" pitchFamily="34" charset="-122"/>
              </a:rPr>
              <a:t>供应商和客户稳定性度量</a:t>
            </a:r>
            <a:endParaRPr lang="zh-CN" altLang="en-US" sz="1200" b="1" dirty="0">
              <a:solidFill>
                <a:schemeClr val="tx1">
                  <a:lumMod val="75000"/>
                  <a:lumOff val="25000"/>
                </a:schemeClr>
              </a:solidFill>
              <a:latin typeface="微软雅黑" pitchFamily="34" charset="-122"/>
              <a:ea typeface="微软雅黑" pitchFamily="34" charset="-122"/>
            </a:endParaRPr>
          </a:p>
        </p:txBody>
      </p:sp>
      <p:sp>
        <p:nvSpPr>
          <p:cNvPr id="19" name="文本框 4"/>
          <p:cNvSpPr txBox="1"/>
          <p:nvPr/>
        </p:nvSpPr>
        <p:spPr>
          <a:xfrm>
            <a:off x="6228243" y="1341562"/>
            <a:ext cx="1725090"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itchFamily="34" charset="-122"/>
                <a:ea typeface="微软雅黑" pitchFamily="34" charset="-122"/>
              </a:rPr>
              <a:t>纳税的稳定性度量</a:t>
            </a:r>
            <a:endParaRPr lang="zh-CN" altLang="en-US" sz="1200" b="1" dirty="0">
              <a:solidFill>
                <a:schemeClr val="tx1">
                  <a:lumMod val="75000"/>
                  <a:lumOff val="25000"/>
                </a:schemeClr>
              </a:solidFill>
              <a:latin typeface="微软雅黑" pitchFamily="34" charset="-122"/>
              <a:ea typeface="微软雅黑" pitchFamily="34" charset="-122"/>
            </a:endParaRPr>
          </a:p>
        </p:txBody>
      </p:sp>
      <p:sp>
        <p:nvSpPr>
          <p:cNvPr id="20" name="文本框 5"/>
          <p:cNvSpPr txBox="1"/>
          <p:nvPr/>
        </p:nvSpPr>
        <p:spPr>
          <a:xfrm>
            <a:off x="1068118" y="3110836"/>
            <a:ext cx="2054218"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itchFamily="34" charset="-122"/>
                <a:ea typeface="微软雅黑" pitchFamily="34" charset="-122"/>
              </a:rPr>
              <a:t>企业销售的稳定性度量</a:t>
            </a:r>
            <a:endParaRPr lang="zh-CN" altLang="en-US" sz="1200" b="1" dirty="0">
              <a:solidFill>
                <a:schemeClr val="tx1">
                  <a:lumMod val="75000"/>
                  <a:lumOff val="25000"/>
                </a:schemeClr>
              </a:solidFill>
              <a:latin typeface="微软雅黑" pitchFamily="34" charset="-122"/>
              <a:ea typeface="微软雅黑" pitchFamily="34" charset="-122"/>
            </a:endParaRPr>
          </a:p>
        </p:txBody>
      </p:sp>
      <p:sp>
        <p:nvSpPr>
          <p:cNvPr id="21" name="文本框 6"/>
          <p:cNvSpPr txBox="1"/>
          <p:nvPr/>
        </p:nvSpPr>
        <p:spPr>
          <a:xfrm>
            <a:off x="6228243" y="3296811"/>
            <a:ext cx="2384293" cy="276999"/>
          </a:xfrm>
          <a:prstGeom prst="rect">
            <a:avLst/>
          </a:prstGeom>
          <a:noFill/>
        </p:spPr>
        <p:txBody>
          <a:bodyPr wrap="square" rtlCol="0">
            <a:spAutoFit/>
          </a:bodyPr>
          <a:lstStyle/>
          <a:p>
            <a:r>
              <a:rPr lang="zh-CN" altLang="en-US" sz="1200" b="1" dirty="0">
                <a:solidFill>
                  <a:schemeClr val="tx1">
                    <a:lumMod val="75000"/>
                    <a:lumOff val="25000"/>
                  </a:schemeClr>
                </a:solidFill>
                <a:latin typeface="微软雅黑" pitchFamily="34" charset="-122"/>
                <a:ea typeface="微软雅黑" pitchFamily="34" charset="-122"/>
              </a:rPr>
              <a:t>股东图谱及关联交易度量</a:t>
            </a:r>
            <a:endParaRPr lang="zh-CN" altLang="en-US" sz="1200" b="1" dirty="0">
              <a:solidFill>
                <a:schemeClr val="tx1">
                  <a:lumMod val="75000"/>
                  <a:lumOff val="25000"/>
                </a:schemeClr>
              </a:solidFill>
              <a:latin typeface="微软雅黑" pitchFamily="34" charset="-122"/>
              <a:ea typeface="微软雅黑" pitchFamily="34" charset="-122"/>
            </a:endParaRPr>
          </a:p>
        </p:txBody>
      </p:sp>
      <p:pic>
        <p:nvPicPr>
          <p:cNvPr id="22" name="图片 33" descr="应税销售收入"/>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20072" y="3683040"/>
            <a:ext cx="4145218" cy="83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31"/>
          <p:cNvGrpSpPr/>
          <p:nvPr/>
        </p:nvGrpSpPr>
        <p:grpSpPr bwMode="auto">
          <a:xfrm>
            <a:off x="6250611" y="2106524"/>
            <a:ext cx="4861497" cy="822209"/>
            <a:chOff x="12864" y="7428"/>
            <a:chExt cx="4252" cy="1412"/>
          </a:xfrm>
        </p:grpSpPr>
        <p:pic>
          <p:nvPicPr>
            <p:cNvPr id="24" name="图片 18" descr="年纳税额"/>
            <p:cNvPicPr>
              <a:picLocks noChangeAspect="1" noChangeArrowheads="1"/>
            </p:cNvPicPr>
            <p:nvPr/>
          </p:nvPicPr>
          <p:blipFill>
            <a:blip r:embed="rId2">
              <a:extLst>
                <a:ext uri="{28A0092B-C50C-407E-A947-70E740481C1C}">
                  <a14:useLocalDpi xmlns:a14="http://schemas.microsoft.com/office/drawing/2010/main" val="0"/>
                </a:ext>
              </a:extLst>
            </a:blip>
            <a:srcRect l="5290" t="44028" r="9814" b="25961"/>
            <a:stretch>
              <a:fillRect/>
            </a:stretch>
          </p:blipFill>
          <p:spPr bwMode="auto">
            <a:xfrm>
              <a:off x="12864" y="7428"/>
              <a:ext cx="4252" cy="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本框 25"/>
            <p:cNvSpPr txBox="1">
              <a:spLocks noChangeArrowheads="1"/>
            </p:cNvSpPr>
            <p:nvPr/>
          </p:nvSpPr>
          <p:spPr bwMode="auto">
            <a:xfrm>
              <a:off x="14469" y="7455"/>
              <a:ext cx="1934" cy="3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1000">
                  <a:latin typeface="宋体" pitchFamily="2" charset="-122"/>
                </a:rPr>
                <a:t>年纳税额</a:t>
              </a:r>
              <a:endParaRPr lang="zh-CN" altLang="en-US" sz="1000">
                <a:latin typeface="宋体" pitchFamily="2" charset="-122"/>
              </a:endParaRPr>
            </a:p>
          </p:txBody>
        </p:sp>
      </p:grpSp>
      <p:sp>
        <p:nvSpPr>
          <p:cNvPr id="26" name="同侧圆角矩形 25"/>
          <p:cNvSpPr/>
          <p:nvPr/>
        </p:nvSpPr>
        <p:spPr>
          <a:xfrm>
            <a:off x="6820524" y="1849235"/>
            <a:ext cx="1737385" cy="235813"/>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en-US" sz="1200" b="1" noProof="1">
                <a:latin typeface="微软雅黑" pitchFamily="34" charset="-122"/>
                <a:ea typeface="微软雅黑" pitchFamily="34" charset="-122"/>
              </a:rPr>
              <a:t>年纳税额</a:t>
            </a:r>
            <a:endParaRPr lang="zh-CN" altLang="en-US" sz="1200" b="1" noProof="1">
              <a:latin typeface="微软雅黑" pitchFamily="34" charset="-122"/>
              <a:ea typeface="微软雅黑" pitchFamily="34" charset="-122"/>
            </a:endParaRPr>
          </a:p>
        </p:txBody>
      </p:sp>
      <p:sp>
        <p:nvSpPr>
          <p:cNvPr id="27" name="同侧圆角矩形 26"/>
          <p:cNvSpPr/>
          <p:nvPr/>
        </p:nvSpPr>
        <p:spPr>
          <a:xfrm>
            <a:off x="1638030" y="3532322"/>
            <a:ext cx="1737385" cy="235813"/>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en-US" sz="1200" b="1" noProof="1">
                <a:latin typeface="微软雅黑" pitchFamily="34" charset="-122"/>
                <a:ea typeface="微软雅黑" pitchFamily="34" charset="-122"/>
              </a:rPr>
              <a:t>每月销售收入</a:t>
            </a:r>
            <a:endParaRPr lang="zh-CN" altLang="en-US" sz="1200" b="1" noProof="1">
              <a:latin typeface="微软雅黑" pitchFamily="34" charset="-122"/>
              <a:ea typeface="微软雅黑" pitchFamily="34" charset="-122"/>
            </a:endParaRPr>
          </a:p>
        </p:txBody>
      </p:sp>
      <p:pic>
        <p:nvPicPr>
          <p:cNvPr id="28" name="图片 27"/>
          <p:cNvPicPr>
            <a:picLocks noChangeAspect="1"/>
          </p:cNvPicPr>
          <p:nvPr/>
        </p:nvPicPr>
        <p:blipFill>
          <a:blip r:embed="rId3"/>
          <a:stretch>
            <a:fillRect/>
          </a:stretch>
        </p:blipFill>
        <p:spPr>
          <a:xfrm>
            <a:off x="1101065" y="5007043"/>
            <a:ext cx="4090417" cy="735768"/>
          </a:xfrm>
          <a:prstGeom prst="rect">
            <a:avLst/>
          </a:prstGeom>
        </p:spPr>
      </p:pic>
      <p:sp>
        <p:nvSpPr>
          <p:cNvPr id="29" name="同侧圆角矩形 28"/>
          <p:cNvSpPr/>
          <p:nvPr/>
        </p:nvSpPr>
        <p:spPr>
          <a:xfrm>
            <a:off x="1638030" y="4741238"/>
            <a:ext cx="1737385" cy="235813"/>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en-US" sz="1200" b="1" noProof="1">
                <a:latin typeface="微软雅黑" pitchFamily="34" charset="-122"/>
                <a:ea typeface="微软雅黑" pitchFamily="34" charset="-122"/>
              </a:rPr>
              <a:t>同比、环比分析</a:t>
            </a:r>
            <a:endParaRPr lang="zh-CN" altLang="en-US" sz="1200" b="1" noProof="1">
              <a:latin typeface="微软雅黑" pitchFamily="34" charset="-122"/>
              <a:ea typeface="微软雅黑" pitchFamily="34" charset="-122"/>
            </a:endParaRPr>
          </a:p>
        </p:txBody>
      </p:sp>
      <p:pic>
        <p:nvPicPr>
          <p:cNvPr id="30" name="图片 29"/>
          <p:cNvPicPr>
            <a:picLocks noChangeAspect="1"/>
          </p:cNvPicPr>
          <p:nvPr/>
        </p:nvPicPr>
        <p:blipFill>
          <a:blip r:embed="rId4"/>
          <a:stretch>
            <a:fillRect/>
          </a:stretch>
        </p:blipFill>
        <p:spPr>
          <a:xfrm>
            <a:off x="1158701" y="1830216"/>
            <a:ext cx="4106589" cy="963262"/>
          </a:xfrm>
          <a:prstGeom prst="rect">
            <a:avLst/>
          </a:prstGeom>
        </p:spPr>
      </p:pic>
      <p:pic>
        <p:nvPicPr>
          <p:cNvPr id="31" name="图片 30"/>
          <p:cNvPicPr>
            <a:picLocks noChangeAspect="1"/>
          </p:cNvPicPr>
          <p:nvPr/>
        </p:nvPicPr>
        <p:blipFill>
          <a:blip r:embed="rId5"/>
          <a:stretch>
            <a:fillRect/>
          </a:stretch>
        </p:blipFill>
        <p:spPr>
          <a:xfrm>
            <a:off x="6250610" y="4224539"/>
            <a:ext cx="5154551" cy="1077463"/>
          </a:xfrm>
          <a:prstGeom prst="rect">
            <a:avLst/>
          </a:prstGeom>
        </p:spPr>
      </p:pic>
      <p:sp>
        <p:nvSpPr>
          <p:cNvPr id="32" name="同侧圆角矩形 31"/>
          <p:cNvSpPr/>
          <p:nvPr/>
        </p:nvSpPr>
        <p:spPr>
          <a:xfrm>
            <a:off x="6820524" y="3866841"/>
            <a:ext cx="1737385" cy="235813"/>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en-US" sz="1200" b="1" noProof="1">
                <a:latin typeface="微软雅黑" pitchFamily="34" charset="-122"/>
                <a:ea typeface="微软雅黑" pitchFamily="34" charset="-122"/>
              </a:rPr>
              <a:t>股东图谱</a:t>
            </a:r>
            <a:endParaRPr lang="zh-CN" altLang="en-US" sz="1200" b="1" noProof="1">
              <a:latin typeface="微软雅黑" pitchFamily="34" charset="-122"/>
              <a:ea typeface="微软雅黑" pitchFamily="34" charset="-122"/>
            </a:endParaRPr>
          </a:p>
        </p:txBody>
      </p:sp>
      <p:sp>
        <p:nvSpPr>
          <p:cNvPr id="33" name="同侧圆角矩形 32"/>
          <p:cNvSpPr/>
          <p:nvPr/>
        </p:nvSpPr>
        <p:spPr>
          <a:xfrm>
            <a:off x="1638695" y="1585434"/>
            <a:ext cx="1737385" cy="235813"/>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itchFamily="34" charset="0"/>
              <a:buNone/>
              <a:defRPr/>
            </a:pPr>
            <a:r>
              <a:rPr lang="zh-CN" altLang="en-US" sz="1200" b="1" noProof="1">
                <a:latin typeface="微软雅黑" pitchFamily="34" charset="-122"/>
                <a:ea typeface="微软雅黑" pitchFamily="34" charset="-122"/>
              </a:rPr>
              <a:t>占比及重合度分析</a:t>
            </a:r>
            <a:endParaRPr lang="zh-CN" altLang="en-US" sz="1200" b="1" noProof="1">
              <a:latin typeface="微软雅黑" pitchFamily="34" charset="-122"/>
              <a:ea typeface="微软雅黑"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全信贷流程模型服务</a:t>
            </a:r>
            <a:endParaRPr lang="zh-CN" altLang="en-US" dirty="0"/>
          </a:p>
        </p:txBody>
      </p:sp>
      <p:grpSp>
        <p:nvGrpSpPr>
          <p:cNvPr id="30" name="Group 14"/>
          <p:cNvGrpSpPr/>
          <p:nvPr/>
        </p:nvGrpSpPr>
        <p:grpSpPr bwMode="auto">
          <a:xfrm>
            <a:off x="4453109" y="1745332"/>
            <a:ext cx="2824034" cy="851936"/>
            <a:chOff x="0" y="0"/>
            <a:chExt cx="3473483" cy="1069614"/>
          </a:xfrm>
          <a:solidFill>
            <a:srgbClr val="FFC000"/>
          </a:solidFill>
        </p:grpSpPr>
        <p:sp>
          <p:nvSpPr>
            <p:cNvPr id="36" name="Freeform 20"/>
            <p:cNvSpPr>
              <a:spLocks noChangeArrowheads="1"/>
            </p:cNvSpPr>
            <p:nvPr/>
          </p:nvSpPr>
          <p:spPr bwMode="auto">
            <a:xfrm>
              <a:off x="0" y="0"/>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w="9525">
              <a:noFill/>
              <a:miter lim="800000"/>
            </a:ln>
          </p:spPr>
          <p:txBody>
            <a:bodyPr rIns="60960" bIns="12192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latin typeface="微软雅黑" pitchFamily="34" charset="-122"/>
                <a:ea typeface="微软雅黑" pitchFamily="34" charset="-122"/>
                <a:cs typeface="Segoe UI" pitchFamily="34" charset="0"/>
                <a:sym typeface="Segoe UI" pitchFamily="34" charset="0"/>
              </a:endParaRPr>
            </a:p>
          </p:txBody>
        </p:sp>
        <p:sp>
          <p:nvSpPr>
            <p:cNvPr id="37" name="Freeform 21"/>
            <p:cNvSpPr>
              <a:spLocks noChangeArrowheads="1"/>
            </p:cNvSpPr>
            <p:nvPr/>
          </p:nvSpPr>
          <p:spPr bwMode="auto">
            <a:xfrm flipH="1">
              <a:off x="1851852" y="0"/>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Ins="60960" bIns="12192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latin typeface="微软雅黑" pitchFamily="34" charset="-122"/>
                <a:ea typeface="微软雅黑" pitchFamily="34" charset="-122"/>
                <a:cs typeface="Segoe UI" pitchFamily="34" charset="0"/>
                <a:sym typeface="Segoe UI" pitchFamily="34" charset="0"/>
              </a:endParaRPr>
            </a:p>
          </p:txBody>
        </p:sp>
      </p:grpSp>
      <p:grpSp>
        <p:nvGrpSpPr>
          <p:cNvPr id="31" name="Group 15"/>
          <p:cNvGrpSpPr/>
          <p:nvPr/>
        </p:nvGrpSpPr>
        <p:grpSpPr bwMode="auto">
          <a:xfrm flipV="1">
            <a:off x="4453109" y="4143810"/>
            <a:ext cx="2824034" cy="851936"/>
            <a:chOff x="0" y="0"/>
            <a:chExt cx="3473483" cy="1069614"/>
          </a:xfrm>
          <a:solidFill>
            <a:srgbClr val="FFC000"/>
          </a:solidFill>
        </p:grpSpPr>
        <p:sp>
          <p:nvSpPr>
            <p:cNvPr id="34" name="Freeform 18"/>
            <p:cNvSpPr>
              <a:spLocks noChangeArrowheads="1"/>
            </p:cNvSpPr>
            <p:nvPr/>
          </p:nvSpPr>
          <p:spPr bwMode="auto">
            <a:xfrm>
              <a:off x="0" y="0"/>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Ins="60960" bIns="12192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latin typeface="微软雅黑" pitchFamily="34" charset="-122"/>
                <a:ea typeface="微软雅黑" pitchFamily="34" charset="-122"/>
                <a:cs typeface="Segoe UI" pitchFamily="34" charset="0"/>
                <a:sym typeface="Segoe UI" pitchFamily="34" charset="0"/>
              </a:endParaRPr>
            </a:p>
          </p:txBody>
        </p:sp>
        <p:sp>
          <p:nvSpPr>
            <p:cNvPr id="35" name="Freeform 19"/>
            <p:cNvSpPr>
              <a:spLocks noChangeArrowheads="1"/>
            </p:cNvSpPr>
            <p:nvPr/>
          </p:nvSpPr>
          <p:spPr bwMode="auto">
            <a:xfrm flipH="1">
              <a:off x="1851852" y="0"/>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rIns="60960" bIns="12192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latin typeface="微软雅黑" pitchFamily="34" charset="-122"/>
                <a:ea typeface="微软雅黑" pitchFamily="34" charset="-122"/>
                <a:cs typeface="Segoe UI" pitchFamily="34" charset="0"/>
                <a:sym typeface="Segoe UI" pitchFamily="34" charset="0"/>
              </a:endParaRPr>
            </a:p>
          </p:txBody>
        </p:sp>
      </p:grpSp>
      <p:sp>
        <p:nvSpPr>
          <p:cNvPr id="32" name="Freeform 16"/>
          <p:cNvSpPr>
            <a:spLocks noChangeArrowheads="1"/>
          </p:cNvSpPr>
          <p:nvPr/>
        </p:nvSpPr>
        <p:spPr bwMode="auto">
          <a:xfrm rot="17954293">
            <a:off x="3782383" y="2953350"/>
            <a:ext cx="1291611" cy="86962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FFC000"/>
          </a:solidFill>
          <a:ln>
            <a:noFill/>
          </a:ln>
        </p:spPr>
        <p:txBody>
          <a:bodyPr rIns="60960" bIns="12192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latin typeface="微软雅黑" pitchFamily="34" charset="-122"/>
              <a:ea typeface="微软雅黑" pitchFamily="34" charset="-122"/>
              <a:cs typeface="Segoe UI" pitchFamily="34" charset="0"/>
              <a:sym typeface="Segoe UI" pitchFamily="34" charset="0"/>
            </a:endParaRPr>
          </a:p>
        </p:txBody>
      </p:sp>
      <p:sp>
        <p:nvSpPr>
          <p:cNvPr id="33" name="Freeform 17"/>
          <p:cNvSpPr>
            <a:spLocks noChangeArrowheads="1"/>
          </p:cNvSpPr>
          <p:nvPr/>
        </p:nvSpPr>
        <p:spPr bwMode="auto">
          <a:xfrm rot="3645707" flipH="1">
            <a:off x="6648535" y="2953350"/>
            <a:ext cx="1291611" cy="86962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FFC000"/>
          </a:solidFill>
          <a:ln>
            <a:noFill/>
          </a:ln>
        </p:spPr>
        <p:txBody>
          <a:bodyPr rIns="60960" bIns="12192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sz="2400">
              <a:solidFill>
                <a:srgbClr val="FFFFFF"/>
              </a:solidFill>
              <a:latin typeface="微软雅黑" pitchFamily="34" charset="-122"/>
              <a:ea typeface="微软雅黑" pitchFamily="34" charset="-122"/>
              <a:cs typeface="Segoe UI" pitchFamily="34" charset="0"/>
              <a:sym typeface="Segoe UI" pitchFamily="34" charset="0"/>
            </a:endParaRPr>
          </a:p>
        </p:txBody>
      </p:sp>
      <p:sp>
        <p:nvSpPr>
          <p:cNvPr id="5" name="TextBox 24"/>
          <p:cNvSpPr>
            <a:spLocks noChangeArrowheads="1"/>
          </p:cNvSpPr>
          <p:nvPr/>
        </p:nvSpPr>
        <p:spPr bwMode="auto">
          <a:xfrm>
            <a:off x="3339460" y="3211273"/>
            <a:ext cx="754258" cy="278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85000"/>
              </a:lnSpc>
            </a:pPr>
            <a:r>
              <a:rPr lang="zh-CN" altLang="en-US" sz="2400" dirty="0">
                <a:solidFill>
                  <a:srgbClr val="00AEEF"/>
                </a:solidFill>
                <a:latin typeface="微软雅黑" pitchFamily="34" charset="-122"/>
                <a:ea typeface="微软雅黑" pitchFamily="34" charset="-122"/>
                <a:cs typeface="Segoe UI" pitchFamily="34" charset="0"/>
              </a:rPr>
              <a:t>获客</a:t>
            </a:r>
            <a:endParaRPr lang="zh-CN" altLang="en-US" sz="2400" dirty="0">
              <a:solidFill>
                <a:srgbClr val="00AEEF"/>
              </a:solidFill>
              <a:latin typeface="微软雅黑" pitchFamily="34" charset="-122"/>
              <a:ea typeface="微软雅黑" pitchFamily="34" charset="-122"/>
              <a:cs typeface="Segoe UI" pitchFamily="34" charset="0"/>
            </a:endParaRPr>
          </a:p>
        </p:txBody>
      </p:sp>
      <p:grpSp>
        <p:nvGrpSpPr>
          <p:cNvPr id="6" name="Group 13"/>
          <p:cNvGrpSpPr/>
          <p:nvPr/>
        </p:nvGrpSpPr>
        <p:grpSpPr bwMode="auto">
          <a:xfrm>
            <a:off x="4791605" y="2416159"/>
            <a:ext cx="2234588" cy="1914395"/>
            <a:chOff x="-1" y="0"/>
            <a:chExt cx="4594902" cy="4080928"/>
          </a:xfrm>
        </p:grpSpPr>
        <p:grpSp>
          <p:nvGrpSpPr>
            <p:cNvPr id="22" name="Group 14"/>
            <p:cNvGrpSpPr/>
            <p:nvPr/>
          </p:nvGrpSpPr>
          <p:grpSpPr bwMode="auto">
            <a:xfrm>
              <a:off x="565457" y="0"/>
              <a:ext cx="3473483" cy="1069614"/>
              <a:chOff x="0" y="0"/>
              <a:chExt cx="3473483" cy="1069614"/>
            </a:xfrm>
          </p:grpSpPr>
          <p:sp>
            <p:nvSpPr>
              <p:cNvPr id="28" name="Freeform 20"/>
              <p:cNvSpPr>
                <a:spLocks noChangeArrowheads="1"/>
              </p:cNvSpPr>
              <p:nvPr/>
            </p:nvSpPr>
            <p:spPr bwMode="auto">
              <a:xfrm>
                <a:off x="0" y="0"/>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p:spPr>
            <p:style>
              <a:lnRef idx="2">
                <a:schemeClr val="accent5"/>
              </a:lnRef>
              <a:fillRef idx="1">
                <a:schemeClr val="lt1"/>
              </a:fillRef>
              <a:effectRef idx="0">
                <a:schemeClr val="accent5"/>
              </a:effectRef>
              <a:fontRef idx="minor">
                <a:schemeClr val="dk1"/>
              </a:fontRef>
            </p:style>
            <p:txBody>
              <a:bodyPr rIns="45720" bIns="9144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FFFFFF"/>
                  </a:solidFill>
                  <a:latin typeface="微软雅黑" pitchFamily="34" charset="-122"/>
                  <a:ea typeface="微软雅黑" pitchFamily="34" charset="-122"/>
                  <a:cs typeface="Segoe UI" pitchFamily="34" charset="0"/>
                  <a:sym typeface="Segoe UI" pitchFamily="34" charset="0"/>
                </a:endParaRPr>
              </a:p>
            </p:txBody>
          </p:sp>
          <p:sp>
            <p:nvSpPr>
              <p:cNvPr id="29" name="Freeform 21"/>
              <p:cNvSpPr>
                <a:spLocks noChangeArrowheads="1"/>
              </p:cNvSpPr>
              <p:nvPr/>
            </p:nvSpPr>
            <p:spPr bwMode="auto">
              <a:xfrm flipH="1">
                <a:off x="1851852" y="0"/>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p:spPr>
            <p:style>
              <a:lnRef idx="2">
                <a:schemeClr val="accent6"/>
              </a:lnRef>
              <a:fillRef idx="1">
                <a:schemeClr val="lt1"/>
              </a:fillRef>
              <a:effectRef idx="0">
                <a:schemeClr val="accent6"/>
              </a:effectRef>
              <a:fontRef idx="minor">
                <a:schemeClr val="dk1"/>
              </a:fontRef>
            </p:style>
            <p:txBody>
              <a:bodyPr rIns="45720" bIns="9144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FFFFFF"/>
                  </a:solidFill>
                  <a:latin typeface="微软雅黑" pitchFamily="34" charset="-122"/>
                  <a:ea typeface="微软雅黑" pitchFamily="34" charset="-122"/>
                  <a:cs typeface="Segoe UI" pitchFamily="34" charset="0"/>
                  <a:sym typeface="Segoe UI" pitchFamily="34" charset="0"/>
                </a:endParaRPr>
              </a:p>
            </p:txBody>
          </p:sp>
        </p:grpSp>
        <p:grpSp>
          <p:nvGrpSpPr>
            <p:cNvPr id="23" name="Group 15"/>
            <p:cNvGrpSpPr/>
            <p:nvPr/>
          </p:nvGrpSpPr>
          <p:grpSpPr bwMode="auto">
            <a:xfrm flipV="1">
              <a:off x="565457" y="3011314"/>
              <a:ext cx="3473483" cy="1069614"/>
              <a:chOff x="0" y="0"/>
              <a:chExt cx="3473483" cy="1069614"/>
            </a:xfrm>
          </p:grpSpPr>
          <p:sp>
            <p:nvSpPr>
              <p:cNvPr id="26" name="Freeform 18"/>
              <p:cNvSpPr>
                <a:spLocks noChangeArrowheads="1"/>
              </p:cNvSpPr>
              <p:nvPr/>
            </p:nvSpPr>
            <p:spPr bwMode="auto">
              <a:xfrm>
                <a:off x="0" y="0"/>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p:spPr>
            <p:style>
              <a:lnRef idx="2">
                <a:schemeClr val="accent5"/>
              </a:lnRef>
              <a:fillRef idx="1">
                <a:schemeClr val="lt1"/>
              </a:fillRef>
              <a:effectRef idx="0">
                <a:schemeClr val="accent5"/>
              </a:effectRef>
              <a:fontRef idx="minor">
                <a:schemeClr val="dk1"/>
              </a:fontRef>
            </p:style>
            <p:txBody>
              <a:bodyPr rIns="45720" bIns="9144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FFFFFF"/>
                  </a:solidFill>
                  <a:latin typeface="微软雅黑" pitchFamily="34" charset="-122"/>
                  <a:ea typeface="微软雅黑" pitchFamily="34" charset="-122"/>
                  <a:cs typeface="Segoe UI" pitchFamily="34" charset="0"/>
                  <a:sym typeface="Segoe UI" pitchFamily="34" charset="0"/>
                </a:endParaRPr>
              </a:p>
            </p:txBody>
          </p:sp>
          <p:sp>
            <p:nvSpPr>
              <p:cNvPr id="27" name="Freeform 19"/>
              <p:cNvSpPr>
                <a:spLocks noChangeArrowheads="1"/>
              </p:cNvSpPr>
              <p:nvPr/>
            </p:nvSpPr>
            <p:spPr bwMode="auto">
              <a:xfrm flipH="1">
                <a:off x="1851852" y="0"/>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p:spPr>
            <p:style>
              <a:lnRef idx="2">
                <a:schemeClr val="accent6"/>
              </a:lnRef>
              <a:fillRef idx="1">
                <a:schemeClr val="lt1"/>
              </a:fillRef>
              <a:effectRef idx="0">
                <a:schemeClr val="accent6"/>
              </a:effectRef>
              <a:fontRef idx="minor">
                <a:schemeClr val="dk1"/>
              </a:fontRef>
            </p:style>
            <p:txBody>
              <a:bodyPr rIns="45720" bIns="9144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FFFFFF"/>
                  </a:solidFill>
                  <a:latin typeface="微软雅黑" pitchFamily="34" charset="-122"/>
                  <a:ea typeface="微软雅黑" pitchFamily="34" charset="-122"/>
                  <a:cs typeface="Segoe UI" pitchFamily="34" charset="0"/>
                  <a:sym typeface="Segoe UI" pitchFamily="34" charset="0"/>
                </a:endParaRPr>
              </a:p>
            </p:txBody>
          </p:sp>
        </p:grpSp>
        <p:sp>
          <p:nvSpPr>
            <p:cNvPr id="24" name="Freeform 16"/>
            <p:cNvSpPr>
              <a:spLocks noChangeArrowheads="1"/>
            </p:cNvSpPr>
            <p:nvPr/>
          </p:nvSpPr>
          <p:spPr bwMode="auto">
            <a:xfrm rot="17954293">
              <a:off x="-276010" y="1527783"/>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rIns="45720" bIns="9144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FFFFFF"/>
                </a:solidFill>
                <a:latin typeface="微软雅黑" pitchFamily="34" charset="-122"/>
                <a:ea typeface="微软雅黑" pitchFamily="34" charset="-122"/>
                <a:cs typeface="Segoe UI" pitchFamily="34" charset="0"/>
                <a:sym typeface="Segoe UI" pitchFamily="34" charset="0"/>
              </a:endParaRPr>
            </a:p>
          </p:txBody>
        </p:sp>
        <p:sp>
          <p:nvSpPr>
            <p:cNvPr id="25" name="Freeform 17"/>
            <p:cNvSpPr>
              <a:spLocks noChangeArrowheads="1"/>
            </p:cNvSpPr>
            <p:nvPr/>
          </p:nvSpPr>
          <p:spPr bwMode="auto">
            <a:xfrm rot="3645707" flipH="1">
              <a:off x="3249278" y="1527783"/>
              <a:ext cx="1621631" cy="1069614"/>
            </a:xfrm>
            <a:custGeom>
              <a:avLst/>
              <a:gdLst>
                <a:gd name="T0" fmla="*/ 270720 w 1621631"/>
                <a:gd name="T1" fmla="*/ 1067768 h 1069614"/>
                <a:gd name="T2" fmla="*/ 273843 w 1621631"/>
                <a:gd name="T3" fmla="*/ 1069614 h 1069614"/>
                <a:gd name="T4" fmla="*/ 270720 w 1621631"/>
                <a:gd name="T5" fmla="*/ 1067768 h 1069614"/>
                <a:gd name="T6" fmla="*/ 0 w 1621631"/>
                <a:gd name="T7" fmla="*/ 907689 h 1069614"/>
                <a:gd name="T8" fmla="*/ 1629 w 1621631"/>
                <a:gd name="T9" fmla="*/ 908652 h 1069614"/>
                <a:gd name="T10" fmla="*/ 0 w 1621631"/>
                <a:gd name="T11" fmla="*/ 907689 h 1069614"/>
                <a:gd name="T12" fmla="*/ 1621631 w 1621631"/>
                <a:gd name="T13" fmla="*/ 312073 h 1069614"/>
                <a:gd name="T14" fmla="*/ 1621631 w 1621631"/>
                <a:gd name="T15" fmla="*/ 312377 h 1069614"/>
                <a:gd name="T16" fmla="*/ 1621631 w 1621631"/>
                <a:gd name="T17" fmla="*/ 312073 h 1069614"/>
                <a:gd name="T18" fmla="*/ 1621631 w 1621631"/>
                <a:gd name="T19" fmla="*/ 0 h 1069614"/>
                <a:gd name="T20" fmla="*/ 1621631 w 1621631"/>
                <a:gd name="T21" fmla="*/ 312073 h 1069614"/>
                <a:gd name="T22" fmla="*/ 270720 w 1621631"/>
                <a:gd name="T23" fmla="*/ 1067768 h 1069614"/>
                <a:gd name="T24" fmla="*/ 1629 w 1621631"/>
                <a:gd name="T25" fmla="*/ 908652 h 1069614"/>
                <a:gd name="T26" fmla="*/ 1621631 w 1621631"/>
                <a:gd name="T27" fmla="*/ 0 h 10696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21631"/>
                <a:gd name="T43" fmla="*/ 0 h 1069614"/>
                <a:gd name="T44" fmla="*/ 1621631 w 1621631"/>
                <a:gd name="T45" fmla="*/ 1069614 h 10696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rIns="45720" bIns="91440" anchor="b"/>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FFFFFF"/>
                </a:solidFill>
                <a:latin typeface="微软雅黑" pitchFamily="34" charset="-122"/>
                <a:ea typeface="微软雅黑" pitchFamily="34" charset="-122"/>
                <a:cs typeface="Segoe UI" pitchFamily="34" charset="0"/>
                <a:sym typeface="Segoe UI" pitchFamily="34" charset="0"/>
              </a:endParaRPr>
            </a:p>
          </p:txBody>
        </p:sp>
      </p:grpSp>
      <p:sp>
        <p:nvSpPr>
          <p:cNvPr id="7" name="文本框 22"/>
          <p:cNvSpPr txBox="1"/>
          <p:nvPr/>
        </p:nvSpPr>
        <p:spPr>
          <a:xfrm rot="17745674">
            <a:off x="4289587" y="2669050"/>
            <a:ext cx="1144808" cy="287350"/>
          </a:xfrm>
          <a:prstGeom prst="rect">
            <a:avLst/>
          </a:prstGeom>
          <a:noFill/>
        </p:spPr>
        <p:txBody>
          <a:bodyPr wrap="square" rtlCol="0">
            <a:spAutoFit/>
          </a:bodyPr>
          <a:lstStyle/>
          <a:p>
            <a:r>
              <a:rPr lang="zh-CN" altLang="en-US" sz="1400" b="1" spc="80" dirty="0">
                <a:solidFill>
                  <a:schemeClr val="tx1">
                    <a:lumMod val="75000"/>
                    <a:lumOff val="25000"/>
                  </a:schemeClr>
                </a:solidFill>
                <a:latin typeface="微软雅黑" pitchFamily="34" charset="-122"/>
                <a:ea typeface="微软雅黑" pitchFamily="34" charset="-122"/>
              </a:rPr>
              <a:t>预筛选模型</a:t>
            </a:r>
            <a:endParaRPr lang="zh-CN" altLang="en-US" sz="1400" b="1" spc="80" dirty="0">
              <a:solidFill>
                <a:schemeClr val="tx1">
                  <a:lumMod val="75000"/>
                  <a:lumOff val="25000"/>
                </a:schemeClr>
              </a:solidFill>
              <a:latin typeface="微软雅黑" pitchFamily="34" charset="-122"/>
              <a:ea typeface="微软雅黑" pitchFamily="34" charset="-122"/>
            </a:endParaRPr>
          </a:p>
        </p:txBody>
      </p:sp>
      <p:sp>
        <p:nvSpPr>
          <p:cNvPr id="8" name="文本框 23"/>
          <p:cNvSpPr txBox="1"/>
          <p:nvPr/>
        </p:nvSpPr>
        <p:spPr>
          <a:xfrm rot="3154246">
            <a:off x="6404974" y="2586196"/>
            <a:ext cx="1058104" cy="287350"/>
          </a:xfrm>
          <a:prstGeom prst="rect">
            <a:avLst/>
          </a:prstGeom>
          <a:noFill/>
        </p:spPr>
        <p:txBody>
          <a:bodyPr wrap="square" rtlCol="0">
            <a:spAutoFit/>
          </a:bodyPr>
          <a:lstStyle/>
          <a:p>
            <a:pPr algn="ctr"/>
            <a:r>
              <a:rPr lang="zh-CN" altLang="en-US" sz="1400" b="1" spc="80" dirty="0">
                <a:solidFill>
                  <a:schemeClr val="tx1">
                    <a:lumMod val="75000"/>
                    <a:lumOff val="25000"/>
                  </a:schemeClr>
                </a:solidFill>
                <a:latin typeface="微软雅黑" pitchFamily="34" charset="-122"/>
                <a:ea typeface="微软雅黑" pitchFamily="34" charset="-122"/>
              </a:rPr>
              <a:t>申请评分</a:t>
            </a:r>
            <a:endParaRPr lang="zh-CN" altLang="en-US" sz="1400" b="1" spc="80" dirty="0">
              <a:solidFill>
                <a:schemeClr val="tx1">
                  <a:lumMod val="75000"/>
                  <a:lumOff val="25000"/>
                </a:schemeClr>
              </a:solidFill>
              <a:latin typeface="微软雅黑" pitchFamily="34" charset="-122"/>
              <a:ea typeface="微软雅黑" pitchFamily="34" charset="-122"/>
            </a:endParaRPr>
          </a:p>
        </p:txBody>
      </p:sp>
      <p:sp>
        <p:nvSpPr>
          <p:cNvPr id="9" name="文本框 24"/>
          <p:cNvSpPr txBox="1"/>
          <p:nvPr/>
        </p:nvSpPr>
        <p:spPr>
          <a:xfrm rot="153588">
            <a:off x="5346870" y="4418852"/>
            <a:ext cx="1058104" cy="287350"/>
          </a:xfrm>
          <a:prstGeom prst="rect">
            <a:avLst/>
          </a:prstGeom>
          <a:noFill/>
        </p:spPr>
        <p:txBody>
          <a:bodyPr wrap="square" rtlCol="0">
            <a:spAutoFit/>
          </a:bodyPr>
          <a:lstStyle/>
          <a:p>
            <a:pPr algn="ctr"/>
            <a:r>
              <a:rPr lang="zh-CN" altLang="en-US" sz="1400" b="1" spc="80" dirty="0">
                <a:solidFill>
                  <a:schemeClr val="tx1">
                    <a:lumMod val="75000"/>
                    <a:lumOff val="25000"/>
                  </a:schemeClr>
                </a:solidFill>
                <a:latin typeface="微软雅黑" pitchFamily="34" charset="-122"/>
                <a:ea typeface="微软雅黑" pitchFamily="34" charset="-122"/>
              </a:rPr>
              <a:t>行为评分</a:t>
            </a:r>
            <a:endParaRPr lang="zh-CN" altLang="en-US" sz="1400" b="1" spc="80" dirty="0">
              <a:solidFill>
                <a:schemeClr val="tx1">
                  <a:lumMod val="75000"/>
                  <a:lumOff val="25000"/>
                </a:schemeClr>
              </a:solidFill>
              <a:latin typeface="微软雅黑" pitchFamily="34" charset="-122"/>
              <a:ea typeface="微软雅黑" pitchFamily="34" charset="-122"/>
            </a:endParaRPr>
          </a:p>
        </p:txBody>
      </p:sp>
      <p:sp>
        <p:nvSpPr>
          <p:cNvPr id="18" name="TextBox 24"/>
          <p:cNvSpPr>
            <a:spLocks noChangeArrowheads="1"/>
          </p:cNvSpPr>
          <p:nvPr/>
        </p:nvSpPr>
        <p:spPr bwMode="auto">
          <a:xfrm>
            <a:off x="7688438" y="3251542"/>
            <a:ext cx="727763" cy="278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lnSpc>
                <a:spcPct val="85000"/>
              </a:lnSpc>
            </a:pPr>
            <a:r>
              <a:rPr lang="zh-CN" altLang="en-US" sz="2400" dirty="0">
                <a:solidFill>
                  <a:srgbClr val="00AEEF"/>
                </a:solidFill>
                <a:latin typeface="微软雅黑" pitchFamily="34" charset="-122"/>
                <a:ea typeface="微软雅黑" pitchFamily="34" charset="-122"/>
                <a:cs typeface="Segoe UI" pitchFamily="34" charset="0"/>
              </a:rPr>
              <a:t>审批</a:t>
            </a:r>
            <a:endParaRPr lang="zh-CN" altLang="en-US" sz="2400" dirty="0">
              <a:solidFill>
                <a:srgbClr val="00AEEF"/>
              </a:solidFill>
              <a:latin typeface="微软雅黑" pitchFamily="34" charset="-122"/>
              <a:ea typeface="微软雅黑" pitchFamily="34" charset="-122"/>
              <a:cs typeface="Segoe UI" pitchFamily="34" charset="0"/>
            </a:endParaRPr>
          </a:p>
        </p:txBody>
      </p:sp>
      <p:sp>
        <p:nvSpPr>
          <p:cNvPr id="19" name="Rounded Rectangle 6"/>
          <p:cNvSpPr/>
          <p:nvPr/>
        </p:nvSpPr>
        <p:spPr bwMode="auto">
          <a:xfrm>
            <a:off x="8480526" y="2742612"/>
            <a:ext cx="1863152" cy="336696"/>
          </a:xfrm>
          <a:prstGeom prst="round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R="0" algn="ctr" defTabSz="914400" rtl="0" eaLnBrk="0" fontAlgn="base" latinLnBrk="0" hangingPunct="0">
              <a:lnSpc>
                <a:spcPct val="90000"/>
              </a:lnSpc>
              <a:spcBef>
                <a:spcPct val="50000"/>
              </a:spcBef>
              <a:spcAft>
                <a:spcPct val="0"/>
              </a:spcAft>
              <a:buClr>
                <a:schemeClr val="tx1"/>
              </a:buClr>
              <a:buSzTx/>
              <a:buNone/>
            </a:pPr>
            <a:r>
              <a:rPr kumimoji="0" lang="zh-CN" alt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rPr>
              <a:t>定性：审批准入策略</a:t>
            </a:r>
            <a:endParaRPr kumimoji="0" 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endParaRPr>
          </a:p>
        </p:txBody>
      </p:sp>
      <p:sp>
        <p:nvSpPr>
          <p:cNvPr id="20" name="Rounded Rectangle 6"/>
          <p:cNvSpPr/>
          <p:nvPr/>
        </p:nvSpPr>
        <p:spPr bwMode="auto">
          <a:xfrm>
            <a:off x="8480526" y="3190321"/>
            <a:ext cx="1863152" cy="336696"/>
          </a:xfrm>
          <a:prstGeom prst="round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R="0" algn="ctr" defTabSz="914400" rtl="0" eaLnBrk="0" fontAlgn="base" latinLnBrk="0" hangingPunct="0">
              <a:lnSpc>
                <a:spcPct val="90000"/>
              </a:lnSpc>
              <a:spcBef>
                <a:spcPct val="50000"/>
              </a:spcBef>
              <a:spcAft>
                <a:spcPct val="0"/>
              </a:spcAft>
              <a:buClr>
                <a:schemeClr val="tx1"/>
              </a:buClr>
              <a:buSzTx/>
              <a:buNone/>
            </a:pPr>
            <a:r>
              <a:rPr lang="zh-CN" altLang="en-US" sz="1400" b="1" dirty="0">
                <a:solidFill>
                  <a:schemeClr val="tx1">
                    <a:lumMod val="75000"/>
                    <a:lumOff val="25000"/>
                  </a:schemeClr>
                </a:solidFill>
                <a:latin typeface="微软雅黑" pitchFamily="34" charset="-122"/>
                <a:ea typeface="微软雅黑" pitchFamily="34" charset="-122"/>
                <a:cs typeface="Arial" pitchFamily="34" charset="0"/>
              </a:rPr>
              <a:t>定量：额度设置</a:t>
            </a:r>
            <a:r>
              <a:rPr kumimoji="0" lang="zh-CN" alt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rPr>
              <a:t>策略</a:t>
            </a:r>
            <a:endParaRPr kumimoji="0" 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endParaRPr>
          </a:p>
        </p:txBody>
      </p:sp>
      <p:sp>
        <p:nvSpPr>
          <p:cNvPr id="21" name="Rounded Rectangle 6"/>
          <p:cNvSpPr/>
          <p:nvPr/>
        </p:nvSpPr>
        <p:spPr bwMode="auto">
          <a:xfrm>
            <a:off x="8480526" y="3638209"/>
            <a:ext cx="1863152" cy="336696"/>
          </a:xfrm>
          <a:prstGeom prst="round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R="0" algn="ctr" defTabSz="914400" rtl="0" eaLnBrk="0" fontAlgn="base" latinLnBrk="0" hangingPunct="0">
              <a:lnSpc>
                <a:spcPct val="90000"/>
              </a:lnSpc>
              <a:spcBef>
                <a:spcPct val="50000"/>
              </a:spcBef>
              <a:spcAft>
                <a:spcPct val="0"/>
              </a:spcAft>
              <a:buClr>
                <a:schemeClr val="tx1"/>
              </a:buClr>
              <a:buSzTx/>
              <a:buNone/>
            </a:pPr>
            <a:r>
              <a:rPr kumimoji="0" lang="zh-CN" alt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rPr>
              <a:t>定价：风险定价策略</a:t>
            </a:r>
            <a:endParaRPr kumimoji="0" 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endParaRPr>
          </a:p>
        </p:txBody>
      </p:sp>
      <p:sp>
        <p:nvSpPr>
          <p:cNvPr id="13" name="TextBox 24"/>
          <p:cNvSpPr>
            <a:spLocks noChangeArrowheads="1"/>
          </p:cNvSpPr>
          <p:nvPr/>
        </p:nvSpPr>
        <p:spPr bwMode="auto">
          <a:xfrm>
            <a:off x="5520514" y="5262892"/>
            <a:ext cx="727764" cy="278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zh-CN"/>
            </a:defPPr>
            <a:lvl1pPr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6672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3218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98905"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65630" algn="l" defTabSz="931545"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85000"/>
              </a:lnSpc>
            </a:pPr>
            <a:r>
              <a:rPr lang="zh-CN" altLang="en-US" sz="2400" dirty="0">
                <a:solidFill>
                  <a:srgbClr val="00AEEF"/>
                </a:solidFill>
                <a:latin typeface="微软雅黑" pitchFamily="34" charset="-122"/>
                <a:ea typeface="微软雅黑" pitchFamily="34" charset="-122"/>
                <a:cs typeface="Segoe UI" pitchFamily="34" charset="0"/>
              </a:rPr>
              <a:t>贷后</a:t>
            </a:r>
            <a:endParaRPr lang="zh-CN" altLang="en-US" sz="2400" dirty="0">
              <a:solidFill>
                <a:srgbClr val="00AEEF"/>
              </a:solidFill>
              <a:latin typeface="微软雅黑" pitchFamily="34" charset="-122"/>
              <a:ea typeface="微软雅黑" pitchFamily="34" charset="-122"/>
              <a:cs typeface="Segoe UI" pitchFamily="34" charset="0"/>
            </a:endParaRPr>
          </a:p>
        </p:txBody>
      </p:sp>
      <p:sp>
        <p:nvSpPr>
          <p:cNvPr id="15" name="Rounded Rectangle 6"/>
          <p:cNvSpPr/>
          <p:nvPr/>
        </p:nvSpPr>
        <p:spPr bwMode="auto">
          <a:xfrm>
            <a:off x="3800006" y="5685386"/>
            <a:ext cx="1304329" cy="336696"/>
          </a:xfrm>
          <a:prstGeom prst="round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R="0" algn="ctr" defTabSz="914400" rtl="0" eaLnBrk="0" fontAlgn="base" latinLnBrk="0" hangingPunct="0">
              <a:lnSpc>
                <a:spcPct val="90000"/>
              </a:lnSpc>
              <a:spcBef>
                <a:spcPct val="50000"/>
              </a:spcBef>
              <a:spcAft>
                <a:spcPct val="0"/>
              </a:spcAft>
              <a:buClr>
                <a:schemeClr val="tx1"/>
              </a:buClr>
              <a:buSzTx/>
              <a:buNone/>
            </a:pPr>
            <a:r>
              <a:rPr kumimoji="0" lang="zh-CN" alt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rPr>
              <a:t>早期预警策略</a:t>
            </a:r>
            <a:endParaRPr kumimoji="0" 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endParaRPr>
          </a:p>
        </p:txBody>
      </p:sp>
      <p:sp>
        <p:nvSpPr>
          <p:cNvPr id="16" name="Rounded Rectangle 6"/>
          <p:cNvSpPr/>
          <p:nvPr/>
        </p:nvSpPr>
        <p:spPr bwMode="auto">
          <a:xfrm>
            <a:off x="5216307" y="5685386"/>
            <a:ext cx="1304329" cy="336696"/>
          </a:xfrm>
          <a:prstGeom prst="round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R="0" algn="ctr" defTabSz="914400" rtl="0" eaLnBrk="0" fontAlgn="base" latinLnBrk="0" hangingPunct="0">
              <a:lnSpc>
                <a:spcPct val="90000"/>
              </a:lnSpc>
              <a:spcBef>
                <a:spcPct val="50000"/>
              </a:spcBef>
              <a:spcAft>
                <a:spcPct val="0"/>
              </a:spcAft>
              <a:buClr>
                <a:schemeClr val="tx1"/>
              </a:buClr>
              <a:buSzTx/>
              <a:buNone/>
            </a:pPr>
            <a:r>
              <a:rPr kumimoji="0" lang="zh-CN" alt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rPr>
              <a:t>续贷策略</a:t>
            </a:r>
            <a:endParaRPr kumimoji="0" 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endParaRPr>
          </a:p>
        </p:txBody>
      </p:sp>
      <p:sp>
        <p:nvSpPr>
          <p:cNvPr id="17" name="Rounded Rectangle 6"/>
          <p:cNvSpPr/>
          <p:nvPr/>
        </p:nvSpPr>
        <p:spPr bwMode="auto">
          <a:xfrm>
            <a:off x="6632702" y="5685386"/>
            <a:ext cx="1304329" cy="336696"/>
          </a:xfrm>
          <a:prstGeom prst="round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R="0" algn="ctr" defTabSz="914400" rtl="0" eaLnBrk="0" fontAlgn="base" latinLnBrk="0" hangingPunct="0">
              <a:lnSpc>
                <a:spcPct val="90000"/>
              </a:lnSpc>
              <a:spcBef>
                <a:spcPct val="50000"/>
              </a:spcBef>
              <a:spcAft>
                <a:spcPct val="0"/>
              </a:spcAft>
              <a:buClr>
                <a:schemeClr val="tx1"/>
              </a:buClr>
              <a:buSzTx/>
              <a:buNone/>
            </a:pPr>
            <a:r>
              <a:rPr lang="zh-CN" altLang="en-US" sz="1400" b="1" dirty="0">
                <a:solidFill>
                  <a:schemeClr val="tx1">
                    <a:lumMod val="75000"/>
                    <a:lumOff val="25000"/>
                  </a:schemeClr>
                </a:solidFill>
                <a:latin typeface="微软雅黑" pitchFamily="34" charset="-122"/>
                <a:ea typeface="微软雅黑" pitchFamily="34" charset="-122"/>
                <a:cs typeface="Arial" pitchFamily="34" charset="0"/>
              </a:rPr>
              <a:t>额度管理</a:t>
            </a:r>
            <a:r>
              <a:rPr kumimoji="0" lang="zh-CN" alt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rPr>
              <a:t>策略</a:t>
            </a:r>
            <a:endParaRPr kumimoji="0" 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endParaRPr>
          </a:p>
        </p:txBody>
      </p:sp>
      <p:sp>
        <p:nvSpPr>
          <p:cNvPr id="12" name="Rounded Rectangle 6"/>
          <p:cNvSpPr/>
          <p:nvPr/>
        </p:nvSpPr>
        <p:spPr bwMode="auto">
          <a:xfrm>
            <a:off x="1855790" y="3174617"/>
            <a:ext cx="1304329" cy="336696"/>
          </a:xfrm>
          <a:prstGeom prst="roundRect">
            <a:avLst/>
          </a:prstGeom>
          <a:solidFill>
            <a:schemeClr val="tx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marR="0" algn="ctr" defTabSz="914400" rtl="0" eaLnBrk="0" fontAlgn="base" latinLnBrk="0" hangingPunct="0">
              <a:lnSpc>
                <a:spcPct val="90000"/>
              </a:lnSpc>
              <a:spcBef>
                <a:spcPct val="50000"/>
              </a:spcBef>
              <a:spcAft>
                <a:spcPct val="0"/>
              </a:spcAft>
              <a:buClr>
                <a:schemeClr val="tx1"/>
              </a:buClr>
              <a:buSzTx/>
              <a:buNone/>
            </a:pPr>
            <a:r>
              <a:rPr kumimoji="0" lang="zh-CN" alt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rPr>
              <a:t>预筛选策略</a:t>
            </a:r>
            <a:endParaRPr kumimoji="0" lang="en-US" sz="1400" b="1" i="0" u="none" strike="noStrike" cap="none" normalizeH="0" baseline="0" dirty="0">
              <a:ln>
                <a:noFill/>
              </a:ln>
              <a:solidFill>
                <a:schemeClr val="tx1">
                  <a:lumMod val="75000"/>
                  <a:lumOff val="25000"/>
                </a:schemeClr>
              </a:solidFill>
              <a:effectLst/>
              <a:latin typeface="微软雅黑" pitchFamily="34" charset="-122"/>
              <a:ea typeface="微软雅黑" pitchFamily="34" charset="-122"/>
              <a:cs typeface="Arial" pitchFamily="34" charset="0"/>
            </a:endParaRPr>
          </a:p>
        </p:txBody>
      </p:sp>
      <p:sp>
        <p:nvSpPr>
          <p:cNvPr id="38" name="矩形 37"/>
          <p:cNvSpPr/>
          <p:nvPr/>
        </p:nvSpPr>
        <p:spPr>
          <a:xfrm>
            <a:off x="489257" y="1147024"/>
            <a:ext cx="11070253" cy="338554"/>
          </a:xfrm>
          <a:prstGeom prst="rect">
            <a:avLst/>
          </a:prstGeom>
        </p:spPr>
        <p:txBody>
          <a:bodyPr wrap="square">
            <a:spAutoFit/>
          </a:bodyPr>
          <a:lstStyle/>
          <a:p>
            <a:pPr indent="355600" algn="just"/>
            <a:r>
              <a:rPr lang="zh-CN" altLang="en-US" sz="1600" kern="100" dirty="0">
                <a:solidFill>
                  <a:schemeClr val="tx1">
                    <a:lumMod val="75000"/>
                    <a:lumOff val="25000"/>
                  </a:schemeClr>
                </a:solidFill>
                <a:latin typeface="微软雅黑" pitchFamily="34" charset="-122"/>
                <a:ea typeface="微软雅黑" pitchFamily="34" charset="-122"/>
                <a:cs typeface="Times New Roman" pitchFamily="18" charset="0"/>
              </a:rPr>
              <a:t>      目标：利用微众税银的经验，结合合作银行的产品设计，提供基于税务数据和模型的全流程策略解决方案。</a:t>
            </a:r>
            <a:endParaRPr lang="en-US" altLang="zh-CN" sz="1600"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6622" y="1255969"/>
            <a:ext cx="2273563" cy="369332"/>
          </a:xfrm>
          <a:prstGeom prst="rect">
            <a:avLst/>
          </a:prstGeom>
          <a:noFill/>
        </p:spPr>
        <p:txBody>
          <a:bodyPr wrap="square" lIns="0" tIns="0" rIns="0" bIns="0" rtlCol="0" anchor="t">
            <a:spAutoFit/>
          </a:bodyPr>
          <a:lstStyle/>
          <a:p>
            <a:pPr marL="342900" indent="-342900" eaLnBrk="1" latinLnBrk="0" hangingPunct="1">
              <a:lnSpc>
                <a:spcPct val="100000"/>
              </a:lnSpc>
              <a:buClr>
                <a:srgbClr val="FFD966"/>
              </a:buClr>
              <a:buFont typeface="Wingdings" charset="0"/>
              <a:buChar char=""/>
            </a:pPr>
            <a:r>
              <a:rPr lang="zh-CN" altLang="en-US" sz="2400" b="1" spc="300" dirty="0">
                <a:latin typeface="+mn-ea"/>
              </a:rPr>
              <a:t>度量信用难</a:t>
            </a:r>
            <a:endParaRPr lang="zh-CN" altLang="en-US" sz="2400" b="1" spc="300" dirty="0">
              <a:latin typeface="+mn-ea"/>
            </a:endParaRPr>
          </a:p>
        </p:txBody>
      </p:sp>
      <p:sp>
        <p:nvSpPr>
          <p:cNvPr id="6" name="文本框 5"/>
          <p:cNvSpPr txBox="1"/>
          <p:nvPr/>
        </p:nvSpPr>
        <p:spPr>
          <a:xfrm>
            <a:off x="8617343" y="1265163"/>
            <a:ext cx="2814320" cy="368935"/>
          </a:xfrm>
          <a:prstGeom prst="rect">
            <a:avLst/>
          </a:prstGeom>
          <a:noFill/>
        </p:spPr>
        <p:txBody>
          <a:bodyPr wrap="square" lIns="0" tIns="0" rIns="0" bIns="0" rtlCol="0" anchor="t">
            <a:spAutoFit/>
          </a:bodyPr>
          <a:lstStyle/>
          <a:p>
            <a:pPr marL="342900" indent="-342900" eaLnBrk="1" latinLnBrk="0" hangingPunct="1">
              <a:lnSpc>
                <a:spcPct val="100000"/>
              </a:lnSpc>
              <a:buClr>
                <a:srgbClr val="FFD966"/>
              </a:buClr>
              <a:buFont typeface="Wingdings" charset="0"/>
              <a:buChar char=""/>
            </a:pPr>
            <a:r>
              <a:rPr lang="zh-CN" altLang="en-US" sz="2400" b="1" spc="300" dirty="0">
                <a:latin typeface="+mn-ea"/>
              </a:rPr>
              <a:t>人工审批慢</a:t>
            </a:r>
            <a:endParaRPr lang="zh-CN" altLang="en-US" sz="2400" b="1" spc="300" dirty="0">
              <a:latin typeface="+mn-ea"/>
            </a:endParaRPr>
          </a:p>
        </p:txBody>
      </p:sp>
      <p:sp>
        <p:nvSpPr>
          <p:cNvPr id="7" name="文本框 6"/>
          <p:cNvSpPr txBox="1"/>
          <p:nvPr/>
        </p:nvSpPr>
        <p:spPr>
          <a:xfrm>
            <a:off x="8342763" y="1758460"/>
            <a:ext cx="2900448" cy="3071634"/>
          </a:xfrm>
          <a:prstGeom prst="roundRect">
            <a:avLst/>
          </a:prstGeom>
          <a:noFill/>
          <a:ln>
            <a:solidFill>
              <a:srgbClr val="C00000"/>
            </a:solidFill>
          </a:ln>
        </p:spPr>
        <p:txBody>
          <a:bodyPr wrap="square" lIns="0" tIns="0" rIns="0" bIns="0" rtlCol="0">
            <a:spAutoFit/>
          </a:bodyPr>
          <a:lstStyle/>
          <a:p>
            <a:pPr marL="285750" indent="-285750" algn="l">
              <a:buFont typeface="Arial" pitchFamily="34" charset="0"/>
              <a:buChar char="•"/>
            </a:pPr>
            <a:r>
              <a:rPr lang="zh-CN" altLang="en-US" sz="1400" dirty="0">
                <a:latin typeface="+mn-ea"/>
              </a:rPr>
              <a:t>人工慢：申请、审批、核额、利率计算等全流程由人工完成。</a:t>
            </a:r>
            <a:endParaRPr lang="en-US" altLang="zh-CN" sz="1400" dirty="0">
              <a:latin typeface="+mn-ea"/>
            </a:endParaRPr>
          </a:p>
          <a:p>
            <a:pPr marL="285750" indent="-285750" algn="l">
              <a:buFont typeface="Arial" pitchFamily="34" charset="0"/>
              <a:buChar char="•"/>
            </a:pPr>
            <a:endParaRPr lang="en-US" altLang="zh-CN" sz="1400" dirty="0">
              <a:latin typeface="+mn-ea"/>
            </a:endParaRPr>
          </a:p>
          <a:p>
            <a:pPr marL="285750" indent="-285750">
              <a:buFont typeface="Arial" pitchFamily="34" charset="0"/>
              <a:buChar char="•"/>
            </a:pPr>
            <a:r>
              <a:rPr lang="zh-CN" altLang="en-US" sz="1400" dirty="0">
                <a:latin typeface="+mn-ea"/>
              </a:rPr>
              <a:t>流程长</a:t>
            </a:r>
            <a:endParaRPr lang="en-US" altLang="zh-CN" sz="1400" dirty="0">
              <a:latin typeface="+mn-ea"/>
            </a:endParaRPr>
          </a:p>
          <a:p>
            <a:pPr marL="285750" indent="-285750">
              <a:buFont typeface="Arial" pitchFamily="34" charset="0"/>
              <a:buChar char="•"/>
            </a:pPr>
            <a:endParaRPr lang="en-US" altLang="zh-CN" sz="1400" dirty="0">
              <a:latin typeface="+mn-ea"/>
            </a:endParaRPr>
          </a:p>
          <a:p>
            <a:pPr marL="285750" indent="-285750">
              <a:buFont typeface="Arial" pitchFamily="34" charset="0"/>
              <a:buChar char="•"/>
            </a:pPr>
            <a:r>
              <a:rPr lang="zh-CN" altLang="en-US" sz="1400" dirty="0">
                <a:latin typeface="+mn-ea"/>
              </a:rPr>
              <a:t>审批系统没有实现智能化</a:t>
            </a:r>
            <a:endParaRPr lang="en-US" altLang="zh-CN" sz="1400" dirty="0">
              <a:latin typeface="+mn-ea"/>
            </a:endParaRPr>
          </a:p>
          <a:p>
            <a:pPr marL="285750" indent="-285750">
              <a:buFont typeface="Arial" pitchFamily="34" charset="0"/>
              <a:buChar char="•"/>
            </a:pPr>
            <a:endParaRPr lang="en-US" altLang="zh-CN" sz="1400" dirty="0">
              <a:latin typeface="+mn-ea"/>
            </a:endParaRPr>
          </a:p>
          <a:p>
            <a:pPr marL="285750" indent="-285750">
              <a:buFont typeface="Arial" pitchFamily="34" charset="0"/>
              <a:buChar char="•"/>
            </a:pPr>
            <a:endParaRPr lang="en-US" altLang="zh-CN" sz="1400" dirty="0">
              <a:latin typeface="+mn-ea"/>
            </a:endParaRPr>
          </a:p>
          <a:p>
            <a:pPr marL="285750" indent="-285750">
              <a:buFont typeface="Arial" pitchFamily="34" charset="0"/>
              <a:buChar char="•"/>
            </a:pPr>
            <a:endParaRPr lang="en-US" altLang="zh-CN" sz="1400" dirty="0">
              <a:latin typeface="+mn-ea"/>
            </a:endParaRPr>
          </a:p>
          <a:p>
            <a:pPr marL="285750" indent="-285750">
              <a:buFont typeface="Arial" pitchFamily="34" charset="0"/>
              <a:buChar char="•"/>
            </a:pPr>
            <a:endParaRPr lang="en-US" altLang="zh-CN" sz="1400">
              <a:latin typeface="+mn-ea"/>
            </a:endParaRPr>
          </a:p>
          <a:p>
            <a:pPr marL="285750" indent="-285750">
              <a:buFont typeface="Arial" pitchFamily="34" charset="0"/>
              <a:buChar char="•"/>
            </a:pPr>
            <a:endParaRPr lang="en-US" altLang="zh-CN" sz="1400" dirty="0">
              <a:latin typeface="+mn-ea"/>
            </a:endParaRPr>
          </a:p>
          <a:p>
            <a:pPr marL="285750" indent="-285750">
              <a:buFont typeface="Arial" pitchFamily="34" charset="0"/>
              <a:buChar char="•"/>
            </a:pPr>
            <a:endParaRPr lang="zh-CN" altLang="en-US" sz="1400" dirty="0">
              <a:latin typeface="+mn-ea"/>
            </a:endParaRPr>
          </a:p>
          <a:p>
            <a:pPr marL="285750" indent="-285750" algn="l">
              <a:buFont typeface="Arial" pitchFamily="34" charset="0"/>
              <a:buChar char="•"/>
            </a:pPr>
            <a:endParaRPr lang="zh-CN" altLang="en-US" sz="1400" dirty="0">
              <a:latin typeface="+mn-ea"/>
            </a:endParaRPr>
          </a:p>
        </p:txBody>
      </p:sp>
      <p:sp>
        <p:nvSpPr>
          <p:cNvPr id="8" name="文本框 7"/>
          <p:cNvSpPr txBox="1"/>
          <p:nvPr/>
        </p:nvSpPr>
        <p:spPr>
          <a:xfrm>
            <a:off x="1006519" y="1727814"/>
            <a:ext cx="3179907" cy="3098721"/>
          </a:xfrm>
          <a:prstGeom prst="roundRect">
            <a:avLst/>
          </a:prstGeom>
          <a:noFill/>
          <a:ln>
            <a:solidFill>
              <a:srgbClr val="C00000"/>
            </a:solidFill>
          </a:ln>
        </p:spPr>
        <p:txBody>
          <a:bodyPr wrap="square" lIns="0" tIns="0" rIns="0" bIns="0" rtlCol="0">
            <a:spAutoFit/>
          </a:bodyPr>
          <a:lstStyle/>
          <a:p>
            <a:pPr marL="285750" indent="-285750" algn="l">
              <a:buFont typeface="Arial" pitchFamily="34" charset="0"/>
              <a:buChar char="•"/>
            </a:pPr>
            <a:r>
              <a:rPr lang="zh-CN" altLang="en-US" sz="1400" b="1" dirty="0">
                <a:latin typeface="+mn-ea"/>
              </a:rPr>
              <a:t>信息不对称：</a:t>
            </a:r>
            <a:endParaRPr lang="en-US" altLang="zh-CN" sz="1400" dirty="0">
              <a:latin typeface="+mn-ea"/>
            </a:endParaRPr>
          </a:p>
          <a:p>
            <a:pPr algn="l"/>
            <a:r>
              <a:rPr lang="en-US" altLang="zh-CN" sz="1400" dirty="0">
                <a:latin typeface="+mn-ea"/>
              </a:rPr>
              <a:t>     财务</a:t>
            </a:r>
            <a:r>
              <a:rPr lang="zh-CN" altLang="en-US" sz="1400" dirty="0">
                <a:latin typeface="+mn-ea"/>
              </a:rPr>
              <a:t>信息</a:t>
            </a:r>
            <a:r>
              <a:rPr lang="en-US" altLang="zh-CN" sz="1400" dirty="0" err="1">
                <a:latin typeface="+mn-ea"/>
              </a:rPr>
              <a:t>不连续、不透明、不规范</a:t>
            </a:r>
            <a:endParaRPr lang="en-US" altLang="zh-CN" sz="1400" dirty="0">
              <a:latin typeface="+mn-ea"/>
            </a:endParaRPr>
          </a:p>
          <a:p>
            <a:pPr algn="l"/>
            <a:endParaRPr lang="en-US" altLang="zh-CN" sz="1400" dirty="0">
              <a:latin typeface="+mn-ea"/>
            </a:endParaRPr>
          </a:p>
          <a:p>
            <a:pPr marL="285750" indent="-285750" algn="l">
              <a:buFont typeface="Arial" pitchFamily="34" charset="0"/>
              <a:buChar char="•"/>
            </a:pPr>
            <a:r>
              <a:rPr lang="zh-CN" altLang="en-US" sz="1400" b="1" dirty="0">
                <a:latin typeface="+mn-ea"/>
              </a:rPr>
              <a:t>资产少，缺少保障：</a:t>
            </a:r>
            <a:endParaRPr lang="zh-CN" altLang="en-US" sz="1400" dirty="0">
              <a:latin typeface="+mn-ea"/>
            </a:endParaRPr>
          </a:p>
          <a:p>
            <a:pPr algn="l"/>
            <a:r>
              <a:rPr lang="zh-CN" altLang="en-US" sz="1400" dirty="0">
                <a:latin typeface="+mn-ea"/>
              </a:rPr>
              <a:t>     缺乏</a:t>
            </a:r>
            <a:r>
              <a:rPr lang="en-US" altLang="zh-CN" sz="1400" dirty="0">
                <a:latin typeface="+mn-ea"/>
              </a:rPr>
              <a:t>抵押物</a:t>
            </a:r>
            <a:r>
              <a:rPr lang="zh-CN" altLang="en-US" sz="1400" dirty="0">
                <a:latin typeface="+mn-ea"/>
              </a:rPr>
              <a:t>、缺少</a:t>
            </a:r>
            <a:r>
              <a:rPr lang="en-US" altLang="zh-CN" sz="1400" dirty="0">
                <a:latin typeface="+mn-ea"/>
              </a:rPr>
              <a:t>信誉</a:t>
            </a:r>
            <a:endParaRPr lang="en-US" altLang="zh-CN" sz="1400" dirty="0">
              <a:latin typeface="+mn-ea"/>
            </a:endParaRPr>
          </a:p>
          <a:p>
            <a:pPr algn="l"/>
            <a:endParaRPr lang="en-US" altLang="zh-CN" sz="1400" dirty="0">
              <a:latin typeface="+mn-ea"/>
            </a:endParaRPr>
          </a:p>
          <a:p>
            <a:pPr marL="285750" indent="-285750" algn="l">
              <a:buFont typeface="Arial" pitchFamily="34" charset="0"/>
              <a:buChar char="•"/>
            </a:pPr>
            <a:r>
              <a:rPr lang="zh-CN" altLang="en-US" sz="1400" b="1" dirty="0">
                <a:latin typeface="+mn-ea"/>
              </a:rPr>
              <a:t>获客难</a:t>
            </a:r>
            <a:endParaRPr lang="en-US" altLang="zh-CN" sz="1400" dirty="0">
              <a:latin typeface="+mn-ea"/>
            </a:endParaRPr>
          </a:p>
          <a:p>
            <a:pPr algn="l"/>
            <a:r>
              <a:rPr lang="zh-CN" altLang="en-US" sz="1400" dirty="0">
                <a:latin typeface="+mn-ea"/>
              </a:rPr>
              <a:t>     无法有效找到目标小微企业</a:t>
            </a:r>
            <a:endParaRPr lang="en-US" altLang="zh-CN" sz="1400" dirty="0">
              <a:latin typeface="+mn-ea"/>
            </a:endParaRPr>
          </a:p>
          <a:p>
            <a:pPr marL="285750" indent="-285750" algn="l">
              <a:buFont typeface="Arial" pitchFamily="34" charset="0"/>
              <a:buChar char="•"/>
            </a:pPr>
            <a:endParaRPr lang="en-US" altLang="zh-CN" sz="1400" dirty="0">
              <a:latin typeface="+mn-ea"/>
            </a:endParaRPr>
          </a:p>
          <a:p>
            <a:pPr marL="285750" indent="-285750" algn="l">
              <a:buFont typeface="Arial" pitchFamily="34" charset="0"/>
              <a:buChar char="•"/>
            </a:pPr>
            <a:r>
              <a:rPr lang="zh-CN" altLang="en-US" sz="1400" b="1" dirty="0">
                <a:latin typeface="+mn-ea"/>
              </a:rPr>
              <a:t>传统风控模型</a:t>
            </a:r>
            <a:endParaRPr lang="en-US" altLang="zh-CN" sz="1400" dirty="0">
              <a:latin typeface="+mn-ea"/>
            </a:endParaRPr>
          </a:p>
          <a:p>
            <a:pPr algn="l"/>
            <a:r>
              <a:rPr lang="zh-CN" altLang="en-US" sz="1400" dirty="0">
                <a:latin typeface="+mn-ea"/>
              </a:rPr>
              <a:t>     缺少针对小微企业的风控系统</a:t>
            </a:r>
            <a:endParaRPr lang="en-US" altLang="zh-CN" sz="1400" dirty="0">
              <a:latin typeface="+mn-ea"/>
            </a:endParaRPr>
          </a:p>
          <a:p>
            <a:pPr algn="l"/>
            <a:endParaRPr lang="zh-CN" altLang="en-US" sz="1400" dirty="0">
              <a:latin typeface="+mn-ea"/>
            </a:endParaRPr>
          </a:p>
        </p:txBody>
      </p:sp>
      <p:sp>
        <p:nvSpPr>
          <p:cNvPr id="9" name="文本框 8"/>
          <p:cNvSpPr txBox="1"/>
          <p:nvPr/>
        </p:nvSpPr>
        <p:spPr>
          <a:xfrm>
            <a:off x="5040228" y="1255969"/>
            <a:ext cx="2814320" cy="368935"/>
          </a:xfrm>
          <a:prstGeom prst="rect">
            <a:avLst/>
          </a:prstGeom>
          <a:noFill/>
        </p:spPr>
        <p:txBody>
          <a:bodyPr wrap="square" lIns="0" tIns="0" rIns="0" bIns="0" rtlCol="0" anchor="t">
            <a:spAutoFit/>
          </a:bodyPr>
          <a:lstStyle/>
          <a:p>
            <a:pPr marL="342900" indent="-342900">
              <a:buClr>
                <a:srgbClr val="FFD966"/>
              </a:buClr>
              <a:buFont typeface="Wingdings" charset="0"/>
              <a:buChar char=""/>
            </a:pPr>
            <a:r>
              <a:rPr lang="zh-CN" altLang="en-US" sz="2400" b="1" spc="300" dirty="0">
                <a:latin typeface="+mn-ea"/>
              </a:rPr>
              <a:t>服务成本贵</a:t>
            </a:r>
            <a:endParaRPr lang="zh-CN" altLang="en-US" sz="2400" b="1" spc="300" dirty="0">
              <a:latin typeface="+mn-ea"/>
            </a:endParaRPr>
          </a:p>
        </p:txBody>
      </p:sp>
      <p:sp>
        <p:nvSpPr>
          <p:cNvPr id="10" name="文本框 9"/>
          <p:cNvSpPr txBox="1"/>
          <p:nvPr/>
        </p:nvSpPr>
        <p:spPr>
          <a:xfrm>
            <a:off x="4674641" y="1764595"/>
            <a:ext cx="3179907" cy="3098721"/>
          </a:xfrm>
          <a:prstGeom prst="roundRect">
            <a:avLst/>
          </a:prstGeom>
          <a:noFill/>
          <a:ln>
            <a:solidFill>
              <a:srgbClr val="C00000"/>
            </a:solidFill>
          </a:ln>
        </p:spPr>
        <p:txBody>
          <a:bodyPr wrap="square" lIns="0" tIns="0" rIns="0" bIns="0" rtlCol="0">
            <a:spAutoFit/>
          </a:bodyPr>
          <a:lstStyle/>
          <a:p>
            <a:pPr marL="285750" indent="-285750">
              <a:buFont typeface="Arial" pitchFamily="34" charset="0"/>
              <a:buChar char="•"/>
            </a:pPr>
            <a:r>
              <a:rPr lang="zh-CN" altLang="en-US" sz="1400" dirty="0">
                <a:latin typeface="+mn-ea"/>
              </a:rPr>
              <a:t>小额分散  量大：</a:t>
            </a:r>
            <a:endParaRPr lang="en-US" altLang="zh-CN" sz="1400" dirty="0">
              <a:latin typeface="+mn-ea"/>
            </a:endParaRPr>
          </a:p>
          <a:p>
            <a:r>
              <a:rPr lang="en-US" altLang="zh-CN" sz="1400" dirty="0">
                <a:latin typeface="+mn-ea"/>
              </a:rPr>
              <a:t>     2000</a:t>
            </a:r>
            <a:r>
              <a:rPr lang="zh-CN" altLang="en-US" sz="1400" dirty="0">
                <a:latin typeface="+mn-ea"/>
              </a:rPr>
              <a:t>万</a:t>
            </a:r>
            <a:r>
              <a:rPr lang="en-US" altLang="zh-CN" sz="1400" dirty="0">
                <a:latin typeface="+mn-ea"/>
              </a:rPr>
              <a:t>+</a:t>
            </a:r>
            <a:r>
              <a:rPr lang="zh-CN" altLang="en-US" sz="1400" dirty="0">
                <a:latin typeface="+mn-ea"/>
              </a:rPr>
              <a:t>中小企业，</a:t>
            </a:r>
            <a:r>
              <a:rPr lang="en-US" altLang="zh-CN" sz="1400" dirty="0">
                <a:latin typeface="+mn-ea"/>
              </a:rPr>
              <a:t>5000</a:t>
            </a:r>
            <a:r>
              <a:rPr lang="zh-CN" altLang="en-US" sz="1400" dirty="0">
                <a:latin typeface="+mn-ea"/>
              </a:rPr>
              <a:t>万</a:t>
            </a:r>
            <a:r>
              <a:rPr lang="en-US" altLang="zh-CN" sz="1400" dirty="0">
                <a:latin typeface="+mn-ea"/>
              </a:rPr>
              <a:t>+</a:t>
            </a:r>
            <a:r>
              <a:rPr lang="zh-CN" altLang="en-US" sz="1400" dirty="0">
                <a:latin typeface="+mn-ea"/>
              </a:rPr>
              <a:t>个体户</a:t>
            </a:r>
            <a:endParaRPr lang="en-US" altLang="zh-CN" sz="1400" dirty="0">
              <a:latin typeface="+mn-ea"/>
            </a:endParaRPr>
          </a:p>
          <a:p>
            <a:endParaRPr lang="en-US" altLang="zh-CN" sz="1400" dirty="0">
              <a:latin typeface="+mn-ea"/>
            </a:endParaRPr>
          </a:p>
          <a:p>
            <a:pPr marL="285750" indent="-285750" algn="l">
              <a:buFont typeface="Arial" pitchFamily="34" charset="0"/>
              <a:buChar char="•"/>
            </a:pPr>
            <a:r>
              <a:rPr lang="zh-CN" altLang="en-US" sz="1400" dirty="0">
                <a:latin typeface="+mn-ea"/>
              </a:rPr>
              <a:t>单笔业务规模小、期限短</a:t>
            </a:r>
            <a:endParaRPr lang="zh-CN" altLang="en-US" sz="1400" dirty="0">
              <a:latin typeface="+mn-ea"/>
              <a:sym typeface="+mn-ea"/>
            </a:endParaRPr>
          </a:p>
          <a:p>
            <a:pPr marL="285750" indent="-285750" algn="l">
              <a:buFont typeface="Arial" pitchFamily="34" charset="0"/>
              <a:buChar char="•"/>
            </a:pPr>
            <a:endParaRPr lang="zh-CN" altLang="en-US" sz="1400" dirty="0">
              <a:latin typeface="+mn-ea"/>
              <a:sym typeface="+mn-ea"/>
            </a:endParaRPr>
          </a:p>
          <a:p>
            <a:pPr marL="285750" indent="-285750" algn="l">
              <a:buFont typeface="Arial" pitchFamily="34" charset="0"/>
              <a:buChar char="•"/>
            </a:pPr>
            <a:r>
              <a:rPr lang="zh-CN" altLang="en-US" sz="1400" dirty="0">
                <a:latin typeface="+mn-ea"/>
              </a:rPr>
              <a:t>在员工、网点、操作等方面分摊的成本较高</a:t>
            </a:r>
            <a:endParaRPr lang="zh-CN" altLang="en-US" sz="1400" dirty="0">
              <a:latin typeface="+mn-ea"/>
            </a:endParaRPr>
          </a:p>
          <a:p>
            <a:pPr marL="285750" indent="-285750" algn="l">
              <a:buFont typeface="Arial" pitchFamily="34" charset="0"/>
              <a:buChar char="•"/>
            </a:pPr>
            <a:endParaRPr lang="zh-CN" altLang="en-US" sz="1400" dirty="0">
              <a:latin typeface="+mn-ea"/>
            </a:endParaRPr>
          </a:p>
          <a:p>
            <a:pPr marL="285750" indent="-285750" algn="l">
              <a:buFont typeface="Arial" pitchFamily="34" charset="0"/>
              <a:buChar char="•"/>
            </a:pPr>
            <a:r>
              <a:rPr sz="1400" dirty="0">
                <a:latin typeface="+mn-ea"/>
                <a:sym typeface="+mn-ea"/>
              </a:rPr>
              <a:t>线下人工信贷作业成本昂贵</a:t>
            </a:r>
            <a:endParaRPr lang="en-US" sz="1400" dirty="0">
              <a:latin typeface="+mn-ea"/>
              <a:sym typeface="+mn-ea"/>
            </a:endParaRPr>
          </a:p>
          <a:p>
            <a:pPr marL="285750" indent="-285750" algn="l">
              <a:buFont typeface="Arial" pitchFamily="34" charset="0"/>
              <a:buChar char="•"/>
            </a:pPr>
            <a:endParaRPr lang="en-US" altLang="zh-CN" sz="1400" dirty="0">
              <a:latin typeface="+mn-ea"/>
              <a:sym typeface="+mn-ea"/>
            </a:endParaRPr>
          </a:p>
          <a:p>
            <a:pPr marL="285750" indent="-285750" algn="l">
              <a:buFont typeface="Arial" pitchFamily="34" charset="0"/>
              <a:buChar char="•"/>
            </a:pPr>
            <a:r>
              <a:rPr lang="zh-CN" sz="1400" dirty="0">
                <a:latin typeface="+mn-ea"/>
                <a:sym typeface="+mn-ea"/>
              </a:rPr>
              <a:t>客户开发、</a:t>
            </a:r>
            <a:r>
              <a:rPr sz="1400" dirty="0">
                <a:latin typeface="+mn-ea"/>
                <a:sym typeface="+mn-ea"/>
              </a:rPr>
              <a:t>贷前调查和贷后管理成本都相对较</a:t>
            </a:r>
            <a:r>
              <a:rPr lang="zh-CN" sz="1400" dirty="0">
                <a:latin typeface="+mn-ea"/>
                <a:sym typeface="+mn-ea"/>
              </a:rPr>
              <a:t>大。</a:t>
            </a:r>
            <a:endParaRPr lang="zh-CN" altLang="en-US" sz="1400" dirty="0">
              <a:latin typeface="+mn-ea"/>
              <a:sym typeface="+mn-ea"/>
            </a:endParaRPr>
          </a:p>
        </p:txBody>
      </p:sp>
      <p:sp>
        <p:nvSpPr>
          <p:cNvPr id="18" name="文本框 17"/>
          <p:cNvSpPr txBox="1"/>
          <p:nvPr>
            <p:custDataLst>
              <p:tags r:id="rId1"/>
            </p:custDataLst>
          </p:nvPr>
        </p:nvSpPr>
        <p:spPr>
          <a:xfrm>
            <a:off x="1042377" y="376736"/>
            <a:ext cx="4921462" cy="523240"/>
          </a:xfrm>
          <a:prstGeom prst="rect">
            <a:avLst/>
          </a:prstGeom>
          <a:noFill/>
        </p:spPr>
        <p:txBody>
          <a:bodyPr wrap="square" rtlCol="0">
            <a:normAutofit/>
          </a:bodyPr>
          <a:lstStyle>
            <a:defPPr>
              <a:defRPr lang="zh-CN"/>
            </a:defPPr>
            <a:lvl1pPr algn="dist">
              <a:defRPr sz="2800" b="1">
                <a:solidFill>
                  <a:schemeClr val="bg1"/>
                </a:solidFill>
              </a:defRPr>
            </a:lvl1pPr>
          </a:lstStyle>
          <a:p>
            <a:pPr algn="l"/>
            <a:r>
              <a:rPr lang="zh-CN" altLang="en-US" sz="2200" dirty="0">
                <a:solidFill>
                  <a:schemeClr val="tx1"/>
                </a:solidFill>
                <a:latin typeface="微软雅黑" pitchFamily="34" charset="-122"/>
                <a:ea typeface="微软雅黑" pitchFamily="34" charset="-122"/>
                <a:cs typeface="+mj-cs"/>
              </a:rPr>
              <a:t>小微企业融资难题</a:t>
            </a:r>
            <a:endParaRPr lang="zh-CN" altLang="en-US" sz="2200" dirty="0">
              <a:solidFill>
                <a:schemeClr val="tx1"/>
              </a:solidFill>
              <a:latin typeface="微软雅黑" pitchFamily="34" charset="-122"/>
              <a:ea typeface="微软雅黑" pitchFamily="34" charset="-122"/>
              <a:cs typeface="+mj-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审批决策引擎设计</a:t>
            </a:r>
            <a:endParaRPr lang="zh-CN" altLang="en-US" dirty="0"/>
          </a:p>
        </p:txBody>
      </p:sp>
      <p:sp>
        <p:nvSpPr>
          <p:cNvPr id="3" name="文本框 6"/>
          <p:cNvSpPr txBox="1"/>
          <p:nvPr/>
        </p:nvSpPr>
        <p:spPr>
          <a:xfrm>
            <a:off x="9236376" y="1085468"/>
            <a:ext cx="1703046" cy="400110"/>
          </a:xfrm>
          <a:prstGeom prst="rect">
            <a:avLst/>
          </a:prstGeom>
          <a:noFill/>
        </p:spPr>
        <p:txBody>
          <a:bodyPr wrap="square" rtlCol="0">
            <a:spAutoFit/>
          </a:bodyPr>
          <a:lstStyle/>
          <a:p>
            <a:r>
              <a:rPr lang="zh-CN" altLang="en-US" sz="2000" b="1" spc="300" dirty="0">
                <a:solidFill>
                  <a:schemeClr val="tx1">
                    <a:lumMod val="75000"/>
                    <a:lumOff val="25000"/>
                  </a:schemeClr>
                </a:solidFill>
                <a:latin typeface="微软雅黑" pitchFamily="34" charset="-122"/>
                <a:ea typeface="微软雅黑" pitchFamily="34" charset="-122"/>
              </a:rPr>
              <a:t>方法论</a:t>
            </a:r>
            <a:endParaRPr lang="zh-CN" altLang="en-US" sz="2000" b="1" spc="300" dirty="0">
              <a:solidFill>
                <a:schemeClr val="tx1">
                  <a:lumMod val="75000"/>
                  <a:lumOff val="25000"/>
                </a:schemeClr>
              </a:solidFill>
              <a:latin typeface="微软雅黑" pitchFamily="34" charset="-122"/>
              <a:ea typeface="微软雅黑" pitchFamily="34" charset="-122"/>
            </a:endParaRPr>
          </a:p>
        </p:txBody>
      </p:sp>
      <p:sp>
        <p:nvSpPr>
          <p:cNvPr id="4" name="矩形 3"/>
          <p:cNvSpPr/>
          <p:nvPr/>
        </p:nvSpPr>
        <p:spPr>
          <a:xfrm>
            <a:off x="7483038" y="1537295"/>
            <a:ext cx="1534800" cy="307777"/>
          </a:xfrm>
          <a:prstGeom prst="rect">
            <a:avLst/>
          </a:prstGeom>
        </p:spPr>
        <p:txBody>
          <a:bodyPr wrap="square">
            <a:spAutoFit/>
          </a:bodyPr>
          <a:lstStyle/>
          <a:p>
            <a:r>
              <a:rPr lang="zh-CN" altLang="en-US" sz="1400" b="1" dirty="0">
                <a:solidFill>
                  <a:schemeClr val="tx1">
                    <a:lumMod val="75000"/>
                    <a:lumOff val="25000"/>
                  </a:schemeClr>
                </a:solidFill>
                <a:latin typeface="微软雅黑" pitchFamily="34" charset="-122"/>
                <a:ea typeface="微软雅黑" pitchFamily="34" charset="-122"/>
              </a:rPr>
              <a:t>建模方法选择</a:t>
            </a:r>
            <a:endParaRPr lang="zh-CN" altLang="en-US" sz="1400" b="1" dirty="0">
              <a:solidFill>
                <a:schemeClr val="tx1">
                  <a:lumMod val="75000"/>
                  <a:lumOff val="25000"/>
                </a:schemeClr>
              </a:solidFill>
              <a:latin typeface="微软雅黑" pitchFamily="34" charset="-122"/>
              <a:ea typeface="微软雅黑" pitchFamily="34" charset="-122"/>
            </a:endParaRPr>
          </a:p>
        </p:txBody>
      </p:sp>
      <p:sp>
        <p:nvSpPr>
          <p:cNvPr id="5" name="AutoShape 14"/>
          <p:cNvSpPr>
            <a:spLocks noChangeArrowheads="1"/>
          </p:cNvSpPr>
          <p:nvPr/>
        </p:nvSpPr>
        <p:spPr bwMode="gray">
          <a:xfrm>
            <a:off x="7555047" y="1971365"/>
            <a:ext cx="1045965" cy="350409"/>
          </a:xfrm>
          <a:prstGeom prst="bevel">
            <a:avLst>
              <a:gd name="adj" fmla="val 5949"/>
            </a:avLst>
          </a:prstGeom>
          <a:solidFill>
            <a:srgbClr val="92D050"/>
          </a:solidFill>
          <a:ln>
            <a:noFill/>
          </a:ln>
        </p:spPr>
        <p:style>
          <a:lnRef idx="2">
            <a:schemeClr val="accent1"/>
          </a:lnRef>
          <a:fillRef idx="1">
            <a:schemeClr val="lt1"/>
          </a:fillRef>
          <a:effectRef idx="0">
            <a:schemeClr val="accent1"/>
          </a:effectRef>
          <a:fontRef idx="minor">
            <a:schemeClr val="dk1"/>
          </a:fontRef>
        </p:style>
        <p:txBody>
          <a:bodyPr wrap="none" lIns="121917" tIns="60958" rIns="121917" bIns="60958"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vl="0" algn="ctr" eaLnBrk="1" fontAlgn="base" hangingPunct="1">
              <a:spcBef>
                <a:spcPct val="0"/>
              </a:spcBef>
              <a:spcAft>
                <a:spcPct val="0"/>
              </a:spcAft>
            </a:pPr>
            <a:r>
              <a:rPr lang="zh-CN" altLang="en-US" sz="1400" kern="0" dirty="0">
                <a:solidFill>
                  <a:schemeClr val="tx1">
                    <a:lumMod val="75000"/>
                    <a:lumOff val="25000"/>
                  </a:schemeClr>
                </a:solidFill>
                <a:latin typeface="微软雅黑" pitchFamily="34" charset="-122"/>
                <a:ea typeface="微软雅黑" pitchFamily="34" charset="-122"/>
              </a:rPr>
              <a:t>专家模型</a:t>
            </a:r>
            <a:endParaRPr lang="zh-CN" altLang="en-US" sz="1400" kern="0" dirty="0">
              <a:solidFill>
                <a:schemeClr val="tx1">
                  <a:lumMod val="75000"/>
                  <a:lumOff val="25000"/>
                </a:schemeClr>
              </a:solidFill>
              <a:latin typeface="微软雅黑" pitchFamily="34" charset="-122"/>
              <a:ea typeface="微软雅黑" pitchFamily="34" charset="-122"/>
            </a:endParaRPr>
          </a:p>
        </p:txBody>
      </p:sp>
      <p:sp>
        <p:nvSpPr>
          <p:cNvPr id="6" name="AutoShape 13"/>
          <p:cNvSpPr>
            <a:spLocks noChangeArrowheads="1"/>
          </p:cNvSpPr>
          <p:nvPr/>
        </p:nvSpPr>
        <p:spPr bwMode="gray">
          <a:xfrm>
            <a:off x="7555047" y="2711207"/>
            <a:ext cx="1045966" cy="350409"/>
          </a:xfrm>
          <a:prstGeom prst="bevel">
            <a:avLst>
              <a:gd name="adj" fmla="val 5949"/>
            </a:avLst>
          </a:prstGeom>
          <a:solidFill>
            <a:srgbClr val="92D050"/>
          </a:solidFill>
          <a:ln>
            <a:noFill/>
          </a:ln>
        </p:spPr>
        <p:style>
          <a:lnRef idx="2">
            <a:schemeClr val="accent1"/>
          </a:lnRef>
          <a:fillRef idx="1">
            <a:schemeClr val="lt1"/>
          </a:fillRef>
          <a:effectRef idx="0">
            <a:schemeClr val="accent1"/>
          </a:effectRef>
          <a:fontRef idx="minor">
            <a:schemeClr val="dk1"/>
          </a:fontRef>
        </p:style>
        <p:txBody>
          <a:bodyPr wrap="none" lIns="121917" tIns="60958" rIns="121917" bIns="60958"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vl="0" algn="ctr" eaLnBrk="1" fontAlgn="base" hangingPunct="1">
              <a:spcBef>
                <a:spcPct val="0"/>
              </a:spcBef>
              <a:spcAft>
                <a:spcPct val="0"/>
              </a:spcAft>
            </a:pPr>
            <a:r>
              <a:rPr lang="zh-CN" altLang="en-US" sz="1400" kern="0" dirty="0">
                <a:solidFill>
                  <a:schemeClr val="tx1">
                    <a:lumMod val="75000"/>
                    <a:lumOff val="25000"/>
                  </a:schemeClr>
                </a:solidFill>
                <a:latin typeface="微软雅黑" pitchFamily="34" charset="-122"/>
                <a:ea typeface="微软雅黑" pitchFamily="34" charset="-122"/>
              </a:rPr>
              <a:t>混合型模型</a:t>
            </a:r>
            <a:endParaRPr lang="zh-CN" altLang="en-US" sz="1400" kern="0" dirty="0">
              <a:solidFill>
                <a:schemeClr val="tx1">
                  <a:lumMod val="75000"/>
                  <a:lumOff val="25000"/>
                </a:schemeClr>
              </a:solidFill>
              <a:latin typeface="微软雅黑" pitchFamily="34" charset="-122"/>
              <a:ea typeface="微软雅黑" pitchFamily="34" charset="-122"/>
            </a:endParaRPr>
          </a:p>
        </p:txBody>
      </p:sp>
      <p:sp>
        <p:nvSpPr>
          <p:cNvPr id="7" name="AutoShape 10"/>
          <p:cNvSpPr>
            <a:spLocks noChangeArrowheads="1"/>
          </p:cNvSpPr>
          <p:nvPr/>
        </p:nvSpPr>
        <p:spPr bwMode="gray">
          <a:xfrm>
            <a:off x="7555048" y="3434493"/>
            <a:ext cx="1045964" cy="350409"/>
          </a:xfrm>
          <a:prstGeom prst="bevel">
            <a:avLst>
              <a:gd name="adj" fmla="val 5949"/>
            </a:avLst>
          </a:prstGeom>
          <a:solidFill>
            <a:srgbClr val="92D050"/>
          </a:solidFill>
          <a:ln>
            <a:noFill/>
          </a:ln>
        </p:spPr>
        <p:style>
          <a:lnRef idx="2">
            <a:schemeClr val="accent1"/>
          </a:lnRef>
          <a:fillRef idx="1">
            <a:schemeClr val="lt1"/>
          </a:fillRef>
          <a:effectRef idx="0">
            <a:schemeClr val="accent1"/>
          </a:effectRef>
          <a:fontRef idx="minor">
            <a:schemeClr val="dk1"/>
          </a:fontRef>
        </p:style>
        <p:txBody>
          <a:bodyPr wrap="none" lIns="121917" tIns="60958" rIns="121917" bIns="60958"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vl="0" algn="ctr" eaLnBrk="1" fontAlgn="base" hangingPunct="1">
              <a:spcBef>
                <a:spcPct val="0"/>
              </a:spcBef>
              <a:spcAft>
                <a:spcPct val="0"/>
              </a:spcAft>
            </a:pPr>
            <a:r>
              <a:rPr lang="zh-CN" altLang="en-US" sz="1400" kern="0" dirty="0">
                <a:solidFill>
                  <a:schemeClr val="tx1">
                    <a:lumMod val="75000"/>
                    <a:lumOff val="25000"/>
                  </a:schemeClr>
                </a:solidFill>
                <a:latin typeface="微软雅黑" pitchFamily="34" charset="-122"/>
                <a:ea typeface="微软雅黑" pitchFamily="34" charset="-122"/>
              </a:rPr>
              <a:t>统计模型</a:t>
            </a:r>
            <a:endParaRPr lang="zh-CN" altLang="en-US" sz="1400" kern="0" dirty="0">
              <a:solidFill>
                <a:schemeClr val="tx1">
                  <a:lumMod val="75000"/>
                  <a:lumOff val="25000"/>
                </a:schemeClr>
              </a:solidFill>
              <a:latin typeface="微软雅黑" pitchFamily="34" charset="-122"/>
              <a:ea typeface="微软雅黑" pitchFamily="34" charset="-122"/>
            </a:endParaRPr>
          </a:p>
        </p:txBody>
      </p:sp>
      <p:sp>
        <p:nvSpPr>
          <p:cNvPr id="8" name="矩形 7"/>
          <p:cNvSpPr/>
          <p:nvPr/>
        </p:nvSpPr>
        <p:spPr>
          <a:xfrm>
            <a:off x="8881567" y="1919359"/>
            <a:ext cx="2974278" cy="5206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7501" tIns="0" rIns="0" bIns="0" numCol="1" spcCol="1270" anchor="t" anchorCtr="0">
            <a:noAutofit/>
          </a:bodyPr>
          <a:lstStyle/>
          <a:p>
            <a:pPr lvl="0" algn="l" defTabSz="488950">
              <a:lnSpc>
                <a:spcPct val="120000"/>
              </a:lnSpc>
              <a:spcBef>
                <a:spcPct val="0"/>
              </a:spcBef>
              <a:spcAft>
                <a:spcPct val="35000"/>
              </a:spcAft>
            </a:pPr>
            <a:r>
              <a:rPr lang="zh-CN" altLang="en-US" sz="1100" kern="1200" spc="40" dirty="0">
                <a:solidFill>
                  <a:schemeClr val="tx1">
                    <a:lumMod val="75000"/>
                    <a:lumOff val="25000"/>
                  </a:schemeClr>
                </a:solidFill>
                <a:latin typeface="微软雅黑" pitchFamily="34" charset="-122"/>
                <a:ea typeface="微软雅黑" pitchFamily="34" charset="-122"/>
              </a:rPr>
              <a:t> 适用于即将开展、或刚开展、或已开展但数据量较少的业务，不需要确保足够数量的“坏客户” 和表现期。</a:t>
            </a:r>
            <a:endParaRPr lang="zh-CN" altLang="en-US" sz="1100" kern="1200" spc="40" dirty="0">
              <a:solidFill>
                <a:schemeClr val="tx1">
                  <a:lumMod val="75000"/>
                  <a:lumOff val="25000"/>
                </a:schemeClr>
              </a:solidFill>
              <a:latin typeface="微软雅黑" pitchFamily="34" charset="-122"/>
              <a:ea typeface="微软雅黑" pitchFamily="34" charset="-122"/>
            </a:endParaRPr>
          </a:p>
        </p:txBody>
      </p:sp>
      <p:sp>
        <p:nvSpPr>
          <p:cNvPr id="9" name="矩形 8"/>
          <p:cNvSpPr/>
          <p:nvPr/>
        </p:nvSpPr>
        <p:spPr>
          <a:xfrm>
            <a:off x="8881566" y="2650639"/>
            <a:ext cx="2974279" cy="6861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7501" tIns="0" rIns="0" bIns="0" numCol="1" spcCol="1270" anchor="t" anchorCtr="0">
            <a:noAutofit/>
          </a:bodyPr>
          <a:lstStyle/>
          <a:p>
            <a:pPr defTabSz="488950">
              <a:lnSpc>
                <a:spcPct val="120000"/>
              </a:lnSpc>
              <a:spcBef>
                <a:spcPct val="0"/>
              </a:spcBef>
              <a:spcAft>
                <a:spcPct val="35000"/>
              </a:spcAft>
            </a:pPr>
            <a:r>
              <a:rPr lang="zh-TW" altLang="en-US" sz="1100" spc="40" dirty="0">
                <a:solidFill>
                  <a:schemeClr val="tx1">
                    <a:lumMod val="75000"/>
                    <a:lumOff val="25000"/>
                  </a:schemeClr>
                </a:solidFill>
                <a:latin typeface="微软雅黑" pitchFamily="34" charset="-122"/>
                <a:ea typeface="微软雅黑" pitchFamily="34" charset="-122"/>
              </a:rPr>
              <a:t> 若</a:t>
            </a:r>
            <a:r>
              <a:rPr lang="zh-CN" altLang="en-US" sz="1100" spc="40" dirty="0">
                <a:solidFill>
                  <a:schemeClr val="tx1">
                    <a:lumMod val="75000"/>
                    <a:lumOff val="25000"/>
                  </a:schemeClr>
                </a:solidFill>
                <a:latin typeface="微软雅黑" pitchFamily="34" charset="-122"/>
                <a:ea typeface="微软雅黑" pitchFamily="34" charset="-122"/>
              </a:rPr>
              <a:t>在一个合理的时间</a:t>
            </a:r>
            <a:r>
              <a:rPr lang="zh-TW" altLang="en-US" sz="1100" spc="40" dirty="0">
                <a:solidFill>
                  <a:schemeClr val="tx1">
                    <a:lumMod val="75000"/>
                    <a:lumOff val="25000"/>
                  </a:schemeClr>
                </a:solidFill>
                <a:latin typeface="微软雅黑" pitchFamily="34" charset="-122"/>
                <a:ea typeface="微软雅黑" pitchFamily="34" charset="-122"/>
              </a:rPr>
              <a:t>段内能有</a:t>
            </a:r>
            <a:r>
              <a:rPr lang="zh-CN" altLang="en-US" sz="1100" spc="40" dirty="0">
                <a:solidFill>
                  <a:schemeClr val="tx1">
                    <a:lumMod val="75000"/>
                    <a:lumOff val="25000"/>
                  </a:schemeClr>
                </a:solidFill>
                <a:latin typeface="微软雅黑" pitchFamily="34" charset="-122"/>
                <a:ea typeface="微软雅黑" pitchFamily="34" charset="-122"/>
              </a:rPr>
              <a:t>一定数量的坏</a:t>
            </a:r>
            <a:r>
              <a:rPr lang="zh-TW" altLang="en-US" sz="1100" spc="40" dirty="0">
                <a:solidFill>
                  <a:schemeClr val="tx1">
                    <a:lumMod val="75000"/>
                    <a:lumOff val="25000"/>
                  </a:schemeClr>
                </a:solidFill>
                <a:latin typeface="微软雅黑" pitchFamily="34" charset="-122"/>
                <a:ea typeface="微软雅黑" pitchFamily="34" charset="-122"/>
              </a:rPr>
              <a:t>客户，可</a:t>
            </a:r>
            <a:r>
              <a:rPr lang="zh-CN" altLang="en-US" sz="1100" spc="40" dirty="0">
                <a:solidFill>
                  <a:schemeClr val="tx1">
                    <a:lumMod val="75000"/>
                    <a:lumOff val="25000"/>
                  </a:schemeClr>
                </a:solidFill>
                <a:latin typeface="微软雅黑" pitchFamily="34" charset="-122"/>
                <a:ea typeface="微软雅黑" pitchFamily="34" charset="-122"/>
              </a:rPr>
              <a:t>结合专业的观点与</a:t>
            </a:r>
            <a:r>
              <a:rPr lang="zh-TW" altLang="en-US" sz="1100" spc="40" dirty="0">
                <a:solidFill>
                  <a:schemeClr val="tx1">
                    <a:lumMod val="75000"/>
                    <a:lumOff val="25000"/>
                  </a:schemeClr>
                </a:solidFill>
                <a:latin typeface="微软雅黑" pitchFamily="34" charset="-122"/>
                <a:ea typeface="微软雅黑" pitchFamily="34" charset="-122"/>
              </a:rPr>
              <a:t>所有</a:t>
            </a:r>
            <a:r>
              <a:rPr lang="zh-CN" altLang="en-US" sz="1100" spc="40" dirty="0">
                <a:solidFill>
                  <a:schemeClr val="tx1">
                    <a:lumMod val="75000"/>
                    <a:lumOff val="25000"/>
                  </a:schemeClr>
                </a:solidFill>
                <a:latin typeface="微软雅黑" pitchFamily="34" charset="-122"/>
                <a:ea typeface="微软雅黑" pitchFamily="34" charset="-122"/>
              </a:rPr>
              <a:t>可用数据的统计分析，实施一种”混和”型的模型发展方案。</a:t>
            </a:r>
            <a:endParaRPr lang="zh-CN" altLang="en-US" sz="1100" spc="40" dirty="0">
              <a:solidFill>
                <a:schemeClr val="tx1">
                  <a:lumMod val="75000"/>
                  <a:lumOff val="25000"/>
                </a:schemeClr>
              </a:solidFill>
              <a:latin typeface="微软雅黑" pitchFamily="34" charset="-122"/>
              <a:ea typeface="微软雅黑" pitchFamily="34" charset="-122"/>
            </a:endParaRPr>
          </a:p>
        </p:txBody>
      </p:sp>
      <p:sp>
        <p:nvSpPr>
          <p:cNvPr id="10" name="矩形 9"/>
          <p:cNvSpPr/>
          <p:nvPr/>
        </p:nvSpPr>
        <p:spPr>
          <a:xfrm>
            <a:off x="8881567" y="3408832"/>
            <a:ext cx="2974279" cy="6690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7501" tIns="0" rIns="0" bIns="0" numCol="1" spcCol="1270" anchor="t" anchorCtr="0">
            <a:noAutofit/>
          </a:bodyPr>
          <a:lstStyle/>
          <a:p>
            <a:pPr defTabSz="488950">
              <a:lnSpc>
                <a:spcPct val="120000"/>
              </a:lnSpc>
              <a:spcBef>
                <a:spcPct val="0"/>
              </a:spcBef>
              <a:spcAft>
                <a:spcPct val="35000"/>
              </a:spcAft>
            </a:pPr>
            <a:r>
              <a:rPr lang="en-GB" altLang="zh-CN" sz="1100" spc="40" dirty="0" err="1">
                <a:solidFill>
                  <a:schemeClr val="tx1">
                    <a:lumMod val="75000"/>
                    <a:lumOff val="25000"/>
                  </a:schemeClr>
                </a:solidFill>
                <a:latin typeface="微软雅黑" pitchFamily="34" charset="-122"/>
                <a:ea typeface="微软雅黑" pitchFamily="34" charset="-122"/>
              </a:rPr>
              <a:t>若有足够坏账户数</a:t>
            </a:r>
            <a:r>
              <a:rPr lang="zh-CN" altLang="en-US" sz="1100" spc="40" dirty="0">
                <a:solidFill>
                  <a:schemeClr val="tx1">
                    <a:lumMod val="75000"/>
                    <a:lumOff val="25000"/>
                  </a:schemeClr>
                </a:solidFill>
                <a:latin typeface="微软雅黑" pitchFamily="34" charset="-122"/>
                <a:ea typeface="微软雅黑" pitchFamily="34" charset="-122"/>
              </a:rPr>
              <a:t>，</a:t>
            </a:r>
            <a:r>
              <a:rPr lang="en-GB" altLang="zh-CN" sz="1100" spc="40" dirty="0" err="1">
                <a:solidFill>
                  <a:schemeClr val="tx1">
                    <a:lumMod val="75000"/>
                    <a:lumOff val="25000"/>
                  </a:schemeClr>
                </a:solidFill>
                <a:latin typeface="微软雅黑" pitchFamily="34" charset="-122"/>
                <a:ea typeface="微软雅黑" pitchFamily="34" charset="-122"/>
              </a:rPr>
              <a:t>且各类信息如</a:t>
            </a:r>
            <a:r>
              <a:rPr lang="zh-CN" altLang="en-US" sz="1100" spc="40" dirty="0">
                <a:solidFill>
                  <a:schemeClr val="tx1">
                    <a:lumMod val="75000"/>
                    <a:lumOff val="25000"/>
                  </a:schemeClr>
                </a:solidFill>
                <a:latin typeface="微软雅黑" pitchFamily="34" charset="-122"/>
                <a:ea typeface="微软雅黑" pitchFamily="34" charset="-122"/>
              </a:rPr>
              <a:t>：</a:t>
            </a:r>
            <a:r>
              <a:rPr lang="en-GB" altLang="zh-CN" sz="1100" spc="40" dirty="0" err="1">
                <a:solidFill>
                  <a:schemeClr val="tx1">
                    <a:lumMod val="75000"/>
                    <a:lumOff val="25000"/>
                  </a:schemeClr>
                </a:solidFill>
                <a:latin typeface="微软雅黑" pitchFamily="34" charset="-122"/>
                <a:ea typeface="微软雅黑" pitchFamily="34" charset="-122"/>
              </a:rPr>
              <a:t>申请人信息、还款信息、经营实体信息收集较为完备</a:t>
            </a:r>
            <a:r>
              <a:rPr lang="zh-CN" altLang="en-US" sz="1100" spc="40" dirty="0">
                <a:solidFill>
                  <a:schemeClr val="tx1">
                    <a:lumMod val="75000"/>
                    <a:lumOff val="25000"/>
                  </a:schemeClr>
                </a:solidFill>
                <a:latin typeface="微软雅黑" pitchFamily="34" charset="-122"/>
                <a:ea typeface="微软雅黑" pitchFamily="34" charset="-122"/>
              </a:rPr>
              <a:t>，</a:t>
            </a:r>
            <a:r>
              <a:rPr lang="en-GB" altLang="zh-CN" sz="1100" spc="40" dirty="0" err="1">
                <a:solidFill>
                  <a:schemeClr val="tx1">
                    <a:lumMod val="75000"/>
                    <a:lumOff val="25000"/>
                  </a:schemeClr>
                </a:solidFill>
                <a:latin typeface="微软雅黑" pitchFamily="34" charset="-122"/>
                <a:ea typeface="微软雅黑" pitchFamily="34" charset="-122"/>
              </a:rPr>
              <a:t>则可开发数据驱动的统计模型</a:t>
            </a:r>
            <a:r>
              <a:rPr lang="en-GB" altLang="zh-CN" sz="1100" spc="40" dirty="0">
                <a:solidFill>
                  <a:schemeClr val="tx1">
                    <a:lumMod val="75000"/>
                    <a:lumOff val="25000"/>
                  </a:schemeClr>
                </a:solidFill>
                <a:latin typeface="微软雅黑" pitchFamily="34" charset="-122"/>
                <a:ea typeface="微软雅黑" pitchFamily="34" charset="-122"/>
              </a:rPr>
              <a:t>。</a:t>
            </a:r>
            <a:endParaRPr lang="zh-CN" altLang="en-US" sz="1100" spc="40" dirty="0">
              <a:solidFill>
                <a:schemeClr val="tx1">
                  <a:lumMod val="75000"/>
                  <a:lumOff val="25000"/>
                </a:schemeClr>
              </a:solidFill>
              <a:latin typeface="微软雅黑" pitchFamily="34" charset="-122"/>
              <a:ea typeface="微软雅黑" pitchFamily="34" charset="-122"/>
            </a:endParaRPr>
          </a:p>
        </p:txBody>
      </p:sp>
      <p:sp>
        <p:nvSpPr>
          <p:cNvPr id="11" name="矩形 10"/>
          <p:cNvSpPr/>
          <p:nvPr/>
        </p:nvSpPr>
        <p:spPr>
          <a:xfrm>
            <a:off x="7448257" y="4130129"/>
            <a:ext cx="2031325" cy="307777"/>
          </a:xfrm>
          <a:prstGeom prst="rect">
            <a:avLst/>
          </a:prstGeom>
        </p:spPr>
        <p:txBody>
          <a:bodyPr wrap="square">
            <a:spAutoFit/>
          </a:bodyPr>
          <a:lstStyle/>
          <a:p>
            <a:r>
              <a:rPr lang="zh-CN" altLang="en-US" sz="1400" b="1" dirty="0">
                <a:solidFill>
                  <a:schemeClr val="tx1">
                    <a:lumMod val="75000"/>
                    <a:lumOff val="25000"/>
                  </a:schemeClr>
                </a:solidFill>
                <a:latin typeface="微软雅黑" pitchFamily="34" charset="-122"/>
                <a:ea typeface="微软雅黑" pitchFamily="34" charset="-122"/>
              </a:rPr>
              <a:t>模型应用策略方法论</a:t>
            </a:r>
            <a:endParaRPr lang="zh-CN" altLang="en-US" sz="1400" b="1" dirty="0">
              <a:solidFill>
                <a:schemeClr val="tx1">
                  <a:lumMod val="75000"/>
                  <a:lumOff val="25000"/>
                </a:schemeClr>
              </a:solidFill>
              <a:latin typeface="微软雅黑" pitchFamily="34" charset="-122"/>
              <a:ea typeface="微软雅黑" pitchFamily="34" charset="-122"/>
            </a:endParaRPr>
          </a:p>
        </p:txBody>
      </p:sp>
      <p:graphicFrame>
        <p:nvGraphicFramePr>
          <p:cNvPr id="12" name="表格 11"/>
          <p:cNvGraphicFramePr>
            <a:graphicFrameLocks noGrp="1"/>
          </p:cNvGraphicFramePr>
          <p:nvPr/>
        </p:nvGraphicFramePr>
        <p:xfrm>
          <a:off x="7535366" y="4543327"/>
          <a:ext cx="4320480" cy="1262731"/>
        </p:xfrm>
        <a:graphic>
          <a:graphicData uri="http://schemas.openxmlformats.org/drawingml/2006/table">
            <a:tbl>
              <a:tblPr firstRow="1" bandRow="1">
                <a:tableStyleId>{5A111915-BE36-4E01-A7E5-04B1672EAD32}</a:tableStyleId>
              </a:tblPr>
              <a:tblGrid>
                <a:gridCol w="905510"/>
                <a:gridCol w="1083945"/>
                <a:gridCol w="767114"/>
                <a:gridCol w="1563911"/>
              </a:tblGrid>
              <a:tr h="325471">
                <a:tc>
                  <a:txBody>
                    <a:bodyPr/>
                    <a:lstStyle/>
                    <a:p>
                      <a:pPr algn="ctr"/>
                      <a:r>
                        <a:rPr lang="zh-CN" altLang="en-US" sz="1200" b="1" dirty="0">
                          <a:solidFill>
                            <a:schemeClr val="tx1"/>
                          </a:solidFill>
                          <a:latin typeface="微软雅黑" pitchFamily="34" charset="-122"/>
                          <a:ea typeface="微软雅黑" pitchFamily="34" charset="-122"/>
                        </a:rPr>
                        <a:t>借款人类型</a:t>
                      </a:r>
                      <a:endParaRPr lang="zh-CN" altLang="en-US" sz="1200" b="1" dirty="0">
                        <a:solidFill>
                          <a:schemeClr val="tx1"/>
                        </a:solidFill>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zh-CN" altLang="en-US" sz="1200" b="1" dirty="0">
                          <a:solidFill>
                            <a:schemeClr val="tx1"/>
                          </a:solidFill>
                          <a:latin typeface="微软雅黑" pitchFamily="34" charset="-122"/>
                          <a:ea typeface="微软雅黑" pitchFamily="34" charset="-122"/>
                        </a:rPr>
                        <a:t>数量特点</a:t>
                      </a:r>
                      <a:endParaRPr lang="zh-CN" altLang="en-US" sz="1200" b="1" dirty="0">
                        <a:solidFill>
                          <a:schemeClr val="tx1"/>
                        </a:solidFill>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zh-CN" altLang="en-US" sz="1200" b="1" dirty="0">
                          <a:solidFill>
                            <a:schemeClr val="tx1"/>
                          </a:solidFill>
                          <a:latin typeface="微软雅黑" pitchFamily="34" charset="-122"/>
                          <a:ea typeface="微软雅黑" pitchFamily="34" charset="-122"/>
                        </a:rPr>
                        <a:t>金额特点</a:t>
                      </a:r>
                      <a:endParaRPr lang="zh-CN" altLang="en-US" sz="1200" b="1" dirty="0">
                        <a:solidFill>
                          <a:schemeClr val="tx1"/>
                        </a:solidFill>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b="1" dirty="0">
                          <a:solidFill>
                            <a:schemeClr val="tx1"/>
                          </a:solidFill>
                          <a:latin typeface="微软雅黑" pitchFamily="34" charset="-122"/>
                          <a:ea typeface="微软雅黑" pitchFamily="34" charset="-122"/>
                        </a:rPr>
                        <a:t>策略设计</a:t>
                      </a:r>
                      <a:endParaRPr lang="zh-CN" altLang="en-US" sz="1200" b="1" dirty="0">
                        <a:solidFill>
                          <a:schemeClr val="tx1"/>
                        </a:solidFill>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r>
              <a:tr h="125196">
                <a:tc>
                  <a:txBody>
                    <a:bodyPr/>
                    <a:lstStyle/>
                    <a:p>
                      <a:pPr algn="ctr"/>
                      <a:r>
                        <a:rPr lang="zh-CN" altLang="en-US" sz="1200" dirty="0">
                          <a:latin typeface="微软雅黑" pitchFamily="34" charset="-122"/>
                          <a:ea typeface="微软雅黑" pitchFamily="34" charset="-122"/>
                        </a:rPr>
                        <a:t>个人</a:t>
                      </a:r>
                      <a:endParaRPr lang="zh-CN" altLang="en-US" sz="1200" b="0"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微软雅黑" pitchFamily="34" charset="-122"/>
                          <a:ea typeface="微软雅黑" pitchFamily="34" charset="-122"/>
                        </a:rPr>
                        <a:t>数量非常多</a:t>
                      </a:r>
                      <a:endParaRPr lang="zh-CN" altLang="en-US" sz="1200" b="0"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微软雅黑" pitchFamily="34" charset="-122"/>
                          <a:ea typeface="微软雅黑" pitchFamily="34" charset="-122"/>
                        </a:rPr>
                        <a:t>小</a:t>
                      </a:r>
                      <a:endParaRPr lang="zh-CN" altLang="en-US" sz="1200" b="0"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微软雅黑" pitchFamily="34" charset="-122"/>
                          <a:ea typeface="微软雅黑" pitchFamily="34" charset="-122"/>
                        </a:rPr>
                        <a:t>主要依赖评分卡量化</a:t>
                      </a:r>
                      <a:endParaRPr lang="zh-CN" altLang="en-US" sz="1200" b="0"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0781">
                <a:tc>
                  <a:txBody>
                    <a:bodyPr/>
                    <a:lstStyle/>
                    <a:p>
                      <a:pPr algn="ctr"/>
                      <a:r>
                        <a:rPr lang="zh-CN" altLang="en-US" sz="1200" dirty="0">
                          <a:latin typeface="微软雅黑" pitchFamily="34" charset="-122"/>
                          <a:ea typeface="微软雅黑" pitchFamily="34" charset="-122"/>
                        </a:rPr>
                        <a:t>小微企业</a:t>
                      </a:r>
                      <a:endParaRPr lang="zh-CN" altLang="en-US" sz="1200" b="1"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微软雅黑" pitchFamily="34" charset="-122"/>
                          <a:ea typeface="微软雅黑" pitchFamily="34" charset="-122"/>
                        </a:rPr>
                        <a:t>数量较多</a:t>
                      </a:r>
                      <a:endParaRPr lang="zh-CN" altLang="en-US" sz="1200" b="1"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微软雅黑" pitchFamily="34" charset="-122"/>
                          <a:ea typeface="微软雅黑" pitchFamily="34" charset="-122"/>
                        </a:rPr>
                        <a:t>中</a:t>
                      </a:r>
                      <a:endParaRPr lang="zh-CN" altLang="en-US" sz="1200" b="1"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微软雅黑" pitchFamily="34" charset="-122"/>
                          <a:ea typeface="微软雅黑" pitchFamily="34" charset="-122"/>
                        </a:rPr>
                        <a:t>评分卡</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经验规则</a:t>
                      </a:r>
                      <a:endParaRPr lang="zh-CN" altLang="en-US" sz="1200" b="1"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zh-CN" altLang="en-US" sz="1200" dirty="0">
                          <a:latin typeface="微软雅黑" pitchFamily="34" charset="-122"/>
                          <a:ea typeface="微软雅黑" pitchFamily="34" charset="-122"/>
                        </a:rPr>
                        <a:t>中大型企业</a:t>
                      </a:r>
                      <a:endParaRPr lang="zh-CN" altLang="en-US" sz="1200" b="0"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微软雅黑" pitchFamily="34" charset="-122"/>
                          <a:ea typeface="微软雅黑" pitchFamily="34" charset="-122"/>
                        </a:rPr>
                        <a:t>数量相对较少</a:t>
                      </a:r>
                      <a:endParaRPr lang="zh-CN" altLang="en-US" sz="1200" b="0"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微软雅黑" pitchFamily="34" charset="-122"/>
                          <a:ea typeface="微软雅黑" pitchFamily="34" charset="-122"/>
                        </a:rPr>
                        <a:t>大</a:t>
                      </a:r>
                      <a:endParaRPr lang="zh-CN" altLang="en-US" sz="1200" b="0"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微软雅黑" pitchFamily="34" charset="-122"/>
                          <a:ea typeface="微软雅黑" pitchFamily="34" charset="-122"/>
                        </a:rPr>
                        <a:t>主要依赖经验积累，个性化</a:t>
                      </a:r>
                      <a:endParaRPr lang="zh-CN" altLang="en-US" sz="1200" b="0" dirty="0">
                        <a:latin typeface="微软雅黑" pitchFamily="34" charset="-122"/>
                        <a:ea typeface="微软雅黑"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4" name="Picture 2"/>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a:stretch>
        </p:blipFill>
        <p:spPr bwMode="auto">
          <a:xfrm>
            <a:off x="362441" y="1519057"/>
            <a:ext cx="6884893" cy="4353191"/>
          </a:xfrm>
          <a:prstGeom prst="rect">
            <a:avLst/>
          </a:prstGeom>
          <a:noFill/>
          <a:ln w="9525">
            <a:noFill/>
            <a:miter lim="800000"/>
            <a:headEnd/>
            <a:tailEnd/>
          </a:ln>
        </p:spPr>
      </p:pic>
      <p:cxnSp>
        <p:nvCxnSpPr>
          <p:cNvPr id="15" name="直接连接符 14"/>
          <p:cNvCxnSpPr/>
          <p:nvPr/>
        </p:nvCxnSpPr>
        <p:spPr>
          <a:xfrm>
            <a:off x="1538648" y="3590222"/>
            <a:ext cx="0" cy="415636"/>
          </a:xfrm>
          <a:prstGeom prst="line">
            <a:avLst/>
          </a:prstGeom>
        </p:spPr>
        <p:style>
          <a:lnRef idx="1">
            <a:schemeClr val="accent5"/>
          </a:lnRef>
          <a:fillRef idx="0">
            <a:schemeClr val="accent5"/>
          </a:fillRef>
          <a:effectRef idx="0">
            <a:schemeClr val="accent5"/>
          </a:effectRef>
          <a:fontRef idx="minor">
            <a:schemeClr val="tx1"/>
          </a:fontRef>
        </p:style>
      </p:cxnSp>
      <p:cxnSp>
        <p:nvCxnSpPr>
          <p:cNvPr id="16" name="直接连接符 15"/>
          <p:cNvCxnSpPr/>
          <p:nvPr/>
        </p:nvCxnSpPr>
        <p:spPr>
          <a:xfrm>
            <a:off x="1330830" y="4005858"/>
            <a:ext cx="207818" cy="0"/>
          </a:xfrm>
          <a:prstGeom prst="line">
            <a:avLst/>
          </a:prstGeom>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规则</a:t>
            </a:r>
            <a:r>
              <a:rPr lang="en-US" altLang="zh-CN" dirty="0"/>
              <a:t>+</a:t>
            </a:r>
            <a:r>
              <a:rPr lang="zh-CN" altLang="en-US" dirty="0"/>
              <a:t>模型的适用性</a:t>
            </a:r>
            <a:endParaRPr lang="zh-CN" altLang="en-US" dirty="0"/>
          </a:p>
        </p:txBody>
      </p:sp>
      <p:sp>
        <p:nvSpPr>
          <p:cNvPr id="3" name="Freeform 15"/>
          <p:cNvSpPr/>
          <p:nvPr/>
        </p:nvSpPr>
        <p:spPr bwMode="auto">
          <a:xfrm>
            <a:off x="2206104" y="2282171"/>
            <a:ext cx="663575" cy="595312"/>
          </a:xfrm>
          <a:custGeom>
            <a:avLst/>
            <a:gdLst>
              <a:gd name="T0" fmla="*/ 334 w 1023"/>
              <a:gd name="T1" fmla="*/ 917 h 917"/>
              <a:gd name="T2" fmla="*/ 202 w 1023"/>
              <a:gd name="T3" fmla="*/ 841 h 917"/>
              <a:gd name="T4" fmla="*/ 25 w 1023"/>
              <a:gd name="T5" fmla="*/ 535 h 917"/>
              <a:gd name="T6" fmla="*/ 25 w 1023"/>
              <a:gd name="T7" fmla="*/ 382 h 917"/>
              <a:gd name="T8" fmla="*/ 202 w 1023"/>
              <a:gd name="T9" fmla="*/ 76 h 917"/>
              <a:gd name="T10" fmla="*/ 334 w 1023"/>
              <a:gd name="T11" fmla="*/ 0 h 917"/>
              <a:gd name="T12" fmla="*/ 688 w 1023"/>
              <a:gd name="T13" fmla="*/ 0 h 917"/>
              <a:gd name="T14" fmla="*/ 820 w 1023"/>
              <a:gd name="T15" fmla="*/ 76 h 917"/>
              <a:gd name="T16" fmla="*/ 997 w 1023"/>
              <a:gd name="T17" fmla="*/ 382 h 917"/>
              <a:gd name="T18" fmla="*/ 997 w 1023"/>
              <a:gd name="T19" fmla="*/ 535 h 917"/>
              <a:gd name="T20" fmla="*/ 820 w 1023"/>
              <a:gd name="T21" fmla="*/ 841 h 917"/>
              <a:gd name="T22" fmla="*/ 688 w 1023"/>
              <a:gd name="T23" fmla="*/ 917 h 917"/>
              <a:gd name="T24" fmla="*/ 334 w 1023"/>
              <a:gd name="T25" fmla="*/ 91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3" h="917">
                <a:moveTo>
                  <a:pt x="334" y="917"/>
                </a:moveTo>
                <a:cubicBezTo>
                  <a:pt x="283" y="917"/>
                  <a:pt x="228" y="885"/>
                  <a:pt x="202" y="841"/>
                </a:cubicBezTo>
                <a:cubicBezTo>
                  <a:pt x="25" y="535"/>
                  <a:pt x="25" y="535"/>
                  <a:pt x="25" y="535"/>
                </a:cubicBezTo>
                <a:cubicBezTo>
                  <a:pt x="0" y="490"/>
                  <a:pt x="0" y="426"/>
                  <a:pt x="25" y="382"/>
                </a:cubicBezTo>
                <a:cubicBezTo>
                  <a:pt x="202" y="76"/>
                  <a:pt x="202" y="76"/>
                  <a:pt x="202" y="76"/>
                </a:cubicBezTo>
                <a:cubicBezTo>
                  <a:pt x="228" y="32"/>
                  <a:pt x="283" y="0"/>
                  <a:pt x="334" y="0"/>
                </a:cubicBezTo>
                <a:cubicBezTo>
                  <a:pt x="688" y="0"/>
                  <a:pt x="688" y="0"/>
                  <a:pt x="688" y="0"/>
                </a:cubicBezTo>
                <a:cubicBezTo>
                  <a:pt x="739" y="0"/>
                  <a:pt x="795" y="32"/>
                  <a:pt x="820" y="76"/>
                </a:cubicBezTo>
                <a:cubicBezTo>
                  <a:pt x="997" y="382"/>
                  <a:pt x="997" y="382"/>
                  <a:pt x="997" y="382"/>
                </a:cubicBezTo>
                <a:cubicBezTo>
                  <a:pt x="1023" y="426"/>
                  <a:pt x="1023" y="490"/>
                  <a:pt x="997" y="535"/>
                </a:cubicBezTo>
                <a:cubicBezTo>
                  <a:pt x="820" y="841"/>
                  <a:pt x="820" y="841"/>
                  <a:pt x="820" y="841"/>
                </a:cubicBezTo>
                <a:cubicBezTo>
                  <a:pt x="795" y="885"/>
                  <a:pt x="739" y="917"/>
                  <a:pt x="688" y="917"/>
                </a:cubicBezTo>
                <a:lnTo>
                  <a:pt x="334" y="917"/>
                </a:lnTo>
                <a:close/>
              </a:path>
            </a:pathLst>
          </a:custGeom>
          <a:gradFill>
            <a:gsLst>
              <a:gs pos="0">
                <a:srgbClr val="FAEA8A"/>
              </a:gs>
              <a:gs pos="100000">
                <a:srgbClr val="F2B80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600" b="1" dirty="0">
              <a:solidFill>
                <a:prstClr val="white"/>
              </a:solidFill>
              <a:cs typeface="Helvetica" panose="020B0604020202020204" pitchFamily="34" charset="0"/>
            </a:endParaRPr>
          </a:p>
        </p:txBody>
      </p:sp>
      <p:sp>
        <p:nvSpPr>
          <p:cNvPr id="4" name="Freeform 15"/>
          <p:cNvSpPr/>
          <p:nvPr/>
        </p:nvSpPr>
        <p:spPr bwMode="auto">
          <a:xfrm>
            <a:off x="5216604" y="2282171"/>
            <a:ext cx="663575" cy="595312"/>
          </a:xfrm>
          <a:custGeom>
            <a:avLst/>
            <a:gdLst>
              <a:gd name="T0" fmla="*/ 334 w 1023"/>
              <a:gd name="T1" fmla="*/ 917 h 917"/>
              <a:gd name="T2" fmla="*/ 202 w 1023"/>
              <a:gd name="T3" fmla="*/ 841 h 917"/>
              <a:gd name="T4" fmla="*/ 25 w 1023"/>
              <a:gd name="T5" fmla="*/ 535 h 917"/>
              <a:gd name="T6" fmla="*/ 25 w 1023"/>
              <a:gd name="T7" fmla="*/ 382 h 917"/>
              <a:gd name="T8" fmla="*/ 202 w 1023"/>
              <a:gd name="T9" fmla="*/ 76 h 917"/>
              <a:gd name="T10" fmla="*/ 334 w 1023"/>
              <a:gd name="T11" fmla="*/ 0 h 917"/>
              <a:gd name="T12" fmla="*/ 688 w 1023"/>
              <a:gd name="T13" fmla="*/ 0 h 917"/>
              <a:gd name="T14" fmla="*/ 820 w 1023"/>
              <a:gd name="T15" fmla="*/ 76 h 917"/>
              <a:gd name="T16" fmla="*/ 997 w 1023"/>
              <a:gd name="T17" fmla="*/ 382 h 917"/>
              <a:gd name="T18" fmla="*/ 997 w 1023"/>
              <a:gd name="T19" fmla="*/ 535 h 917"/>
              <a:gd name="T20" fmla="*/ 820 w 1023"/>
              <a:gd name="T21" fmla="*/ 841 h 917"/>
              <a:gd name="T22" fmla="*/ 688 w 1023"/>
              <a:gd name="T23" fmla="*/ 917 h 917"/>
              <a:gd name="T24" fmla="*/ 334 w 1023"/>
              <a:gd name="T25" fmla="*/ 91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3" h="917">
                <a:moveTo>
                  <a:pt x="334" y="917"/>
                </a:moveTo>
                <a:cubicBezTo>
                  <a:pt x="283" y="917"/>
                  <a:pt x="228" y="885"/>
                  <a:pt x="202" y="841"/>
                </a:cubicBezTo>
                <a:cubicBezTo>
                  <a:pt x="25" y="535"/>
                  <a:pt x="25" y="535"/>
                  <a:pt x="25" y="535"/>
                </a:cubicBezTo>
                <a:cubicBezTo>
                  <a:pt x="0" y="490"/>
                  <a:pt x="0" y="426"/>
                  <a:pt x="25" y="382"/>
                </a:cubicBezTo>
                <a:cubicBezTo>
                  <a:pt x="202" y="76"/>
                  <a:pt x="202" y="76"/>
                  <a:pt x="202" y="76"/>
                </a:cubicBezTo>
                <a:cubicBezTo>
                  <a:pt x="228" y="32"/>
                  <a:pt x="283" y="0"/>
                  <a:pt x="334" y="0"/>
                </a:cubicBezTo>
                <a:cubicBezTo>
                  <a:pt x="688" y="0"/>
                  <a:pt x="688" y="0"/>
                  <a:pt x="688" y="0"/>
                </a:cubicBezTo>
                <a:cubicBezTo>
                  <a:pt x="739" y="0"/>
                  <a:pt x="795" y="32"/>
                  <a:pt x="820" y="76"/>
                </a:cubicBezTo>
                <a:cubicBezTo>
                  <a:pt x="997" y="382"/>
                  <a:pt x="997" y="382"/>
                  <a:pt x="997" y="382"/>
                </a:cubicBezTo>
                <a:cubicBezTo>
                  <a:pt x="1023" y="426"/>
                  <a:pt x="1023" y="490"/>
                  <a:pt x="997" y="535"/>
                </a:cubicBezTo>
                <a:cubicBezTo>
                  <a:pt x="820" y="841"/>
                  <a:pt x="820" y="841"/>
                  <a:pt x="820" y="841"/>
                </a:cubicBezTo>
                <a:cubicBezTo>
                  <a:pt x="795" y="885"/>
                  <a:pt x="739" y="917"/>
                  <a:pt x="688" y="917"/>
                </a:cubicBezTo>
                <a:lnTo>
                  <a:pt x="334" y="917"/>
                </a:lnTo>
                <a:close/>
              </a:path>
            </a:pathLst>
          </a:custGeom>
          <a:gradFill>
            <a:gsLst>
              <a:gs pos="0">
                <a:srgbClr val="5CA0F2"/>
              </a:gs>
              <a:gs pos="100000">
                <a:srgbClr val="1C7AEC"/>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600" b="1" dirty="0">
              <a:solidFill>
                <a:prstClr val="white"/>
              </a:solidFill>
              <a:cs typeface="Helvetica" panose="020B0604020202020204" pitchFamily="34" charset="0"/>
            </a:endParaRPr>
          </a:p>
        </p:txBody>
      </p:sp>
      <p:sp>
        <p:nvSpPr>
          <p:cNvPr id="5" name="文本框 4"/>
          <p:cNvSpPr txBox="1"/>
          <p:nvPr/>
        </p:nvSpPr>
        <p:spPr>
          <a:xfrm>
            <a:off x="2125141" y="1605896"/>
            <a:ext cx="4691063" cy="369887"/>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en-US" altLang="zh-CN" sz="1800" dirty="0">
                <a:solidFill>
                  <a:schemeClr val="tx1">
                    <a:lumMod val="75000"/>
                    <a:lumOff val="25000"/>
                  </a:schemeClr>
                </a:solidFill>
              </a:rPr>
              <a:t>1</a:t>
            </a:r>
            <a:r>
              <a:rPr lang="zh-CN" altLang="en-US" sz="1800" dirty="0">
                <a:solidFill>
                  <a:schemeClr val="tx1">
                    <a:lumMod val="75000"/>
                    <a:lumOff val="25000"/>
                  </a:schemeClr>
                </a:solidFill>
              </a:rPr>
              <a:t>、规则特点：触发单一规则就触发预警</a:t>
            </a:r>
            <a:endParaRPr lang="zh-CN" altLang="zh-CN" sz="1800" dirty="0">
              <a:solidFill>
                <a:schemeClr val="tx1">
                  <a:lumMod val="75000"/>
                  <a:lumOff val="25000"/>
                </a:schemeClr>
              </a:solidFill>
            </a:endParaRPr>
          </a:p>
        </p:txBody>
      </p:sp>
      <p:sp>
        <p:nvSpPr>
          <p:cNvPr id="6" name="文本框 5"/>
          <p:cNvSpPr txBox="1"/>
          <p:nvPr/>
        </p:nvSpPr>
        <p:spPr>
          <a:xfrm>
            <a:off x="2125141" y="3303985"/>
            <a:ext cx="5605463" cy="369887"/>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en-US" altLang="zh-CN" sz="1800" dirty="0">
                <a:solidFill>
                  <a:schemeClr val="tx1">
                    <a:lumMod val="75000"/>
                    <a:lumOff val="25000"/>
                  </a:schemeClr>
                </a:solidFill>
              </a:rPr>
              <a:t>2</a:t>
            </a:r>
            <a:r>
              <a:rPr lang="zh-CN" altLang="en-US" sz="1800" dirty="0">
                <a:solidFill>
                  <a:schemeClr val="tx1">
                    <a:lumMod val="75000"/>
                    <a:lumOff val="25000"/>
                  </a:schemeClr>
                </a:solidFill>
              </a:rPr>
              <a:t>、模型特点：多个定量指标的综合</a:t>
            </a:r>
            <a:endParaRPr lang="zh-CN" altLang="zh-CN" sz="1800" dirty="0">
              <a:solidFill>
                <a:schemeClr val="tx1">
                  <a:lumMod val="75000"/>
                  <a:lumOff val="25000"/>
                </a:schemeClr>
              </a:solidFill>
            </a:endParaRPr>
          </a:p>
        </p:txBody>
      </p:sp>
      <p:sp>
        <p:nvSpPr>
          <p:cNvPr id="7" name="文本框 6"/>
          <p:cNvSpPr txBox="1"/>
          <p:nvPr/>
        </p:nvSpPr>
        <p:spPr>
          <a:xfrm>
            <a:off x="2264841" y="2409171"/>
            <a:ext cx="855663" cy="33972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zh-CN" altLang="en-US" sz="1600" b="0" dirty="0">
                <a:solidFill>
                  <a:schemeClr val="tx1">
                    <a:lumMod val="75000"/>
                    <a:lumOff val="25000"/>
                  </a:schemeClr>
                </a:solidFill>
              </a:rPr>
              <a:t>优点</a:t>
            </a:r>
            <a:endParaRPr lang="zh-CN" altLang="zh-CN" sz="1600" b="0" dirty="0">
              <a:solidFill>
                <a:schemeClr val="tx1">
                  <a:lumMod val="75000"/>
                  <a:lumOff val="25000"/>
                </a:schemeClr>
              </a:solidFill>
            </a:endParaRPr>
          </a:p>
        </p:txBody>
      </p:sp>
      <p:sp>
        <p:nvSpPr>
          <p:cNvPr id="8" name="文本框 7"/>
          <p:cNvSpPr txBox="1"/>
          <p:nvPr/>
        </p:nvSpPr>
        <p:spPr>
          <a:xfrm>
            <a:off x="5261054" y="2409171"/>
            <a:ext cx="800100" cy="33972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zh-CN" altLang="en-US" sz="1600" b="0" dirty="0">
                <a:solidFill>
                  <a:schemeClr val="bg1"/>
                </a:solidFill>
              </a:rPr>
              <a:t>缺点</a:t>
            </a:r>
            <a:endParaRPr lang="zh-CN" altLang="zh-CN" sz="1600" b="0" dirty="0">
              <a:solidFill>
                <a:schemeClr val="bg1"/>
              </a:solidFill>
            </a:endParaRPr>
          </a:p>
        </p:txBody>
      </p:sp>
      <p:sp>
        <p:nvSpPr>
          <p:cNvPr id="9" name="文本框 8"/>
          <p:cNvSpPr txBox="1"/>
          <p:nvPr/>
        </p:nvSpPr>
        <p:spPr>
          <a:xfrm>
            <a:off x="1990750" y="5200080"/>
            <a:ext cx="4970463" cy="461962"/>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zh-CN" altLang="en-US" spc="300" dirty="0">
                <a:solidFill>
                  <a:srgbClr val="C00000"/>
                </a:solidFill>
              </a:rPr>
              <a:t>规则</a:t>
            </a:r>
            <a:r>
              <a:rPr lang="en-US" altLang="zh-CN" spc="300" dirty="0">
                <a:solidFill>
                  <a:srgbClr val="C00000"/>
                </a:solidFill>
              </a:rPr>
              <a:t>+</a:t>
            </a:r>
            <a:r>
              <a:rPr lang="zh-CN" altLang="en-US" spc="300" dirty="0">
                <a:solidFill>
                  <a:srgbClr val="C00000"/>
                </a:solidFill>
              </a:rPr>
              <a:t>模型可以实现两者的互补</a:t>
            </a:r>
            <a:endParaRPr lang="zh-CN" altLang="zh-CN" spc="300" dirty="0">
              <a:solidFill>
                <a:srgbClr val="C00000"/>
              </a:solidFill>
            </a:endParaRPr>
          </a:p>
        </p:txBody>
      </p:sp>
      <p:sp>
        <p:nvSpPr>
          <p:cNvPr id="10" name="矩形 9"/>
          <p:cNvSpPr/>
          <p:nvPr/>
        </p:nvSpPr>
        <p:spPr>
          <a:xfrm>
            <a:off x="2974454" y="2394883"/>
            <a:ext cx="1800493" cy="415498"/>
          </a:xfrm>
          <a:prstGeom prst="rect">
            <a:avLst/>
          </a:prstGeom>
        </p:spPr>
        <p:txBody>
          <a:bodyPr wrap="none">
            <a:spAutoFit/>
          </a:bodyPr>
          <a:lstStyle/>
          <a:p>
            <a:pPr>
              <a:buFont typeface="Arial" pitchFamily="34" charset="0"/>
              <a:buNone/>
              <a:defRPr/>
            </a:pPr>
            <a:r>
              <a:rPr lang="zh-CN" altLang="en-US" dirty="0">
                <a:solidFill>
                  <a:schemeClr val="tx1">
                    <a:lumMod val="75000"/>
                    <a:lumOff val="25000"/>
                  </a:schemeClr>
                </a:solidFill>
                <a:latin typeface="微软雅黑" pitchFamily="34" charset="-122"/>
                <a:ea typeface="微软雅黑" pitchFamily="34" charset="-122"/>
              </a:rPr>
              <a:t>可以一票否决</a:t>
            </a:r>
            <a:endParaRPr lang="zh-CN" altLang="zh-CN" dirty="0">
              <a:solidFill>
                <a:schemeClr val="tx1">
                  <a:lumMod val="75000"/>
                  <a:lumOff val="25000"/>
                </a:schemeClr>
              </a:solidFill>
              <a:latin typeface="微软雅黑" pitchFamily="34" charset="-122"/>
              <a:ea typeface="微软雅黑" pitchFamily="34" charset="-122"/>
            </a:endParaRPr>
          </a:p>
        </p:txBody>
      </p:sp>
      <p:sp>
        <p:nvSpPr>
          <p:cNvPr id="11" name="矩形 10"/>
          <p:cNvSpPr/>
          <p:nvPr/>
        </p:nvSpPr>
        <p:spPr>
          <a:xfrm>
            <a:off x="5975429" y="2394883"/>
            <a:ext cx="1800493" cy="415498"/>
          </a:xfrm>
          <a:prstGeom prst="rect">
            <a:avLst/>
          </a:prstGeom>
        </p:spPr>
        <p:txBody>
          <a:bodyPr wrap="none">
            <a:spAutoFit/>
          </a:bodyPr>
          <a:lstStyle/>
          <a:p>
            <a:pPr>
              <a:buFont typeface="Arial" pitchFamily="34" charset="0"/>
              <a:buNone/>
              <a:defRPr/>
            </a:pPr>
            <a:r>
              <a:rPr lang="zh-CN" altLang="en-US" dirty="0">
                <a:solidFill>
                  <a:schemeClr val="tx1">
                    <a:lumMod val="75000"/>
                    <a:lumOff val="25000"/>
                  </a:schemeClr>
                </a:solidFill>
                <a:latin typeface="微软雅黑" pitchFamily="34" charset="-122"/>
                <a:ea typeface="微软雅黑" pitchFamily="34" charset="-122"/>
              </a:rPr>
              <a:t>可能命中率低</a:t>
            </a:r>
            <a:endParaRPr lang="zh-CN" altLang="zh-CN" dirty="0">
              <a:solidFill>
                <a:schemeClr val="tx1">
                  <a:lumMod val="75000"/>
                  <a:lumOff val="25000"/>
                </a:schemeClr>
              </a:solidFill>
              <a:latin typeface="微软雅黑" pitchFamily="34" charset="-122"/>
              <a:ea typeface="微软雅黑" pitchFamily="34" charset="-122"/>
            </a:endParaRPr>
          </a:p>
        </p:txBody>
      </p:sp>
      <p:sp>
        <p:nvSpPr>
          <p:cNvPr id="12" name="Freeform 15"/>
          <p:cNvSpPr/>
          <p:nvPr/>
        </p:nvSpPr>
        <p:spPr bwMode="auto">
          <a:xfrm>
            <a:off x="2206104" y="3986610"/>
            <a:ext cx="663575" cy="595312"/>
          </a:xfrm>
          <a:custGeom>
            <a:avLst/>
            <a:gdLst>
              <a:gd name="T0" fmla="*/ 334 w 1023"/>
              <a:gd name="T1" fmla="*/ 917 h 917"/>
              <a:gd name="T2" fmla="*/ 202 w 1023"/>
              <a:gd name="T3" fmla="*/ 841 h 917"/>
              <a:gd name="T4" fmla="*/ 25 w 1023"/>
              <a:gd name="T5" fmla="*/ 535 h 917"/>
              <a:gd name="T6" fmla="*/ 25 w 1023"/>
              <a:gd name="T7" fmla="*/ 382 h 917"/>
              <a:gd name="T8" fmla="*/ 202 w 1023"/>
              <a:gd name="T9" fmla="*/ 76 h 917"/>
              <a:gd name="T10" fmla="*/ 334 w 1023"/>
              <a:gd name="T11" fmla="*/ 0 h 917"/>
              <a:gd name="T12" fmla="*/ 688 w 1023"/>
              <a:gd name="T13" fmla="*/ 0 h 917"/>
              <a:gd name="T14" fmla="*/ 820 w 1023"/>
              <a:gd name="T15" fmla="*/ 76 h 917"/>
              <a:gd name="T16" fmla="*/ 997 w 1023"/>
              <a:gd name="T17" fmla="*/ 382 h 917"/>
              <a:gd name="T18" fmla="*/ 997 w 1023"/>
              <a:gd name="T19" fmla="*/ 535 h 917"/>
              <a:gd name="T20" fmla="*/ 820 w 1023"/>
              <a:gd name="T21" fmla="*/ 841 h 917"/>
              <a:gd name="T22" fmla="*/ 688 w 1023"/>
              <a:gd name="T23" fmla="*/ 917 h 917"/>
              <a:gd name="T24" fmla="*/ 334 w 1023"/>
              <a:gd name="T25" fmla="*/ 91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3" h="917">
                <a:moveTo>
                  <a:pt x="334" y="917"/>
                </a:moveTo>
                <a:cubicBezTo>
                  <a:pt x="283" y="917"/>
                  <a:pt x="228" y="885"/>
                  <a:pt x="202" y="841"/>
                </a:cubicBezTo>
                <a:cubicBezTo>
                  <a:pt x="25" y="535"/>
                  <a:pt x="25" y="535"/>
                  <a:pt x="25" y="535"/>
                </a:cubicBezTo>
                <a:cubicBezTo>
                  <a:pt x="0" y="490"/>
                  <a:pt x="0" y="426"/>
                  <a:pt x="25" y="382"/>
                </a:cubicBezTo>
                <a:cubicBezTo>
                  <a:pt x="202" y="76"/>
                  <a:pt x="202" y="76"/>
                  <a:pt x="202" y="76"/>
                </a:cubicBezTo>
                <a:cubicBezTo>
                  <a:pt x="228" y="32"/>
                  <a:pt x="283" y="0"/>
                  <a:pt x="334" y="0"/>
                </a:cubicBezTo>
                <a:cubicBezTo>
                  <a:pt x="688" y="0"/>
                  <a:pt x="688" y="0"/>
                  <a:pt x="688" y="0"/>
                </a:cubicBezTo>
                <a:cubicBezTo>
                  <a:pt x="739" y="0"/>
                  <a:pt x="795" y="32"/>
                  <a:pt x="820" y="76"/>
                </a:cubicBezTo>
                <a:cubicBezTo>
                  <a:pt x="997" y="382"/>
                  <a:pt x="997" y="382"/>
                  <a:pt x="997" y="382"/>
                </a:cubicBezTo>
                <a:cubicBezTo>
                  <a:pt x="1023" y="426"/>
                  <a:pt x="1023" y="490"/>
                  <a:pt x="997" y="535"/>
                </a:cubicBezTo>
                <a:cubicBezTo>
                  <a:pt x="820" y="841"/>
                  <a:pt x="820" y="841"/>
                  <a:pt x="820" y="841"/>
                </a:cubicBezTo>
                <a:cubicBezTo>
                  <a:pt x="795" y="885"/>
                  <a:pt x="739" y="917"/>
                  <a:pt x="688" y="917"/>
                </a:cubicBezTo>
                <a:lnTo>
                  <a:pt x="334" y="917"/>
                </a:lnTo>
                <a:close/>
              </a:path>
            </a:pathLst>
          </a:custGeom>
          <a:gradFill>
            <a:gsLst>
              <a:gs pos="0">
                <a:srgbClr val="FAEA8A"/>
              </a:gs>
              <a:gs pos="100000">
                <a:srgbClr val="F2B800"/>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600" b="1" dirty="0">
              <a:solidFill>
                <a:prstClr val="white"/>
              </a:solidFill>
              <a:cs typeface="Helvetica" panose="020B0604020202020204" pitchFamily="34" charset="0"/>
            </a:endParaRPr>
          </a:p>
        </p:txBody>
      </p:sp>
      <p:sp>
        <p:nvSpPr>
          <p:cNvPr id="13" name="Freeform 15"/>
          <p:cNvSpPr/>
          <p:nvPr/>
        </p:nvSpPr>
        <p:spPr bwMode="auto">
          <a:xfrm>
            <a:off x="5216604" y="3986610"/>
            <a:ext cx="663575" cy="595312"/>
          </a:xfrm>
          <a:custGeom>
            <a:avLst/>
            <a:gdLst>
              <a:gd name="T0" fmla="*/ 334 w 1023"/>
              <a:gd name="T1" fmla="*/ 917 h 917"/>
              <a:gd name="T2" fmla="*/ 202 w 1023"/>
              <a:gd name="T3" fmla="*/ 841 h 917"/>
              <a:gd name="T4" fmla="*/ 25 w 1023"/>
              <a:gd name="T5" fmla="*/ 535 h 917"/>
              <a:gd name="T6" fmla="*/ 25 w 1023"/>
              <a:gd name="T7" fmla="*/ 382 h 917"/>
              <a:gd name="T8" fmla="*/ 202 w 1023"/>
              <a:gd name="T9" fmla="*/ 76 h 917"/>
              <a:gd name="T10" fmla="*/ 334 w 1023"/>
              <a:gd name="T11" fmla="*/ 0 h 917"/>
              <a:gd name="T12" fmla="*/ 688 w 1023"/>
              <a:gd name="T13" fmla="*/ 0 h 917"/>
              <a:gd name="T14" fmla="*/ 820 w 1023"/>
              <a:gd name="T15" fmla="*/ 76 h 917"/>
              <a:gd name="T16" fmla="*/ 997 w 1023"/>
              <a:gd name="T17" fmla="*/ 382 h 917"/>
              <a:gd name="T18" fmla="*/ 997 w 1023"/>
              <a:gd name="T19" fmla="*/ 535 h 917"/>
              <a:gd name="T20" fmla="*/ 820 w 1023"/>
              <a:gd name="T21" fmla="*/ 841 h 917"/>
              <a:gd name="T22" fmla="*/ 688 w 1023"/>
              <a:gd name="T23" fmla="*/ 917 h 917"/>
              <a:gd name="T24" fmla="*/ 334 w 1023"/>
              <a:gd name="T25" fmla="*/ 917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3" h="917">
                <a:moveTo>
                  <a:pt x="334" y="917"/>
                </a:moveTo>
                <a:cubicBezTo>
                  <a:pt x="283" y="917"/>
                  <a:pt x="228" y="885"/>
                  <a:pt x="202" y="841"/>
                </a:cubicBezTo>
                <a:cubicBezTo>
                  <a:pt x="25" y="535"/>
                  <a:pt x="25" y="535"/>
                  <a:pt x="25" y="535"/>
                </a:cubicBezTo>
                <a:cubicBezTo>
                  <a:pt x="0" y="490"/>
                  <a:pt x="0" y="426"/>
                  <a:pt x="25" y="382"/>
                </a:cubicBezTo>
                <a:cubicBezTo>
                  <a:pt x="202" y="76"/>
                  <a:pt x="202" y="76"/>
                  <a:pt x="202" y="76"/>
                </a:cubicBezTo>
                <a:cubicBezTo>
                  <a:pt x="228" y="32"/>
                  <a:pt x="283" y="0"/>
                  <a:pt x="334" y="0"/>
                </a:cubicBezTo>
                <a:cubicBezTo>
                  <a:pt x="688" y="0"/>
                  <a:pt x="688" y="0"/>
                  <a:pt x="688" y="0"/>
                </a:cubicBezTo>
                <a:cubicBezTo>
                  <a:pt x="739" y="0"/>
                  <a:pt x="795" y="32"/>
                  <a:pt x="820" y="76"/>
                </a:cubicBezTo>
                <a:cubicBezTo>
                  <a:pt x="997" y="382"/>
                  <a:pt x="997" y="382"/>
                  <a:pt x="997" y="382"/>
                </a:cubicBezTo>
                <a:cubicBezTo>
                  <a:pt x="1023" y="426"/>
                  <a:pt x="1023" y="490"/>
                  <a:pt x="997" y="535"/>
                </a:cubicBezTo>
                <a:cubicBezTo>
                  <a:pt x="820" y="841"/>
                  <a:pt x="820" y="841"/>
                  <a:pt x="820" y="841"/>
                </a:cubicBezTo>
                <a:cubicBezTo>
                  <a:pt x="795" y="885"/>
                  <a:pt x="739" y="917"/>
                  <a:pt x="688" y="917"/>
                </a:cubicBezTo>
                <a:lnTo>
                  <a:pt x="334" y="917"/>
                </a:lnTo>
                <a:close/>
              </a:path>
            </a:pathLst>
          </a:custGeom>
          <a:gradFill>
            <a:gsLst>
              <a:gs pos="0">
                <a:srgbClr val="5CA0F2"/>
              </a:gs>
              <a:gs pos="100000">
                <a:srgbClr val="1C7AEC"/>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3600" b="1" dirty="0">
              <a:solidFill>
                <a:prstClr val="white"/>
              </a:solidFill>
              <a:cs typeface="Helvetica" panose="020B0604020202020204" pitchFamily="34" charset="0"/>
            </a:endParaRPr>
          </a:p>
        </p:txBody>
      </p:sp>
      <p:sp>
        <p:nvSpPr>
          <p:cNvPr id="14" name="文本框 6"/>
          <p:cNvSpPr txBox="1"/>
          <p:nvPr/>
        </p:nvSpPr>
        <p:spPr>
          <a:xfrm>
            <a:off x="2264841" y="4115197"/>
            <a:ext cx="855663" cy="338138"/>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zh-CN" altLang="en-US" sz="1600" b="0" dirty="0">
                <a:solidFill>
                  <a:schemeClr val="tx1">
                    <a:lumMod val="75000"/>
                    <a:lumOff val="25000"/>
                  </a:schemeClr>
                </a:solidFill>
              </a:rPr>
              <a:t>优点</a:t>
            </a:r>
            <a:endParaRPr lang="zh-CN" altLang="zh-CN" sz="1600" b="0" dirty="0">
              <a:solidFill>
                <a:schemeClr val="tx1">
                  <a:lumMod val="75000"/>
                  <a:lumOff val="25000"/>
                </a:schemeClr>
              </a:solidFill>
            </a:endParaRPr>
          </a:p>
        </p:txBody>
      </p:sp>
      <p:sp>
        <p:nvSpPr>
          <p:cNvPr id="15" name="文本框 7"/>
          <p:cNvSpPr txBox="1"/>
          <p:nvPr/>
        </p:nvSpPr>
        <p:spPr>
          <a:xfrm>
            <a:off x="5261054" y="4115197"/>
            <a:ext cx="800100" cy="338138"/>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zh-CN" altLang="en-US" sz="1600" b="0" dirty="0">
                <a:solidFill>
                  <a:schemeClr val="bg1"/>
                </a:solidFill>
              </a:rPr>
              <a:t>缺点</a:t>
            </a:r>
            <a:endParaRPr lang="zh-CN" altLang="zh-CN" sz="1600" b="0" dirty="0">
              <a:solidFill>
                <a:schemeClr val="bg1"/>
              </a:solidFill>
            </a:endParaRPr>
          </a:p>
        </p:txBody>
      </p:sp>
      <p:sp>
        <p:nvSpPr>
          <p:cNvPr id="16" name="矩形 15"/>
          <p:cNvSpPr/>
          <p:nvPr/>
        </p:nvSpPr>
        <p:spPr>
          <a:xfrm>
            <a:off x="2974454" y="4099322"/>
            <a:ext cx="1261884" cy="415498"/>
          </a:xfrm>
          <a:prstGeom prst="rect">
            <a:avLst/>
          </a:prstGeom>
        </p:spPr>
        <p:txBody>
          <a:bodyPr wrap="none">
            <a:spAutoFit/>
          </a:bodyPr>
          <a:lstStyle/>
          <a:p>
            <a:pPr>
              <a:buFont typeface="Arial" pitchFamily="34" charset="0"/>
              <a:buNone/>
              <a:defRPr/>
            </a:pPr>
            <a:r>
              <a:rPr lang="zh-CN" altLang="en-US" dirty="0">
                <a:solidFill>
                  <a:schemeClr val="tx1">
                    <a:lumMod val="75000"/>
                    <a:lumOff val="25000"/>
                  </a:schemeClr>
                </a:solidFill>
                <a:latin typeface="微软雅黑" pitchFamily="34" charset="-122"/>
                <a:ea typeface="微软雅黑" pitchFamily="34" charset="-122"/>
              </a:rPr>
              <a:t>命中率高</a:t>
            </a:r>
            <a:endParaRPr lang="zh-CN" altLang="zh-CN" dirty="0">
              <a:solidFill>
                <a:schemeClr val="tx1">
                  <a:lumMod val="75000"/>
                  <a:lumOff val="25000"/>
                </a:schemeClr>
              </a:solidFill>
              <a:latin typeface="微软雅黑" pitchFamily="34" charset="-122"/>
              <a:ea typeface="微软雅黑" pitchFamily="34" charset="-122"/>
            </a:endParaRPr>
          </a:p>
        </p:txBody>
      </p:sp>
      <p:sp>
        <p:nvSpPr>
          <p:cNvPr id="17" name="矩形 16"/>
          <p:cNvSpPr/>
          <p:nvPr/>
        </p:nvSpPr>
        <p:spPr>
          <a:xfrm>
            <a:off x="5975429" y="4099322"/>
            <a:ext cx="4224233" cy="415498"/>
          </a:xfrm>
          <a:prstGeom prst="rect">
            <a:avLst/>
          </a:prstGeom>
        </p:spPr>
        <p:txBody>
          <a:bodyPr wrap="none">
            <a:spAutoFit/>
          </a:bodyPr>
          <a:lstStyle/>
          <a:p>
            <a:pPr>
              <a:buFont typeface="Arial" pitchFamily="34" charset="0"/>
              <a:buNone/>
              <a:defRPr/>
            </a:pPr>
            <a:r>
              <a:rPr lang="zh-CN" altLang="en-US" dirty="0">
                <a:solidFill>
                  <a:schemeClr val="tx1">
                    <a:lumMod val="75000"/>
                    <a:lumOff val="25000"/>
                  </a:schemeClr>
                </a:solidFill>
                <a:latin typeface="微软雅黑" pitchFamily="34" charset="-122"/>
                <a:ea typeface="微软雅黑" pitchFamily="34" charset="-122"/>
              </a:rPr>
              <a:t>对部分强规则的响应程度可能不够</a:t>
            </a:r>
            <a:endParaRPr lang="zh-CN" altLang="zh-CN" dirty="0">
              <a:solidFill>
                <a:schemeClr val="tx1">
                  <a:lumMod val="75000"/>
                  <a:lumOff val="25000"/>
                </a:schemeClr>
              </a:solidFill>
              <a:latin typeface="微软雅黑" pitchFamily="34" charset="-122"/>
              <a:ea typeface="微软雅黑" pitchFamily="34" charset="-122"/>
            </a:endParaRPr>
          </a:p>
        </p:txBody>
      </p:sp>
      <p:sp>
        <p:nvSpPr>
          <p:cNvPr id="22" name="圆角矩形 21"/>
          <p:cNvSpPr/>
          <p:nvPr/>
        </p:nvSpPr>
        <p:spPr>
          <a:xfrm>
            <a:off x="1846734" y="1341562"/>
            <a:ext cx="8568952" cy="3600400"/>
          </a:xfrm>
          <a:prstGeom prst="roundRect">
            <a:avLst>
              <a:gd name="adj" fmla="val 6277"/>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审批规则设计</a:t>
            </a:r>
            <a:endParaRPr lang="zh-CN" altLang="en-US" dirty="0"/>
          </a:p>
        </p:txBody>
      </p:sp>
      <p:sp>
        <p:nvSpPr>
          <p:cNvPr id="3" name="文本框 39"/>
          <p:cNvSpPr txBox="1"/>
          <p:nvPr/>
        </p:nvSpPr>
        <p:spPr>
          <a:xfrm>
            <a:off x="1342678" y="1197546"/>
            <a:ext cx="9793088" cy="892552"/>
          </a:xfrm>
          <a:prstGeom prst="rect">
            <a:avLst/>
          </a:prstGeom>
          <a:noFill/>
        </p:spPr>
        <p:txBody>
          <a:bodyPr wrap="square" rtlCol="0">
            <a:spAutoFit/>
          </a:bodyPr>
          <a:lstStyle/>
          <a:p>
            <a:pPr>
              <a:lnSpc>
                <a:spcPct val="130000"/>
              </a:lnSpc>
            </a:pPr>
            <a:r>
              <a:rPr lang="en-US" altLang="zh-CN" sz="2000" dirty="0">
                <a:solidFill>
                  <a:schemeClr val="tx1">
                    <a:lumMod val="75000"/>
                    <a:lumOff val="25000"/>
                  </a:schemeClr>
                </a:solidFill>
                <a:latin typeface="微软雅黑" pitchFamily="34" charset="-122"/>
                <a:ea typeface="微软雅黑" pitchFamily="34" charset="-122"/>
              </a:rPr>
              <a:t>1</a:t>
            </a:r>
            <a:r>
              <a:rPr lang="zh-CN" altLang="en-US" sz="2000" dirty="0">
                <a:solidFill>
                  <a:schemeClr val="tx1">
                    <a:lumMod val="75000"/>
                    <a:lumOff val="25000"/>
                  </a:schemeClr>
                </a:solidFill>
                <a:latin typeface="微软雅黑" pitchFamily="34" charset="-122"/>
                <a:ea typeface="微软雅黑" pitchFamily="34" charset="-122"/>
              </a:rPr>
              <a:t>、对企业资质、银行准入行业、税务违法违章等的判断</a:t>
            </a:r>
            <a:endParaRPr lang="en-US" altLang="zh-CN" sz="2000" dirty="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2000" dirty="0">
                <a:solidFill>
                  <a:schemeClr val="tx1">
                    <a:lumMod val="75000"/>
                    <a:lumOff val="25000"/>
                  </a:schemeClr>
                </a:solidFill>
                <a:latin typeface="微软雅黑" pitchFamily="34" charset="-122"/>
                <a:ea typeface="微软雅黑" pitchFamily="34" charset="-122"/>
              </a:rPr>
              <a:t>2</a:t>
            </a:r>
            <a:r>
              <a:rPr lang="zh-CN" altLang="en-US" sz="2000" dirty="0">
                <a:solidFill>
                  <a:schemeClr val="tx1">
                    <a:lumMod val="75000"/>
                    <a:lumOff val="25000"/>
                  </a:schemeClr>
                </a:solidFill>
                <a:latin typeface="微软雅黑" pitchFamily="34" charset="-122"/>
                <a:ea typeface="微软雅黑" pitchFamily="34" charset="-122"/>
              </a:rPr>
              <a:t>、结合了微众税银的数据挖掘成果，将逾期、销售规模、收入稳定性等也纳入其中。</a:t>
            </a:r>
            <a:endParaRPr lang="zh-CN" altLang="en-US" sz="2000" dirty="0">
              <a:solidFill>
                <a:schemeClr val="tx1">
                  <a:lumMod val="75000"/>
                  <a:lumOff val="25000"/>
                </a:schemeClr>
              </a:solidFill>
              <a:latin typeface="微软雅黑" pitchFamily="34" charset="-122"/>
              <a:ea typeface="微软雅黑" pitchFamily="34" charset="-122"/>
            </a:endParaRPr>
          </a:p>
        </p:txBody>
      </p:sp>
      <p:graphicFrame>
        <p:nvGraphicFramePr>
          <p:cNvPr id="4" name="表格 3"/>
          <p:cNvGraphicFramePr>
            <a:graphicFrameLocks noGrp="1"/>
          </p:cNvGraphicFramePr>
          <p:nvPr/>
        </p:nvGraphicFramePr>
        <p:xfrm>
          <a:off x="5275609" y="2646998"/>
          <a:ext cx="1927225" cy="3154297"/>
        </p:xfrm>
        <a:graphic>
          <a:graphicData uri="http://schemas.openxmlformats.org/drawingml/2006/table">
            <a:tbl>
              <a:tblPr firstRow="1" firstCol="1" bandRow="1">
                <a:tableStyleId>{E8B1032C-EA38-4F05-BA0D-38AFFFC7BED3}</a:tableStyleId>
              </a:tblPr>
              <a:tblGrid>
                <a:gridCol w="526415"/>
                <a:gridCol w="1400810"/>
              </a:tblGrid>
              <a:tr h="360040">
                <a:tc>
                  <a:txBody>
                    <a:bodyPr/>
                    <a:lstStyle/>
                    <a:p>
                      <a:pPr algn="ctr">
                        <a:spcAft>
                          <a:spcPts val="0"/>
                        </a:spcAft>
                      </a:pPr>
                      <a:r>
                        <a:rPr lang="zh-CN" sz="1200" kern="0" dirty="0">
                          <a:solidFill>
                            <a:schemeClr val="tx1">
                              <a:lumMod val="75000"/>
                              <a:lumOff val="25000"/>
                            </a:schemeClr>
                          </a:solidFill>
                          <a:effectLst/>
                          <a:latin typeface="微软雅黑" pitchFamily="34" charset="-122"/>
                          <a:ea typeface="微软雅黑" pitchFamily="34" charset="-122"/>
                        </a:rPr>
                        <a:t>序号</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dirty="0">
                          <a:solidFill>
                            <a:schemeClr val="tx1">
                              <a:lumMod val="75000"/>
                              <a:lumOff val="25000"/>
                            </a:schemeClr>
                          </a:solidFill>
                          <a:effectLst/>
                          <a:latin typeface="微软雅黑" pitchFamily="34" charset="-122"/>
                          <a:ea typeface="微软雅黑" pitchFamily="34" charset="-122"/>
                        </a:rPr>
                        <a:t>规则名称</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6345">
                <a:tc>
                  <a:txBody>
                    <a:bodyPr/>
                    <a:lstStyle/>
                    <a:p>
                      <a:pPr algn="ctr">
                        <a:spcAft>
                          <a:spcPts val="0"/>
                        </a:spcAft>
                      </a:pPr>
                      <a:r>
                        <a:rPr lang="en-US" sz="1200" kern="0" dirty="0">
                          <a:solidFill>
                            <a:schemeClr val="tx1">
                              <a:lumMod val="75000"/>
                              <a:lumOff val="25000"/>
                            </a:schemeClr>
                          </a:solidFill>
                          <a:effectLst/>
                          <a:latin typeface="微软雅黑" pitchFamily="34" charset="-122"/>
                          <a:ea typeface="微软雅黑" pitchFamily="34" charset="-122"/>
                        </a:rPr>
                        <a:t>1</a:t>
                      </a:r>
                      <a:endPar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dirty="0">
                          <a:solidFill>
                            <a:schemeClr val="tx1">
                              <a:lumMod val="75000"/>
                              <a:lumOff val="25000"/>
                            </a:schemeClr>
                          </a:solidFill>
                          <a:effectLst/>
                          <a:latin typeface="微软雅黑" pitchFamily="34" charset="-122"/>
                          <a:ea typeface="微软雅黑" pitchFamily="34" charset="-122"/>
                        </a:rPr>
                        <a:t>企业经营期限</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6345">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2</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dirty="0">
                          <a:solidFill>
                            <a:schemeClr val="tx1">
                              <a:lumMod val="75000"/>
                              <a:lumOff val="25000"/>
                            </a:schemeClr>
                          </a:solidFill>
                          <a:effectLst/>
                          <a:latin typeface="微软雅黑" pitchFamily="34" charset="-122"/>
                          <a:ea typeface="微软雅黑" pitchFamily="34" charset="-122"/>
                        </a:rPr>
                        <a:t>纳税状态</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6345">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3</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dirty="0">
                          <a:solidFill>
                            <a:schemeClr val="tx1">
                              <a:lumMod val="75000"/>
                              <a:lumOff val="25000"/>
                            </a:schemeClr>
                          </a:solidFill>
                          <a:effectLst/>
                          <a:latin typeface="微软雅黑" pitchFamily="34" charset="-122"/>
                          <a:ea typeface="微软雅黑" pitchFamily="34" charset="-122"/>
                        </a:rPr>
                        <a:t>当前无欠税行为</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307086">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4</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a:solidFill>
                            <a:schemeClr val="tx1">
                              <a:lumMod val="75000"/>
                              <a:lumOff val="25000"/>
                            </a:schemeClr>
                          </a:solidFill>
                          <a:effectLst/>
                          <a:latin typeface="微软雅黑" pitchFamily="34" charset="-122"/>
                          <a:ea typeface="微软雅黑" pitchFamily="34" charset="-122"/>
                        </a:rPr>
                        <a:t>逾期次数</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6378">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5</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a:solidFill>
                            <a:schemeClr val="tx1">
                              <a:lumMod val="75000"/>
                              <a:lumOff val="25000"/>
                            </a:schemeClr>
                          </a:solidFill>
                          <a:effectLst/>
                          <a:latin typeface="微软雅黑" pitchFamily="34" charset="-122"/>
                          <a:ea typeface="微软雅黑" pitchFamily="34" charset="-122"/>
                        </a:rPr>
                        <a:t>纳税金额</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6345">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6</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a:solidFill>
                            <a:schemeClr val="tx1">
                              <a:lumMod val="75000"/>
                              <a:lumOff val="25000"/>
                            </a:schemeClr>
                          </a:solidFill>
                          <a:effectLst/>
                          <a:latin typeface="微软雅黑" pitchFamily="34" charset="-122"/>
                          <a:ea typeface="微软雅黑" pitchFamily="34" charset="-122"/>
                        </a:rPr>
                        <a:t>企业销售规模</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6345">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7</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a:solidFill>
                            <a:schemeClr val="tx1">
                              <a:lumMod val="75000"/>
                              <a:lumOff val="25000"/>
                            </a:schemeClr>
                          </a:solidFill>
                          <a:effectLst/>
                          <a:latin typeface="微软雅黑" pitchFamily="34" charset="-122"/>
                          <a:ea typeface="微软雅黑" pitchFamily="34" charset="-122"/>
                        </a:rPr>
                        <a:t>企业经营稳定性</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6345">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8</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a:solidFill>
                            <a:schemeClr val="tx1">
                              <a:lumMod val="75000"/>
                              <a:lumOff val="25000"/>
                            </a:schemeClr>
                          </a:solidFill>
                          <a:effectLst/>
                          <a:latin typeface="微软雅黑" pitchFamily="34" charset="-122"/>
                          <a:ea typeface="微软雅黑" pitchFamily="34" charset="-122"/>
                        </a:rPr>
                        <a:t>严重违法违章</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6378">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9</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a:solidFill>
                            <a:schemeClr val="tx1">
                              <a:lumMod val="75000"/>
                              <a:lumOff val="25000"/>
                            </a:schemeClr>
                          </a:solidFill>
                          <a:effectLst/>
                          <a:latin typeface="微软雅黑" pitchFamily="34" charset="-122"/>
                          <a:ea typeface="微软雅黑" pitchFamily="34" charset="-122"/>
                        </a:rPr>
                        <a:t>行业限制</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6345">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10</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200" kern="0" dirty="0">
                          <a:solidFill>
                            <a:schemeClr val="tx1">
                              <a:lumMod val="75000"/>
                              <a:lumOff val="25000"/>
                            </a:schemeClr>
                          </a:solidFill>
                          <a:effectLst/>
                          <a:latin typeface="微软雅黑" pitchFamily="34" charset="-122"/>
                          <a:ea typeface="微软雅黑" pitchFamily="34" charset="-122"/>
                        </a:rPr>
                        <a:t>纳税信用评级</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bl>
          </a:graphicData>
        </a:graphic>
      </p:graphicFrame>
      <p:sp>
        <p:nvSpPr>
          <p:cNvPr id="5" name="矩形 4"/>
          <p:cNvSpPr/>
          <p:nvPr/>
        </p:nvSpPr>
        <p:spPr>
          <a:xfrm>
            <a:off x="4799062" y="2138914"/>
            <a:ext cx="3508174" cy="369332"/>
          </a:xfrm>
          <a:prstGeom prst="rect">
            <a:avLst/>
          </a:prstGeom>
        </p:spPr>
        <p:txBody>
          <a:bodyPr wrap="square">
            <a:spAutoFit/>
          </a:bodyPr>
          <a:lstStyle/>
          <a:p>
            <a:pPr marL="0" lvl="3"/>
            <a:r>
              <a:rPr lang="en-US" altLang="zh-CN" sz="1800" b="1" dirty="0">
                <a:solidFill>
                  <a:schemeClr val="accent6">
                    <a:lumMod val="75000"/>
                  </a:schemeClr>
                </a:solidFill>
                <a:latin typeface="微软雅黑" pitchFamily="34" charset="-122"/>
                <a:ea typeface="微软雅黑" pitchFamily="34" charset="-122"/>
              </a:rPr>
              <a:t>A.</a:t>
            </a:r>
            <a:r>
              <a:rPr lang="zh-CN" altLang="en-US" sz="1800" b="1" dirty="0">
                <a:solidFill>
                  <a:schemeClr val="accent6">
                    <a:lumMod val="75000"/>
                  </a:schemeClr>
                </a:solidFill>
                <a:latin typeface="微软雅黑" pitchFamily="34" charset="-122"/>
                <a:ea typeface="微软雅黑" pitchFamily="34" charset="-122"/>
              </a:rPr>
              <a:t>准入</a:t>
            </a:r>
            <a:r>
              <a:rPr lang="zh-CN" altLang="zh-CN" sz="1800" b="1" dirty="0">
                <a:solidFill>
                  <a:schemeClr val="accent6">
                    <a:lumMod val="75000"/>
                  </a:schemeClr>
                </a:solidFill>
                <a:latin typeface="微软雅黑" pitchFamily="34" charset="-122"/>
                <a:ea typeface="微软雅黑" pitchFamily="34" charset="-122"/>
              </a:rPr>
              <a:t>规则</a:t>
            </a:r>
            <a:r>
              <a:rPr lang="zh-CN" altLang="en-US" sz="1800" b="1" dirty="0">
                <a:solidFill>
                  <a:schemeClr val="accent6">
                    <a:lumMod val="75000"/>
                  </a:schemeClr>
                </a:solidFill>
                <a:latin typeface="微软雅黑" pitchFamily="34" charset="-122"/>
                <a:ea typeface="微软雅黑" pitchFamily="34" charset="-122"/>
              </a:rPr>
              <a:t>（划客户群体）</a:t>
            </a:r>
            <a:endParaRPr lang="zh-CN" altLang="zh-CN" sz="1800" b="1" dirty="0">
              <a:solidFill>
                <a:schemeClr val="accent6">
                  <a:lumMod val="75000"/>
                </a:schemeClr>
              </a:solidFill>
              <a:latin typeface="微软雅黑" pitchFamily="34" charset="-122"/>
              <a:ea typeface="微软雅黑"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审批规则设计</a:t>
            </a:r>
            <a:endParaRPr lang="zh-CN" altLang="en-US" dirty="0"/>
          </a:p>
        </p:txBody>
      </p:sp>
      <p:sp>
        <p:nvSpPr>
          <p:cNvPr id="3" name="矩形 2"/>
          <p:cNvSpPr/>
          <p:nvPr/>
        </p:nvSpPr>
        <p:spPr>
          <a:xfrm>
            <a:off x="1278692" y="1341562"/>
            <a:ext cx="1634591" cy="369332"/>
          </a:xfrm>
          <a:prstGeom prst="rect">
            <a:avLst/>
          </a:prstGeom>
        </p:spPr>
        <p:txBody>
          <a:bodyPr wrap="square">
            <a:spAutoFit/>
          </a:bodyPr>
          <a:lstStyle/>
          <a:p>
            <a:pPr marL="0" lvl="3"/>
            <a:r>
              <a:rPr lang="en-US" altLang="zh-CN" sz="1800" b="1" dirty="0">
                <a:solidFill>
                  <a:schemeClr val="accent6">
                    <a:lumMod val="75000"/>
                  </a:schemeClr>
                </a:solidFill>
                <a:latin typeface="微软雅黑" pitchFamily="34" charset="-122"/>
                <a:ea typeface="微软雅黑" pitchFamily="34" charset="-122"/>
              </a:rPr>
              <a:t>B.</a:t>
            </a:r>
            <a:r>
              <a:rPr lang="zh-CN" altLang="en-US" sz="1800" b="1" dirty="0">
                <a:solidFill>
                  <a:schemeClr val="accent6">
                    <a:lumMod val="75000"/>
                  </a:schemeClr>
                </a:solidFill>
                <a:latin typeface="微软雅黑" pitchFamily="34" charset="-122"/>
                <a:ea typeface="微软雅黑" pitchFamily="34" charset="-122"/>
              </a:rPr>
              <a:t>经营</a:t>
            </a:r>
            <a:r>
              <a:rPr lang="zh-CN" altLang="zh-CN" sz="1800" b="1" dirty="0">
                <a:solidFill>
                  <a:srgbClr val="EC6D56"/>
                </a:solidFill>
                <a:latin typeface="微软雅黑" pitchFamily="34" charset="-122"/>
                <a:ea typeface="微软雅黑" pitchFamily="34" charset="-122"/>
              </a:rPr>
              <a:t>规则</a:t>
            </a:r>
            <a:endParaRPr lang="zh-CN" altLang="zh-CN" sz="1800" b="1" dirty="0">
              <a:solidFill>
                <a:srgbClr val="EC6D56"/>
              </a:solidFill>
              <a:latin typeface="微软雅黑" pitchFamily="34" charset="-122"/>
              <a:ea typeface="微软雅黑" pitchFamily="34" charset="-122"/>
            </a:endParaRPr>
          </a:p>
        </p:txBody>
      </p:sp>
      <p:sp>
        <p:nvSpPr>
          <p:cNvPr id="4" name="矩形 3"/>
          <p:cNvSpPr/>
          <p:nvPr/>
        </p:nvSpPr>
        <p:spPr>
          <a:xfrm>
            <a:off x="6711972" y="3938836"/>
            <a:ext cx="1932936" cy="369332"/>
          </a:xfrm>
          <a:prstGeom prst="rect">
            <a:avLst/>
          </a:prstGeom>
        </p:spPr>
        <p:txBody>
          <a:bodyPr wrap="square">
            <a:spAutoFit/>
          </a:bodyPr>
          <a:lstStyle/>
          <a:p>
            <a:pPr marL="0" lvl="3"/>
            <a:r>
              <a:rPr lang="en-US" altLang="zh-CN" sz="1800" b="1" dirty="0">
                <a:solidFill>
                  <a:schemeClr val="accent6">
                    <a:lumMod val="75000"/>
                  </a:schemeClr>
                </a:solidFill>
                <a:latin typeface="微软雅黑" pitchFamily="34" charset="-122"/>
                <a:ea typeface="微软雅黑" pitchFamily="34" charset="-122"/>
              </a:rPr>
              <a:t>D.</a:t>
            </a:r>
            <a:r>
              <a:rPr lang="zh-CN" altLang="en-US" sz="1800" b="1" dirty="0">
                <a:solidFill>
                  <a:schemeClr val="accent6">
                    <a:lumMod val="75000"/>
                  </a:schemeClr>
                </a:solidFill>
                <a:latin typeface="微软雅黑" pitchFamily="34" charset="-122"/>
                <a:ea typeface="微软雅黑" pitchFamily="34" charset="-122"/>
              </a:rPr>
              <a:t>法律</a:t>
            </a:r>
            <a:r>
              <a:rPr lang="zh-CN" altLang="zh-CN" sz="1800" b="1" dirty="0">
                <a:solidFill>
                  <a:schemeClr val="accent6">
                    <a:lumMod val="75000"/>
                  </a:schemeClr>
                </a:solidFill>
                <a:latin typeface="微软雅黑" pitchFamily="34" charset="-122"/>
                <a:ea typeface="微软雅黑" pitchFamily="34" charset="-122"/>
              </a:rPr>
              <a:t>规则</a:t>
            </a:r>
            <a:endParaRPr lang="zh-CN" altLang="zh-CN" sz="1800" b="1" dirty="0">
              <a:solidFill>
                <a:schemeClr val="accent6">
                  <a:lumMod val="75000"/>
                </a:schemeClr>
              </a:solidFill>
              <a:latin typeface="微软雅黑" pitchFamily="34" charset="-122"/>
              <a:ea typeface="微软雅黑" pitchFamily="34" charset="-122"/>
            </a:endParaRPr>
          </a:p>
        </p:txBody>
      </p:sp>
      <p:graphicFrame>
        <p:nvGraphicFramePr>
          <p:cNvPr id="5" name="表格 4"/>
          <p:cNvGraphicFramePr>
            <a:graphicFrameLocks noGrp="1"/>
          </p:cNvGraphicFramePr>
          <p:nvPr/>
        </p:nvGraphicFramePr>
        <p:xfrm>
          <a:off x="1558702" y="1844486"/>
          <a:ext cx="3041650" cy="3457560"/>
        </p:xfrm>
        <a:graphic>
          <a:graphicData uri="http://schemas.openxmlformats.org/drawingml/2006/table">
            <a:tbl>
              <a:tblPr firstRow="1" firstCol="1" bandRow="1">
                <a:tableStyleId>{E8B1032C-EA38-4F05-BA0D-38AFFFC7BED3}</a:tableStyleId>
              </a:tblPr>
              <a:tblGrid>
                <a:gridCol w="586740"/>
                <a:gridCol w="2454910"/>
              </a:tblGrid>
              <a:tr h="407112">
                <a:tc>
                  <a:txBody>
                    <a:bodyPr/>
                    <a:lstStyle/>
                    <a:p>
                      <a:pPr algn="ctr">
                        <a:spcAft>
                          <a:spcPts val="0"/>
                        </a:spcAft>
                      </a:pPr>
                      <a:r>
                        <a:rPr lang="zh-CN" sz="1200" kern="0" dirty="0">
                          <a:solidFill>
                            <a:schemeClr val="tx1">
                              <a:lumMod val="75000"/>
                              <a:lumOff val="25000"/>
                            </a:schemeClr>
                          </a:solidFill>
                          <a:effectLst/>
                          <a:latin typeface="微软雅黑" pitchFamily="34" charset="-122"/>
                          <a:ea typeface="微软雅黑" pitchFamily="34" charset="-122"/>
                        </a:rPr>
                        <a:t>序号</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dirty="0">
                          <a:solidFill>
                            <a:schemeClr val="tx1">
                              <a:lumMod val="75000"/>
                              <a:lumOff val="25000"/>
                            </a:schemeClr>
                          </a:solidFill>
                          <a:effectLst/>
                          <a:latin typeface="微软雅黑" pitchFamily="34" charset="-122"/>
                          <a:ea typeface="微软雅黑" pitchFamily="34" charset="-122"/>
                        </a:rPr>
                        <a:t>规则名称</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309208">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1</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solidFill>
                            <a:schemeClr val="tx1">
                              <a:lumMod val="75000"/>
                              <a:lumOff val="25000"/>
                            </a:schemeClr>
                          </a:solidFill>
                          <a:effectLst/>
                          <a:latin typeface="微软雅黑" pitchFamily="34" charset="-122"/>
                          <a:ea typeface="微软雅黑" pitchFamily="34" charset="-122"/>
                        </a:rPr>
                        <a:t>借款人与经营实体关系</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316260">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2</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solidFill>
                            <a:schemeClr val="tx1">
                              <a:lumMod val="75000"/>
                              <a:lumOff val="25000"/>
                            </a:schemeClr>
                          </a:solidFill>
                          <a:effectLst/>
                          <a:latin typeface="微软雅黑" pitchFamily="34" charset="-122"/>
                          <a:ea typeface="微软雅黑" pitchFamily="34" charset="-122"/>
                        </a:rPr>
                        <a:t>借款人年龄</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331812">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3</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solidFill>
                            <a:schemeClr val="tx1">
                              <a:lumMod val="75000"/>
                              <a:lumOff val="25000"/>
                            </a:schemeClr>
                          </a:solidFill>
                          <a:effectLst/>
                          <a:latin typeface="微软雅黑" pitchFamily="34" charset="-122"/>
                          <a:ea typeface="微软雅黑" pitchFamily="34" charset="-122"/>
                        </a:rPr>
                        <a:t>借款人投资占比</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58356">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4</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dirty="0">
                          <a:solidFill>
                            <a:schemeClr val="tx1">
                              <a:lumMod val="75000"/>
                              <a:lumOff val="25000"/>
                            </a:schemeClr>
                          </a:solidFill>
                          <a:effectLst/>
                          <a:latin typeface="微软雅黑" pitchFamily="34" charset="-122"/>
                          <a:ea typeface="微软雅黑" pitchFamily="34" charset="-122"/>
                        </a:rPr>
                        <a:t>法定代表人变更时间</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65408">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5</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solidFill>
                            <a:schemeClr val="tx1">
                              <a:lumMod val="75000"/>
                              <a:lumOff val="25000"/>
                            </a:schemeClr>
                          </a:solidFill>
                          <a:effectLst/>
                          <a:latin typeface="微软雅黑" pitchFamily="34" charset="-122"/>
                          <a:ea typeface="微软雅黑" pitchFamily="34" charset="-122"/>
                        </a:rPr>
                        <a:t>客户分类形态</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9512">
                <a:tc>
                  <a:txBody>
                    <a:bodyPr/>
                    <a:lstStyle/>
                    <a:p>
                      <a:pPr algn="ctr">
                        <a:spcAft>
                          <a:spcPts val="0"/>
                        </a:spcAft>
                      </a:pPr>
                      <a:r>
                        <a:rPr lang="en-US" sz="1200" kern="0" dirty="0">
                          <a:solidFill>
                            <a:schemeClr val="tx1">
                              <a:lumMod val="75000"/>
                              <a:lumOff val="25000"/>
                            </a:schemeClr>
                          </a:solidFill>
                          <a:effectLst/>
                          <a:latin typeface="微软雅黑" pitchFamily="34" charset="-122"/>
                          <a:ea typeface="微软雅黑" pitchFamily="34" charset="-122"/>
                        </a:rPr>
                        <a:t>6</a:t>
                      </a:r>
                      <a:endPar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dirty="0">
                          <a:solidFill>
                            <a:schemeClr val="tx1">
                              <a:lumMod val="75000"/>
                              <a:lumOff val="25000"/>
                            </a:schemeClr>
                          </a:solidFill>
                          <a:effectLst/>
                          <a:latin typeface="微软雅黑" pitchFamily="34" charset="-122"/>
                          <a:ea typeface="微软雅黑" pitchFamily="34" charset="-122"/>
                        </a:rPr>
                        <a:t>税银数据有效性</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86564">
                <a:tc>
                  <a:txBody>
                    <a:bodyPr/>
                    <a:lstStyle/>
                    <a:p>
                      <a:pPr algn="ctr">
                        <a:spcAft>
                          <a:spcPts val="0"/>
                        </a:spcAft>
                      </a:pPr>
                      <a:r>
                        <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rPr>
                        <a:t>7</a:t>
                      </a:r>
                      <a:endPar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a:solidFill>
                            <a:schemeClr val="tx1">
                              <a:lumMod val="75000"/>
                              <a:lumOff val="25000"/>
                            </a:schemeClr>
                          </a:solidFill>
                          <a:effectLst/>
                          <a:latin typeface="微软雅黑" pitchFamily="34" charset="-122"/>
                          <a:ea typeface="微软雅黑" pitchFamily="34" charset="-122"/>
                        </a:rPr>
                        <a:t>企业纳税年限</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21876">
                <a:tc>
                  <a:txBody>
                    <a:bodyPr/>
                    <a:lstStyle/>
                    <a:p>
                      <a:pPr algn="ctr">
                        <a:spcAft>
                          <a:spcPts val="0"/>
                        </a:spcAft>
                      </a:pPr>
                      <a:r>
                        <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rPr>
                        <a:t>8</a:t>
                      </a:r>
                      <a:endPar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a:solidFill>
                            <a:schemeClr val="tx1">
                              <a:lumMod val="75000"/>
                              <a:lumOff val="25000"/>
                            </a:schemeClr>
                          </a:solidFill>
                          <a:effectLst/>
                          <a:latin typeface="微软雅黑" pitchFamily="34" charset="-122"/>
                          <a:ea typeface="微软雅黑" pitchFamily="34" charset="-122"/>
                        </a:rPr>
                        <a:t>经营实体资产负债率限制</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88300">
                <a:tc>
                  <a:txBody>
                    <a:bodyPr/>
                    <a:lstStyle/>
                    <a:p>
                      <a:pPr algn="ctr">
                        <a:spcAft>
                          <a:spcPts val="0"/>
                        </a:spcAft>
                      </a:pPr>
                      <a:r>
                        <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rPr>
                        <a:t>9</a:t>
                      </a:r>
                      <a:endPar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a:solidFill>
                            <a:schemeClr val="tx1">
                              <a:lumMod val="75000"/>
                              <a:lumOff val="25000"/>
                            </a:schemeClr>
                          </a:solidFill>
                          <a:effectLst/>
                          <a:latin typeface="微软雅黑" pitchFamily="34" charset="-122"/>
                          <a:ea typeface="微软雅黑" pitchFamily="34" charset="-122"/>
                        </a:rPr>
                        <a:t>利润限制</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75664">
                <a:tc>
                  <a:txBody>
                    <a:bodyPr/>
                    <a:lstStyle/>
                    <a:p>
                      <a:pPr algn="ctr">
                        <a:spcAft>
                          <a:spcPts val="0"/>
                        </a:spcAft>
                      </a:pPr>
                      <a:r>
                        <a:rPr lang="en-US" sz="1200" kern="0" dirty="0">
                          <a:solidFill>
                            <a:schemeClr val="tx1">
                              <a:lumMod val="75000"/>
                              <a:lumOff val="25000"/>
                            </a:schemeClr>
                          </a:solidFill>
                          <a:effectLst/>
                          <a:latin typeface="微软雅黑" pitchFamily="34" charset="-122"/>
                          <a:ea typeface="微软雅黑" pitchFamily="34" charset="-122"/>
                        </a:rPr>
                        <a:t>10</a:t>
                      </a:r>
                      <a:endPar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dirty="0">
                          <a:solidFill>
                            <a:schemeClr val="tx1">
                              <a:lumMod val="75000"/>
                              <a:lumOff val="25000"/>
                            </a:schemeClr>
                          </a:solidFill>
                          <a:effectLst/>
                          <a:latin typeface="微软雅黑" pitchFamily="34" charset="-122"/>
                          <a:ea typeface="微软雅黑" pitchFamily="34" charset="-122"/>
                        </a:rPr>
                        <a:t>经营实体近期经营情况</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17488">
                <a:tc>
                  <a:txBody>
                    <a:bodyPr/>
                    <a:lstStyle/>
                    <a:p>
                      <a:pPr algn="ctr">
                        <a:spcAft>
                          <a:spcPts val="0"/>
                        </a:spcAft>
                      </a:pPr>
                      <a:r>
                        <a:rPr lang="en-US" sz="1200" kern="0" dirty="0">
                          <a:solidFill>
                            <a:schemeClr val="tx1">
                              <a:lumMod val="75000"/>
                              <a:lumOff val="25000"/>
                            </a:schemeClr>
                          </a:solidFill>
                          <a:effectLst/>
                          <a:latin typeface="微软雅黑" pitchFamily="34" charset="-122"/>
                          <a:ea typeface="微软雅黑" pitchFamily="34" charset="-122"/>
                        </a:rPr>
                        <a:t>11</a:t>
                      </a:r>
                      <a:endParaRPr lang="en-US"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dirty="0">
                          <a:solidFill>
                            <a:schemeClr val="tx1">
                              <a:lumMod val="75000"/>
                              <a:lumOff val="25000"/>
                            </a:schemeClr>
                          </a:solidFill>
                          <a:effectLst/>
                          <a:latin typeface="微软雅黑" pitchFamily="34" charset="-122"/>
                          <a:ea typeface="微软雅黑" pitchFamily="34" charset="-122"/>
                        </a:rPr>
                        <a:t>经营实体报税情况</a:t>
                      </a:r>
                      <a:r>
                        <a:rPr lang="en-US" altLang="zh-CN" sz="1200" kern="0" dirty="0">
                          <a:solidFill>
                            <a:schemeClr val="tx1">
                              <a:lumMod val="75000"/>
                              <a:lumOff val="25000"/>
                            </a:schemeClr>
                          </a:solidFill>
                          <a:effectLst/>
                          <a:latin typeface="微软雅黑" pitchFamily="34" charset="-122"/>
                          <a:ea typeface="微软雅黑" pitchFamily="34" charset="-122"/>
                        </a:rPr>
                        <a:t>—</a:t>
                      </a:r>
                      <a:r>
                        <a:rPr lang="zh-CN" sz="1200" kern="0" dirty="0">
                          <a:solidFill>
                            <a:schemeClr val="tx1">
                              <a:lumMod val="75000"/>
                              <a:lumOff val="25000"/>
                            </a:schemeClr>
                          </a:solidFill>
                          <a:effectLst/>
                          <a:latin typeface="微软雅黑" pitchFamily="34" charset="-122"/>
                          <a:ea typeface="微软雅黑" pitchFamily="34" charset="-122"/>
                        </a:rPr>
                        <a:t>增值税</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bl>
          </a:graphicData>
        </a:graphic>
      </p:graphicFrame>
      <p:graphicFrame>
        <p:nvGraphicFramePr>
          <p:cNvPr id="6" name="表格 5"/>
          <p:cNvGraphicFramePr>
            <a:graphicFrameLocks noGrp="1"/>
          </p:cNvGraphicFramePr>
          <p:nvPr/>
        </p:nvGraphicFramePr>
        <p:xfrm>
          <a:off x="6724250" y="1848073"/>
          <a:ext cx="4245369" cy="1753956"/>
        </p:xfrm>
        <a:graphic>
          <a:graphicData uri="http://schemas.openxmlformats.org/drawingml/2006/table">
            <a:tbl>
              <a:tblPr firstRow="1" firstCol="1" bandRow="1">
                <a:tableStyleId>{E8B1032C-EA38-4F05-BA0D-38AFFFC7BED3}</a:tableStyleId>
              </a:tblPr>
              <a:tblGrid>
                <a:gridCol w="502146"/>
                <a:gridCol w="3743223"/>
              </a:tblGrid>
              <a:tr h="465330">
                <a:tc>
                  <a:txBody>
                    <a:bodyPr/>
                    <a:lstStyle/>
                    <a:p>
                      <a:pPr algn="ctr">
                        <a:spcAft>
                          <a:spcPts val="0"/>
                        </a:spcAft>
                      </a:pPr>
                      <a:r>
                        <a:rPr lang="zh-CN" sz="1200" kern="0" dirty="0">
                          <a:solidFill>
                            <a:schemeClr val="tx1">
                              <a:lumMod val="75000"/>
                              <a:lumOff val="25000"/>
                            </a:schemeClr>
                          </a:solidFill>
                          <a:effectLst/>
                          <a:latin typeface="微软雅黑" pitchFamily="34" charset="-122"/>
                          <a:ea typeface="微软雅黑" pitchFamily="34" charset="-122"/>
                        </a:rPr>
                        <a:t>序号</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a:solidFill>
                            <a:schemeClr val="tx1">
                              <a:lumMod val="75000"/>
                              <a:lumOff val="25000"/>
                            </a:schemeClr>
                          </a:solidFill>
                          <a:effectLst/>
                          <a:latin typeface="微软雅黑" pitchFamily="34" charset="-122"/>
                          <a:ea typeface="微软雅黑" pitchFamily="34" charset="-122"/>
                        </a:rPr>
                        <a:t>规则名称</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324303">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1</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solidFill>
                            <a:schemeClr val="tx1">
                              <a:lumMod val="75000"/>
                              <a:lumOff val="25000"/>
                            </a:schemeClr>
                          </a:solidFill>
                          <a:effectLst/>
                          <a:latin typeface="微软雅黑" pitchFamily="34" charset="-122"/>
                          <a:ea typeface="微软雅黑" pitchFamily="34" charset="-122"/>
                        </a:rPr>
                        <a:t>借款人黑名单</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309123">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2</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solidFill>
                            <a:schemeClr val="tx1">
                              <a:lumMod val="75000"/>
                              <a:lumOff val="25000"/>
                            </a:schemeClr>
                          </a:solidFill>
                          <a:effectLst/>
                          <a:latin typeface="微软雅黑" pitchFamily="34" charset="-122"/>
                          <a:ea typeface="微软雅黑" pitchFamily="34" charset="-122"/>
                        </a:rPr>
                        <a:t>借款人配偶（如有）黑名单</a:t>
                      </a:r>
                      <a:endParaRPr lang="zh-CN"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293943">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3</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solidFill>
                            <a:schemeClr val="tx1">
                              <a:lumMod val="75000"/>
                              <a:lumOff val="25000"/>
                            </a:schemeClr>
                          </a:solidFill>
                          <a:effectLst/>
                          <a:latin typeface="微软雅黑" pitchFamily="34" charset="-122"/>
                          <a:ea typeface="微软雅黑" pitchFamily="34" charset="-122"/>
                        </a:rPr>
                        <a:t>经营实体黑名单</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r h="361257">
                <a:tc>
                  <a:txBody>
                    <a:bodyPr/>
                    <a:lstStyle/>
                    <a:p>
                      <a:pPr algn="ctr">
                        <a:spcAft>
                          <a:spcPts val="0"/>
                        </a:spcAft>
                      </a:pPr>
                      <a:r>
                        <a:rPr lang="en-US" sz="1200" kern="0">
                          <a:solidFill>
                            <a:schemeClr val="tx1">
                              <a:lumMod val="75000"/>
                              <a:lumOff val="25000"/>
                            </a:schemeClr>
                          </a:solidFill>
                          <a:effectLst/>
                          <a:latin typeface="微软雅黑" pitchFamily="34" charset="-122"/>
                          <a:ea typeface="微软雅黑" pitchFamily="34" charset="-122"/>
                        </a:rPr>
                        <a:t>4</a:t>
                      </a:r>
                      <a:endParaRPr lang="en-US" sz="1200" kern="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solidFill>
                            <a:schemeClr val="tx1">
                              <a:lumMod val="75000"/>
                              <a:lumOff val="25000"/>
                            </a:schemeClr>
                          </a:solidFill>
                          <a:effectLst/>
                          <a:latin typeface="微软雅黑" pitchFamily="34" charset="-122"/>
                          <a:ea typeface="微软雅黑" pitchFamily="34" charset="-122"/>
                        </a:rPr>
                        <a:t>借款人其他关联企业（如有）黑名单</a:t>
                      </a:r>
                      <a:endParaRPr lang="zh-CN" sz="1200" kern="0" dirty="0">
                        <a:solidFill>
                          <a:schemeClr val="tx1">
                            <a:lumMod val="75000"/>
                            <a:lumOff val="25000"/>
                          </a:schemeClr>
                        </a:solidFill>
                        <a:effectLst/>
                        <a:latin typeface="微软雅黑" pitchFamily="34" charset="-122"/>
                        <a:ea typeface="微软雅黑" pitchFamily="34" charset="-122"/>
                        <a:cs typeface="Times New Roman" pitchFamily="18" charset="0"/>
                      </a:endParaRPr>
                    </a:p>
                  </a:txBody>
                  <a:tcPr marL="68580" marR="68580" marT="0" marB="0" anchor="ctr"/>
                </a:tc>
              </a:tr>
            </a:tbl>
          </a:graphicData>
        </a:graphic>
      </p:graphicFrame>
      <p:graphicFrame>
        <p:nvGraphicFramePr>
          <p:cNvPr id="7" name="表格 6"/>
          <p:cNvGraphicFramePr>
            <a:graphicFrameLocks noGrp="1"/>
          </p:cNvGraphicFramePr>
          <p:nvPr/>
        </p:nvGraphicFramePr>
        <p:xfrm>
          <a:off x="6711972" y="4486912"/>
          <a:ext cx="2945321" cy="1031114"/>
        </p:xfrm>
        <a:graphic>
          <a:graphicData uri="http://schemas.openxmlformats.org/drawingml/2006/table">
            <a:tbl>
              <a:tblPr firstRow="1" firstCol="1" bandRow="1">
                <a:tableStyleId>{E8B1032C-EA38-4F05-BA0D-38AFFFC7BED3}</a:tableStyleId>
              </a:tblPr>
              <a:tblGrid>
                <a:gridCol w="506921"/>
                <a:gridCol w="2438400"/>
              </a:tblGrid>
              <a:tr h="358566">
                <a:tc>
                  <a:txBody>
                    <a:bodyPr/>
                    <a:lstStyle/>
                    <a:p>
                      <a:pPr algn="l">
                        <a:spcAft>
                          <a:spcPts val="0"/>
                        </a:spcAft>
                      </a:pPr>
                      <a:r>
                        <a:rPr lang="zh-CN" sz="1200" kern="0" dirty="0">
                          <a:effectLst/>
                          <a:latin typeface="微软雅黑" pitchFamily="34" charset="-122"/>
                          <a:ea typeface="微软雅黑" pitchFamily="34" charset="-122"/>
                        </a:rPr>
                        <a:t>序号</a:t>
                      </a:r>
                      <a:endParaRPr lang="zh-CN" sz="120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a:effectLst/>
                          <a:latin typeface="微软雅黑" pitchFamily="34" charset="-122"/>
                          <a:ea typeface="微软雅黑" pitchFamily="34" charset="-122"/>
                        </a:rPr>
                        <a:t>规则名称</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319702">
                <a:tc>
                  <a:txBody>
                    <a:bodyPr/>
                    <a:lstStyle/>
                    <a:p>
                      <a:pPr algn="ctr">
                        <a:spcAft>
                          <a:spcPts val="0"/>
                        </a:spcAft>
                      </a:pPr>
                      <a:r>
                        <a:rPr lang="en-US" sz="1200" kern="0">
                          <a:effectLst/>
                          <a:latin typeface="微软雅黑" pitchFamily="34" charset="-122"/>
                          <a:ea typeface="微软雅黑" pitchFamily="34" charset="-122"/>
                        </a:rPr>
                        <a:t>1</a:t>
                      </a:r>
                      <a:endParaRPr lang="en-US" sz="1200" kern="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借款人是否有民事判决记录</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352846">
                <a:tc>
                  <a:txBody>
                    <a:bodyPr/>
                    <a:lstStyle/>
                    <a:p>
                      <a:pPr algn="ctr">
                        <a:spcAft>
                          <a:spcPts val="0"/>
                        </a:spcAft>
                      </a:pPr>
                      <a:r>
                        <a:rPr lang="en-US" sz="1200" kern="0">
                          <a:effectLst/>
                          <a:latin typeface="微软雅黑" pitchFamily="34" charset="-122"/>
                          <a:ea typeface="微软雅黑" pitchFamily="34" charset="-122"/>
                        </a:rPr>
                        <a:t>2</a:t>
                      </a:r>
                      <a:endParaRPr lang="en-US" sz="1200" kern="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effectLst/>
                          <a:latin typeface="微软雅黑" pitchFamily="34" charset="-122"/>
                          <a:ea typeface="微软雅黑" pitchFamily="34" charset="-122"/>
                        </a:rPr>
                        <a:t>借款人是否有行政处罚记录</a:t>
                      </a:r>
                      <a:endParaRPr lang="zh-CN" sz="1200" kern="0" dirty="0">
                        <a:effectLst/>
                        <a:latin typeface="微软雅黑" pitchFamily="34" charset="-122"/>
                        <a:ea typeface="微软雅黑" pitchFamily="34" charset="-122"/>
                        <a:cs typeface="Times New Roman" pitchFamily="18" charset="0"/>
                      </a:endParaRPr>
                    </a:p>
                  </a:txBody>
                  <a:tcPr marL="68580" marR="68580" marT="0" marB="0" anchor="ctr"/>
                </a:tc>
              </a:tr>
            </a:tbl>
          </a:graphicData>
        </a:graphic>
      </p:graphicFrame>
      <p:sp>
        <p:nvSpPr>
          <p:cNvPr id="8" name="矩形 7"/>
          <p:cNvSpPr/>
          <p:nvPr/>
        </p:nvSpPr>
        <p:spPr>
          <a:xfrm>
            <a:off x="6599262" y="1341562"/>
            <a:ext cx="2959928" cy="369332"/>
          </a:xfrm>
          <a:prstGeom prst="rect">
            <a:avLst/>
          </a:prstGeom>
        </p:spPr>
        <p:txBody>
          <a:bodyPr wrap="square">
            <a:spAutoFit/>
          </a:bodyPr>
          <a:lstStyle/>
          <a:p>
            <a:pPr marL="0" lvl="3"/>
            <a:r>
              <a:rPr lang="en-US" altLang="zh-CN" sz="1800" b="1" dirty="0">
                <a:solidFill>
                  <a:schemeClr val="accent6">
                    <a:lumMod val="75000"/>
                  </a:schemeClr>
                </a:solidFill>
                <a:latin typeface="微软雅黑" pitchFamily="34" charset="-122"/>
                <a:ea typeface="微软雅黑" pitchFamily="34" charset="-122"/>
              </a:rPr>
              <a:t>C.</a:t>
            </a:r>
            <a:r>
              <a:rPr lang="zh-CN" altLang="zh-CN" sz="1800" b="1" dirty="0">
                <a:solidFill>
                  <a:schemeClr val="accent6">
                    <a:lumMod val="75000"/>
                  </a:schemeClr>
                </a:solidFill>
                <a:latin typeface="微软雅黑" pitchFamily="34" charset="-122"/>
                <a:ea typeface="微软雅黑" pitchFamily="34" charset="-122"/>
              </a:rPr>
              <a:t>黑灰名单规则</a:t>
            </a:r>
            <a:endParaRPr lang="zh-CN" altLang="zh-CN" sz="1800" b="1" dirty="0">
              <a:solidFill>
                <a:schemeClr val="accent6">
                  <a:lumMod val="75000"/>
                </a:schemeClr>
              </a:solidFill>
              <a:latin typeface="微软雅黑" pitchFamily="34" charset="-122"/>
              <a:ea typeface="微软雅黑"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审批规则设计</a:t>
            </a:r>
            <a:endParaRPr lang="zh-CN" altLang="en-US" dirty="0"/>
          </a:p>
        </p:txBody>
      </p:sp>
      <p:graphicFrame>
        <p:nvGraphicFramePr>
          <p:cNvPr id="22" name="表格 21"/>
          <p:cNvGraphicFramePr>
            <a:graphicFrameLocks noGrp="1"/>
          </p:cNvGraphicFramePr>
          <p:nvPr/>
        </p:nvGraphicFramePr>
        <p:xfrm>
          <a:off x="1135508" y="1699414"/>
          <a:ext cx="3133725" cy="4278963"/>
        </p:xfrm>
        <a:graphic>
          <a:graphicData uri="http://schemas.openxmlformats.org/drawingml/2006/table">
            <a:tbl>
              <a:tblPr firstRow="1" firstCol="1" bandRow="1">
                <a:tableStyleId>{E8B1032C-EA38-4F05-BA0D-38AFFFC7BED3}</a:tableStyleId>
              </a:tblPr>
              <a:tblGrid>
                <a:gridCol w="675640"/>
                <a:gridCol w="2458085"/>
              </a:tblGrid>
              <a:tr h="298652">
                <a:tc>
                  <a:txBody>
                    <a:bodyPr/>
                    <a:lstStyle/>
                    <a:p>
                      <a:pPr algn="ctr">
                        <a:spcAft>
                          <a:spcPts val="0"/>
                        </a:spcAft>
                      </a:pPr>
                      <a:r>
                        <a:rPr lang="zh-CN" sz="1200" kern="0" dirty="0">
                          <a:effectLst/>
                          <a:latin typeface="微软雅黑" pitchFamily="34" charset="-122"/>
                          <a:ea typeface="微软雅黑" pitchFamily="34" charset="-122"/>
                        </a:rPr>
                        <a:t>序号</a:t>
                      </a:r>
                      <a:endParaRPr lang="zh-CN" sz="120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a:effectLst/>
                          <a:latin typeface="微软雅黑" pitchFamily="34" charset="-122"/>
                          <a:ea typeface="微软雅黑" pitchFamily="34" charset="-122"/>
                        </a:rPr>
                        <a:t>规则名称</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58718">
                <a:tc>
                  <a:txBody>
                    <a:bodyPr/>
                    <a:lstStyle/>
                    <a:p>
                      <a:pPr algn="ctr">
                        <a:spcAft>
                          <a:spcPts val="0"/>
                        </a:spcAft>
                      </a:pPr>
                      <a:r>
                        <a:rPr lang="en-US" sz="1200" b="0" kern="0" dirty="0">
                          <a:effectLst/>
                          <a:latin typeface="微软雅黑" pitchFamily="34" charset="-122"/>
                          <a:ea typeface="微软雅黑" pitchFamily="34" charset="-122"/>
                        </a:rPr>
                        <a:t>1</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借款人账户状态</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58718">
                <a:tc>
                  <a:txBody>
                    <a:bodyPr/>
                    <a:lstStyle/>
                    <a:p>
                      <a:pPr algn="ctr">
                        <a:spcAft>
                          <a:spcPts val="0"/>
                        </a:spcAft>
                      </a:pPr>
                      <a:r>
                        <a:rPr lang="en-US" sz="1200" b="0" kern="0" dirty="0">
                          <a:effectLst/>
                          <a:latin typeface="微软雅黑" pitchFamily="34" charset="-122"/>
                          <a:ea typeface="微软雅黑" pitchFamily="34" charset="-122"/>
                        </a:rPr>
                        <a:t>2</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effectLst/>
                          <a:latin typeface="微软雅黑" pitchFamily="34" charset="-122"/>
                          <a:ea typeface="微软雅黑" pitchFamily="34" charset="-122"/>
                        </a:rPr>
                        <a:t>借款人对外担保</a:t>
                      </a:r>
                      <a:endParaRPr lang="zh-CN" sz="1200" kern="0" dirty="0">
                        <a:effectLst/>
                        <a:latin typeface="微软雅黑" pitchFamily="34" charset="-122"/>
                        <a:ea typeface="微软雅黑" pitchFamily="34" charset="-122"/>
                        <a:cs typeface="Times New Roman" pitchFamily="18" charset="0"/>
                      </a:endParaRPr>
                    </a:p>
                  </a:txBody>
                  <a:tcPr marL="68580" marR="68580" marT="0" marB="0" anchor="ctr"/>
                </a:tc>
              </a:tr>
              <a:tr h="258718">
                <a:tc>
                  <a:txBody>
                    <a:bodyPr/>
                    <a:lstStyle/>
                    <a:p>
                      <a:pPr algn="ctr">
                        <a:spcAft>
                          <a:spcPts val="0"/>
                        </a:spcAft>
                      </a:pPr>
                      <a:r>
                        <a:rPr lang="en-US" sz="1200" b="0" kern="0" dirty="0">
                          <a:effectLst/>
                          <a:latin typeface="微软雅黑" pitchFamily="34" charset="-122"/>
                          <a:ea typeface="微软雅黑" pitchFamily="34" charset="-122"/>
                        </a:rPr>
                        <a:t>3</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effectLst/>
                          <a:latin typeface="微软雅黑" pitchFamily="34" charset="-122"/>
                          <a:ea typeface="微软雅黑" pitchFamily="34" charset="-122"/>
                        </a:rPr>
                        <a:t>借款人对外担保贷款为关注</a:t>
                      </a:r>
                      <a:endParaRPr lang="zh-CN" sz="1200" kern="0" dirty="0">
                        <a:effectLst/>
                        <a:latin typeface="微软雅黑" pitchFamily="34" charset="-122"/>
                        <a:ea typeface="微软雅黑" pitchFamily="34" charset="-122"/>
                        <a:cs typeface="Times New Roman" pitchFamily="18" charset="0"/>
                      </a:endParaRPr>
                    </a:p>
                  </a:txBody>
                  <a:tcPr marL="68580" marR="68580" marT="0" marB="0" anchor="ctr"/>
                </a:tc>
              </a:tr>
              <a:tr h="265224">
                <a:tc>
                  <a:txBody>
                    <a:bodyPr/>
                    <a:lstStyle/>
                    <a:p>
                      <a:pPr algn="ctr">
                        <a:spcAft>
                          <a:spcPts val="0"/>
                        </a:spcAft>
                      </a:pPr>
                      <a:r>
                        <a:rPr lang="en-US" sz="1200" b="0" kern="0" dirty="0">
                          <a:effectLst/>
                          <a:latin typeface="微软雅黑" pitchFamily="34" charset="-122"/>
                          <a:ea typeface="微软雅黑" pitchFamily="34" charset="-122"/>
                        </a:rPr>
                        <a:t>4</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effectLst/>
                          <a:latin typeface="微软雅黑" pitchFamily="34" charset="-122"/>
                          <a:ea typeface="微软雅黑" pitchFamily="34" charset="-122"/>
                        </a:rPr>
                        <a:t>借款人授信银行数</a:t>
                      </a:r>
                      <a:endParaRPr lang="zh-CN" sz="1200" kern="0" dirty="0">
                        <a:effectLst/>
                        <a:latin typeface="微软雅黑" pitchFamily="34" charset="-122"/>
                        <a:ea typeface="微软雅黑" pitchFamily="34" charset="-122"/>
                        <a:cs typeface="Times New Roman" pitchFamily="18" charset="0"/>
                      </a:endParaRPr>
                    </a:p>
                  </a:txBody>
                  <a:tcPr marL="68580" marR="68580" marT="0" marB="0" anchor="ctr"/>
                </a:tc>
              </a:tr>
              <a:tr h="176775">
                <a:tc>
                  <a:txBody>
                    <a:bodyPr/>
                    <a:lstStyle/>
                    <a:p>
                      <a:pPr algn="ctr">
                        <a:spcAft>
                          <a:spcPts val="0"/>
                        </a:spcAft>
                      </a:pPr>
                      <a:r>
                        <a:rPr lang="en-US" sz="1200" b="0" kern="0" dirty="0">
                          <a:effectLst/>
                          <a:latin typeface="微软雅黑" pitchFamily="34" charset="-122"/>
                          <a:ea typeface="微软雅黑" pitchFamily="34" charset="-122"/>
                        </a:rPr>
                        <a:t>5</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借款人贷款逾期金额超限</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176775">
                <a:tc>
                  <a:txBody>
                    <a:bodyPr/>
                    <a:lstStyle/>
                    <a:p>
                      <a:pPr algn="ctr">
                        <a:spcAft>
                          <a:spcPts val="0"/>
                        </a:spcAft>
                      </a:pPr>
                      <a:r>
                        <a:rPr lang="en-US" sz="1200" b="0" kern="0" dirty="0">
                          <a:effectLst/>
                          <a:latin typeface="微软雅黑" pitchFamily="34" charset="-122"/>
                          <a:ea typeface="微软雅黑" pitchFamily="34" charset="-122"/>
                        </a:rPr>
                        <a:t>6</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借款人信用卡逾期金额超限</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73780">
                <a:tc>
                  <a:txBody>
                    <a:bodyPr/>
                    <a:lstStyle/>
                    <a:p>
                      <a:pPr algn="ctr">
                        <a:spcAft>
                          <a:spcPts val="0"/>
                        </a:spcAft>
                      </a:pPr>
                      <a:r>
                        <a:rPr lang="en-US" sz="1200" b="0" kern="0" dirty="0">
                          <a:effectLst/>
                          <a:latin typeface="微软雅黑" pitchFamily="34" charset="-122"/>
                          <a:ea typeface="微软雅黑" pitchFamily="34" charset="-122"/>
                        </a:rPr>
                        <a:t>7</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借款人贷款逾期期数超限</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196991">
                <a:tc>
                  <a:txBody>
                    <a:bodyPr/>
                    <a:lstStyle/>
                    <a:p>
                      <a:pPr algn="ctr">
                        <a:spcAft>
                          <a:spcPts val="0"/>
                        </a:spcAft>
                      </a:pPr>
                      <a:r>
                        <a:rPr lang="en-US" sz="1200" b="0" kern="0" dirty="0">
                          <a:effectLst/>
                          <a:latin typeface="微软雅黑" pitchFamily="34" charset="-122"/>
                          <a:ea typeface="微软雅黑" pitchFamily="34" charset="-122"/>
                        </a:rPr>
                        <a:t>8</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借款人信用卡逾期期数超限</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73899">
                <a:tc>
                  <a:txBody>
                    <a:bodyPr/>
                    <a:lstStyle/>
                    <a:p>
                      <a:pPr algn="ctr">
                        <a:spcAft>
                          <a:spcPts val="0"/>
                        </a:spcAft>
                      </a:pPr>
                      <a:r>
                        <a:rPr lang="en-US" sz="1200" b="0" kern="0" dirty="0">
                          <a:effectLst/>
                          <a:latin typeface="微软雅黑" pitchFamily="34" charset="-122"/>
                          <a:ea typeface="微软雅黑" pitchFamily="34" charset="-122"/>
                        </a:rPr>
                        <a:t>9</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企业存在不良余额</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176775">
                <a:tc>
                  <a:txBody>
                    <a:bodyPr/>
                    <a:lstStyle/>
                    <a:p>
                      <a:pPr algn="ctr">
                        <a:spcAft>
                          <a:spcPts val="0"/>
                        </a:spcAft>
                      </a:pPr>
                      <a:r>
                        <a:rPr lang="en-US" sz="1200" b="0" kern="0" dirty="0">
                          <a:effectLst/>
                          <a:latin typeface="微软雅黑" pitchFamily="34" charset="-122"/>
                          <a:ea typeface="微软雅黑" pitchFamily="34" charset="-122"/>
                        </a:rPr>
                        <a:t>10</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经营实体对外担保</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41471">
                <a:tc>
                  <a:txBody>
                    <a:bodyPr/>
                    <a:lstStyle/>
                    <a:p>
                      <a:pPr algn="ctr">
                        <a:spcAft>
                          <a:spcPts val="0"/>
                        </a:spcAft>
                      </a:pPr>
                      <a:r>
                        <a:rPr lang="en-US" sz="1200" b="0" kern="0" dirty="0">
                          <a:effectLst/>
                          <a:latin typeface="微软雅黑" pitchFamily="34" charset="-122"/>
                          <a:ea typeface="微软雅黑" pitchFamily="34" charset="-122"/>
                        </a:rPr>
                        <a:t>11</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经营实体逾欠息</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06563">
                <a:tc>
                  <a:txBody>
                    <a:bodyPr/>
                    <a:lstStyle/>
                    <a:p>
                      <a:pPr algn="ctr">
                        <a:spcAft>
                          <a:spcPts val="0"/>
                        </a:spcAft>
                      </a:pPr>
                      <a:r>
                        <a:rPr lang="en-US" sz="1200" b="0" kern="0" dirty="0">
                          <a:effectLst/>
                          <a:latin typeface="微软雅黑" pitchFamily="34" charset="-122"/>
                          <a:ea typeface="微软雅黑" pitchFamily="34" charset="-122"/>
                        </a:rPr>
                        <a:t>12</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经营实体未结清贷款为关注</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36335">
                <a:tc>
                  <a:txBody>
                    <a:bodyPr/>
                    <a:lstStyle/>
                    <a:p>
                      <a:pPr algn="ctr">
                        <a:spcAft>
                          <a:spcPts val="0"/>
                        </a:spcAft>
                      </a:pPr>
                      <a:r>
                        <a:rPr lang="en-US" sz="1200" b="0" kern="0" dirty="0">
                          <a:effectLst/>
                          <a:latin typeface="微软雅黑" pitchFamily="34" charset="-122"/>
                          <a:ea typeface="微软雅黑" pitchFamily="34" charset="-122"/>
                        </a:rPr>
                        <a:t>13</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经营实体对外担保关注</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65224">
                <a:tc>
                  <a:txBody>
                    <a:bodyPr/>
                    <a:lstStyle/>
                    <a:p>
                      <a:pPr algn="ctr">
                        <a:spcAft>
                          <a:spcPts val="0"/>
                        </a:spcAft>
                      </a:pPr>
                      <a:r>
                        <a:rPr lang="en-US" sz="1200" b="0" kern="0" dirty="0">
                          <a:effectLst/>
                          <a:latin typeface="微软雅黑" pitchFamily="34" charset="-122"/>
                          <a:ea typeface="微软雅黑" pitchFamily="34" charset="-122"/>
                        </a:rPr>
                        <a:t>14</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a:effectLst/>
                          <a:latin typeface="微软雅黑" pitchFamily="34" charset="-122"/>
                          <a:ea typeface="微软雅黑" pitchFamily="34" charset="-122"/>
                        </a:rPr>
                        <a:t>经营实体授信银行数</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09502">
                <a:tc>
                  <a:txBody>
                    <a:bodyPr/>
                    <a:lstStyle/>
                    <a:p>
                      <a:pPr algn="ctr">
                        <a:spcAft>
                          <a:spcPts val="0"/>
                        </a:spcAft>
                      </a:pPr>
                      <a:r>
                        <a:rPr lang="en-US" sz="1200" b="0" kern="0" dirty="0">
                          <a:effectLst/>
                          <a:latin typeface="微软雅黑" pitchFamily="34" charset="-122"/>
                          <a:ea typeface="微软雅黑" pitchFamily="34" charset="-122"/>
                        </a:rPr>
                        <a:t>15</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a:effectLst/>
                          <a:latin typeface="微软雅黑" pitchFamily="34" charset="-122"/>
                          <a:ea typeface="微软雅黑" pitchFamily="34" charset="-122"/>
                        </a:rPr>
                        <a:t>借款人</a:t>
                      </a:r>
                      <a:r>
                        <a:rPr lang="en-US" altLang="zh-CN" sz="1200" kern="0">
                          <a:effectLst/>
                          <a:latin typeface="微软雅黑" pitchFamily="34" charset="-122"/>
                          <a:ea typeface="微软雅黑" pitchFamily="34" charset="-122"/>
                        </a:rPr>
                        <a:t>—</a:t>
                      </a:r>
                      <a:r>
                        <a:rPr lang="zh-CN" sz="1200" kern="0">
                          <a:effectLst/>
                          <a:latin typeface="微软雅黑" pitchFamily="34" charset="-122"/>
                          <a:ea typeface="微软雅黑" pitchFamily="34" charset="-122"/>
                        </a:rPr>
                        <a:t>征信直接额度</a:t>
                      </a:r>
                      <a:endParaRPr lang="zh-CN" sz="1200" kern="0">
                        <a:effectLst/>
                        <a:latin typeface="微软雅黑" pitchFamily="34" charset="-122"/>
                        <a:ea typeface="微软雅黑" pitchFamily="34" charset="-122"/>
                        <a:cs typeface="Times New Roman" pitchFamily="18" charset="0"/>
                      </a:endParaRPr>
                    </a:p>
                  </a:txBody>
                  <a:tcPr marL="68580" marR="68580" marT="0" marB="0" anchor="ctr"/>
                </a:tc>
              </a:tr>
              <a:tr h="229860">
                <a:tc>
                  <a:txBody>
                    <a:bodyPr/>
                    <a:lstStyle/>
                    <a:p>
                      <a:pPr algn="ctr">
                        <a:spcAft>
                          <a:spcPts val="0"/>
                        </a:spcAft>
                      </a:pPr>
                      <a:r>
                        <a:rPr lang="en-US" sz="1200" b="0" kern="0" dirty="0">
                          <a:effectLst/>
                          <a:latin typeface="微软雅黑" pitchFamily="34" charset="-122"/>
                          <a:ea typeface="微软雅黑" pitchFamily="34" charset="-122"/>
                        </a:rPr>
                        <a:t>16</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l">
                        <a:spcAft>
                          <a:spcPts val="0"/>
                        </a:spcAft>
                      </a:pPr>
                      <a:r>
                        <a:rPr lang="zh-CN" sz="1200" kern="0" dirty="0">
                          <a:effectLst/>
                          <a:latin typeface="微软雅黑" pitchFamily="34" charset="-122"/>
                          <a:ea typeface="微软雅黑" pitchFamily="34" charset="-122"/>
                        </a:rPr>
                        <a:t>债务承受能力</a:t>
                      </a:r>
                      <a:endParaRPr lang="zh-CN" sz="1200" kern="0" dirty="0">
                        <a:effectLst/>
                        <a:latin typeface="微软雅黑" pitchFamily="34" charset="-122"/>
                        <a:ea typeface="微软雅黑" pitchFamily="34" charset="-122"/>
                        <a:cs typeface="Times New Roman" pitchFamily="18" charset="0"/>
                      </a:endParaRPr>
                    </a:p>
                  </a:txBody>
                  <a:tcPr marL="68580" marR="68580" marT="0" marB="0" anchor="ctr"/>
                </a:tc>
              </a:tr>
              <a:tr h="256668">
                <a:tc>
                  <a:txBody>
                    <a:bodyPr/>
                    <a:lstStyle/>
                    <a:p>
                      <a:pPr algn="ctr">
                        <a:spcAft>
                          <a:spcPts val="0"/>
                        </a:spcAft>
                      </a:pPr>
                      <a:r>
                        <a:rPr lang="en-US" sz="1200" b="0" kern="0" dirty="0">
                          <a:effectLst/>
                          <a:latin typeface="微软雅黑" pitchFamily="34" charset="-122"/>
                          <a:ea typeface="微软雅黑" pitchFamily="34" charset="-122"/>
                        </a:rPr>
                        <a:t>17</a:t>
                      </a:r>
                      <a:endParaRPr lang="en-US" sz="1200" b="0" kern="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just">
                        <a:spcAft>
                          <a:spcPts val="0"/>
                        </a:spcAft>
                      </a:pPr>
                      <a:r>
                        <a:rPr lang="zh-CN" sz="1200" kern="0" dirty="0">
                          <a:effectLst/>
                          <a:latin typeface="微软雅黑" pitchFamily="34" charset="-122"/>
                          <a:ea typeface="微软雅黑" pitchFamily="34" charset="-122"/>
                        </a:rPr>
                        <a:t>借款人是否有强制执行记录</a:t>
                      </a:r>
                      <a:endParaRPr lang="zh-CN" sz="1200" kern="0" dirty="0">
                        <a:effectLst/>
                        <a:latin typeface="微软雅黑" pitchFamily="34" charset="-122"/>
                        <a:ea typeface="微软雅黑" pitchFamily="34" charset="-122"/>
                        <a:cs typeface="Times New Roman" pitchFamily="18" charset="0"/>
                      </a:endParaRPr>
                    </a:p>
                  </a:txBody>
                  <a:tcPr marL="68580" marR="68580" marT="0" marB="0" anchor="ctr"/>
                </a:tc>
              </a:tr>
            </a:tbl>
          </a:graphicData>
        </a:graphic>
      </p:graphicFrame>
      <p:sp>
        <p:nvSpPr>
          <p:cNvPr id="23" name="矩形 22"/>
          <p:cNvSpPr/>
          <p:nvPr/>
        </p:nvSpPr>
        <p:spPr>
          <a:xfrm>
            <a:off x="1054646" y="1197546"/>
            <a:ext cx="1932936" cy="369332"/>
          </a:xfrm>
          <a:prstGeom prst="rect">
            <a:avLst/>
          </a:prstGeom>
        </p:spPr>
        <p:txBody>
          <a:bodyPr wrap="square">
            <a:spAutoFit/>
          </a:bodyPr>
          <a:lstStyle/>
          <a:p>
            <a:pPr marL="0" lvl="3"/>
            <a:r>
              <a:rPr lang="en-US" altLang="zh-CN" sz="1800" b="1" dirty="0">
                <a:solidFill>
                  <a:srgbClr val="EC6D56"/>
                </a:solidFill>
                <a:latin typeface="微软雅黑" pitchFamily="34" charset="-122"/>
                <a:ea typeface="微软雅黑" pitchFamily="34" charset="-122"/>
              </a:rPr>
              <a:t>E.</a:t>
            </a:r>
            <a:r>
              <a:rPr lang="zh-CN" altLang="en-US" sz="1800" b="1" dirty="0">
                <a:solidFill>
                  <a:srgbClr val="EC6D56"/>
                </a:solidFill>
                <a:latin typeface="微软雅黑" pitchFamily="34" charset="-122"/>
                <a:ea typeface="微软雅黑" pitchFamily="34" charset="-122"/>
              </a:rPr>
              <a:t>征信规则</a:t>
            </a:r>
            <a:endParaRPr lang="zh-CN" altLang="zh-CN" sz="1800" b="1" dirty="0">
              <a:solidFill>
                <a:srgbClr val="EC6D56"/>
              </a:solidFill>
              <a:latin typeface="微软雅黑" pitchFamily="34" charset="-122"/>
              <a:ea typeface="微软雅黑" pitchFamily="34" charset="-122"/>
            </a:endParaRPr>
          </a:p>
        </p:txBody>
      </p:sp>
      <p:grpSp>
        <p:nvGrpSpPr>
          <p:cNvPr id="24" name="组合 23"/>
          <p:cNvGrpSpPr/>
          <p:nvPr/>
        </p:nvGrpSpPr>
        <p:grpSpPr>
          <a:xfrm>
            <a:off x="5663158" y="1553970"/>
            <a:ext cx="7270765" cy="4448967"/>
            <a:chOff x="-1706354" y="1122523"/>
            <a:chExt cx="10098427" cy="4709565"/>
          </a:xfrm>
        </p:grpSpPr>
        <p:sp>
          <p:nvSpPr>
            <p:cNvPr id="25" name="Freeform 2"/>
            <p:cNvSpPr/>
            <p:nvPr/>
          </p:nvSpPr>
          <p:spPr bwMode="blackWhite">
            <a:xfrm rot="10800000">
              <a:off x="-1706354" y="1122523"/>
              <a:ext cx="1384053" cy="1550238"/>
            </a:xfrm>
            <a:custGeom>
              <a:avLst/>
              <a:gdLst>
                <a:gd name="T0" fmla="*/ 498 w 979"/>
                <a:gd name="T1" fmla="*/ 1145 h 1146"/>
                <a:gd name="T2" fmla="*/ 0 w 979"/>
                <a:gd name="T3" fmla="*/ 401 h 1146"/>
                <a:gd name="T4" fmla="*/ 366 w 979"/>
                <a:gd name="T5" fmla="*/ 0 h 1146"/>
                <a:gd name="T6" fmla="*/ 978 w 979"/>
                <a:gd name="T7" fmla="*/ 631 h 1146"/>
                <a:gd name="T8" fmla="*/ 498 w 979"/>
                <a:gd name="T9" fmla="*/ 1145 h 1146"/>
                <a:gd name="T10" fmla="*/ 0 60000 65536"/>
                <a:gd name="T11" fmla="*/ 0 60000 65536"/>
                <a:gd name="T12" fmla="*/ 0 60000 65536"/>
                <a:gd name="T13" fmla="*/ 0 60000 65536"/>
                <a:gd name="T14" fmla="*/ 0 60000 65536"/>
                <a:gd name="T15" fmla="*/ 0 w 979"/>
                <a:gd name="T16" fmla="*/ 0 h 1146"/>
                <a:gd name="T17" fmla="*/ 979 w 979"/>
                <a:gd name="T18" fmla="*/ 1146 h 1146"/>
              </a:gdLst>
              <a:ahLst/>
              <a:cxnLst>
                <a:cxn ang="T10">
                  <a:pos x="T0" y="T1"/>
                </a:cxn>
                <a:cxn ang="T11">
                  <a:pos x="T2" y="T3"/>
                </a:cxn>
                <a:cxn ang="T12">
                  <a:pos x="T4" y="T5"/>
                </a:cxn>
                <a:cxn ang="T13">
                  <a:pos x="T6" y="T7"/>
                </a:cxn>
                <a:cxn ang="T14">
                  <a:pos x="T8" y="T9"/>
                </a:cxn>
              </a:cxnLst>
              <a:rect l="T15" t="T16" r="T17" b="T18"/>
              <a:pathLst>
                <a:path w="979" h="1146">
                  <a:moveTo>
                    <a:pt x="498" y="1145"/>
                  </a:moveTo>
                  <a:lnTo>
                    <a:pt x="0" y="401"/>
                  </a:lnTo>
                  <a:lnTo>
                    <a:pt x="366" y="0"/>
                  </a:lnTo>
                  <a:lnTo>
                    <a:pt x="978" y="631"/>
                  </a:lnTo>
                  <a:lnTo>
                    <a:pt x="498" y="1145"/>
                  </a:lnTo>
                </a:path>
              </a:pathLst>
            </a:custGeom>
            <a:solidFill>
              <a:srgbClr val="9BFC84"/>
            </a:solidFill>
            <a:ln w="9525" cap="rnd">
              <a:solidFill>
                <a:schemeClr val="bg2"/>
              </a:solidFill>
              <a:round/>
              <a:headEnd type="none" w="sm" len="sm"/>
              <a:tailEnd type="none" w="sm" len="sm"/>
            </a:ln>
          </p:spPr>
          <p:txBody>
            <a:bodyPr lIns="96771" tIns="48385" rIns="96771" bIns="48385"/>
            <a:lstStyle/>
            <a:p>
              <a:pPr>
                <a:defRPr/>
              </a:pPr>
              <a:endParaRPr lang="zh-CN" altLang="en-US">
                <a:latin typeface="Arial" pitchFamily="34" charset="0"/>
              </a:endParaRPr>
            </a:p>
          </p:txBody>
        </p:sp>
        <p:sp>
          <p:nvSpPr>
            <p:cNvPr id="26" name="Freeform 5"/>
            <p:cNvSpPr/>
            <p:nvPr/>
          </p:nvSpPr>
          <p:spPr bwMode="blackWhite">
            <a:xfrm rot="10800000">
              <a:off x="-678241" y="2300213"/>
              <a:ext cx="1290965" cy="1407071"/>
            </a:xfrm>
            <a:custGeom>
              <a:avLst/>
              <a:gdLst>
                <a:gd name="T0" fmla="*/ 0 w 854"/>
                <a:gd name="T1" fmla="*/ 269 h 993"/>
                <a:gd name="T2" fmla="*/ 505 w 854"/>
                <a:gd name="T3" fmla="*/ 992 h 993"/>
                <a:gd name="T4" fmla="*/ 853 w 854"/>
                <a:gd name="T5" fmla="*/ 621 h 993"/>
                <a:gd name="T6" fmla="*/ 245 w 854"/>
                <a:gd name="T7" fmla="*/ 0 h 993"/>
                <a:gd name="T8" fmla="*/ 0 w 854"/>
                <a:gd name="T9" fmla="*/ 269 h 993"/>
                <a:gd name="T10" fmla="*/ 0 60000 65536"/>
                <a:gd name="T11" fmla="*/ 0 60000 65536"/>
                <a:gd name="T12" fmla="*/ 0 60000 65536"/>
                <a:gd name="T13" fmla="*/ 0 60000 65536"/>
                <a:gd name="T14" fmla="*/ 0 60000 65536"/>
                <a:gd name="T15" fmla="*/ 0 w 854"/>
                <a:gd name="T16" fmla="*/ 0 h 993"/>
                <a:gd name="T17" fmla="*/ 854 w 854"/>
                <a:gd name="T18" fmla="*/ 993 h 993"/>
              </a:gdLst>
              <a:ahLst/>
              <a:cxnLst>
                <a:cxn ang="T10">
                  <a:pos x="T0" y="T1"/>
                </a:cxn>
                <a:cxn ang="T11">
                  <a:pos x="T2" y="T3"/>
                </a:cxn>
                <a:cxn ang="T12">
                  <a:pos x="T4" y="T5"/>
                </a:cxn>
                <a:cxn ang="T13">
                  <a:pos x="T6" y="T7"/>
                </a:cxn>
                <a:cxn ang="T14">
                  <a:pos x="T8" y="T9"/>
                </a:cxn>
              </a:cxnLst>
              <a:rect l="T15" t="T16" r="T17" b="T18"/>
              <a:pathLst>
                <a:path w="854" h="993">
                  <a:moveTo>
                    <a:pt x="0" y="269"/>
                  </a:moveTo>
                  <a:lnTo>
                    <a:pt x="505" y="992"/>
                  </a:lnTo>
                  <a:lnTo>
                    <a:pt x="853" y="621"/>
                  </a:lnTo>
                  <a:lnTo>
                    <a:pt x="245" y="0"/>
                  </a:lnTo>
                  <a:lnTo>
                    <a:pt x="0" y="269"/>
                  </a:lnTo>
                </a:path>
              </a:pathLst>
            </a:custGeom>
            <a:solidFill>
              <a:srgbClr val="9BFC84"/>
            </a:solidFill>
            <a:ln w="9525" cap="rnd" cmpd="sng">
              <a:solidFill>
                <a:schemeClr val="bg2"/>
              </a:solidFill>
              <a:prstDash val="solid"/>
              <a:round/>
              <a:headEnd type="none" w="sm" len="sm"/>
              <a:tailEnd type="none" w="sm" len="sm"/>
            </a:ln>
          </p:spPr>
          <p:txBody>
            <a:bodyPr lIns="96771" tIns="48385" rIns="96771" bIns="48385"/>
            <a:lstStyle/>
            <a:p>
              <a:pPr>
                <a:defRPr/>
              </a:pPr>
              <a:endParaRPr lang="zh-CN" altLang="en-US">
                <a:latin typeface="Arial" pitchFamily="34" charset="0"/>
              </a:endParaRPr>
            </a:p>
          </p:txBody>
        </p:sp>
        <p:sp>
          <p:nvSpPr>
            <p:cNvPr id="27" name="Freeform 9"/>
            <p:cNvSpPr/>
            <p:nvPr/>
          </p:nvSpPr>
          <p:spPr bwMode="blackWhite">
            <a:xfrm rot="10800000">
              <a:off x="484358" y="3485129"/>
              <a:ext cx="1072010" cy="1268444"/>
            </a:xfrm>
            <a:custGeom>
              <a:avLst/>
              <a:gdLst>
                <a:gd name="T0" fmla="*/ 502 w 735"/>
                <a:gd name="T1" fmla="*/ 869 h 870"/>
                <a:gd name="T2" fmla="*/ 734 w 735"/>
                <a:gd name="T3" fmla="*/ 619 h 870"/>
                <a:gd name="T4" fmla="*/ 126 w 735"/>
                <a:gd name="T5" fmla="*/ 0 h 870"/>
                <a:gd name="T6" fmla="*/ 0 w 735"/>
                <a:gd name="T7" fmla="*/ 130 h 870"/>
                <a:gd name="T8" fmla="*/ 502 w 735"/>
                <a:gd name="T9" fmla="*/ 869 h 870"/>
                <a:gd name="T10" fmla="*/ 0 60000 65536"/>
                <a:gd name="T11" fmla="*/ 0 60000 65536"/>
                <a:gd name="T12" fmla="*/ 0 60000 65536"/>
                <a:gd name="T13" fmla="*/ 0 60000 65536"/>
                <a:gd name="T14" fmla="*/ 0 60000 65536"/>
                <a:gd name="T15" fmla="*/ 0 w 735"/>
                <a:gd name="T16" fmla="*/ 0 h 870"/>
                <a:gd name="T17" fmla="*/ 735 w 735"/>
                <a:gd name="T18" fmla="*/ 870 h 870"/>
              </a:gdLst>
              <a:ahLst/>
              <a:cxnLst>
                <a:cxn ang="T10">
                  <a:pos x="T0" y="T1"/>
                </a:cxn>
                <a:cxn ang="T11">
                  <a:pos x="T2" y="T3"/>
                </a:cxn>
                <a:cxn ang="T12">
                  <a:pos x="T4" y="T5"/>
                </a:cxn>
                <a:cxn ang="T13">
                  <a:pos x="T6" y="T7"/>
                </a:cxn>
                <a:cxn ang="T14">
                  <a:pos x="T8" y="T9"/>
                </a:cxn>
              </a:cxnLst>
              <a:rect l="T15" t="T16" r="T17" b="T18"/>
              <a:pathLst>
                <a:path w="735" h="870">
                  <a:moveTo>
                    <a:pt x="502" y="869"/>
                  </a:moveTo>
                  <a:lnTo>
                    <a:pt x="734" y="619"/>
                  </a:lnTo>
                  <a:lnTo>
                    <a:pt x="126" y="0"/>
                  </a:lnTo>
                  <a:lnTo>
                    <a:pt x="0" y="130"/>
                  </a:lnTo>
                  <a:lnTo>
                    <a:pt x="502" y="869"/>
                  </a:lnTo>
                </a:path>
              </a:pathLst>
            </a:custGeom>
            <a:solidFill>
              <a:srgbClr val="9BFC84"/>
            </a:solidFill>
            <a:ln w="9525" cap="rnd" cmpd="sng">
              <a:solidFill>
                <a:schemeClr val="bg2"/>
              </a:solidFill>
              <a:prstDash val="solid"/>
              <a:round/>
              <a:headEnd type="none" w="sm" len="sm"/>
              <a:tailEnd type="none" w="sm" len="sm"/>
            </a:ln>
          </p:spPr>
          <p:txBody>
            <a:bodyPr lIns="96771" tIns="48385" rIns="96771" bIns="48385"/>
            <a:lstStyle/>
            <a:p>
              <a:pPr>
                <a:defRPr/>
              </a:pPr>
              <a:endParaRPr lang="zh-CN" altLang="en-US">
                <a:latin typeface="Arial" pitchFamily="34" charset="0"/>
              </a:endParaRPr>
            </a:p>
          </p:txBody>
        </p:sp>
        <p:sp>
          <p:nvSpPr>
            <p:cNvPr id="28" name="Freeform 11"/>
            <p:cNvSpPr/>
            <p:nvPr/>
          </p:nvSpPr>
          <p:spPr bwMode="blackWhite">
            <a:xfrm rot="10800000">
              <a:off x="1496133" y="4760210"/>
              <a:ext cx="909024" cy="1071878"/>
            </a:xfrm>
            <a:custGeom>
              <a:avLst/>
              <a:gdLst>
                <a:gd name="T0" fmla="*/ 505 w 623"/>
                <a:gd name="T1" fmla="*/ 734 h 735"/>
                <a:gd name="T2" fmla="*/ 622 w 623"/>
                <a:gd name="T3" fmla="*/ 620 h 735"/>
                <a:gd name="T4" fmla="*/ 0 w 623"/>
                <a:gd name="T5" fmla="*/ 0 h 735"/>
                <a:gd name="T6" fmla="*/ 505 w 623"/>
                <a:gd name="T7" fmla="*/ 734 h 735"/>
                <a:gd name="T8" fmla="*/ 0 60000 65536"/>
                <a:gd name="T9" fmla="*/ 0 60000 65536"/>
                <a:gd name="T10" fmla="*/ 0 60000 65536"/>
                <a:gd name="T11" fmla="*/ 0 60000 65536"/>
                <a:gd name="T12" fmla="*/ 0 w 623"/>
                <a:gd name="T13" fmla="*/ 0 h 735"/>
                <a:gd name="T14" fmla="*/ 623 w 623"/>
                <a:gd name="T15" fmla="*/ 735 h 735"/>
              </a:gdLst>
              <a:ahLst/>
              <a:cxnLst>
                <a:cxn ang="T8">
                  <a:pos x="T0" y="T1"/>
                </a:cxn>
                <a:cxn ang="T9">
                  <a:pos x="T2" y="T3"/>
                </a:cxn>
                <a:cxn ang="T10">
                  <a:pos x="T4" y="T5"/>
                </a:cxn>
                <a:cxn ang="T11">
                  <a:pos x="T6" y="T7"/>
                </a:cxn>
              </a:cxnLst>
              <a:rect l="T12" t="T13" r="T14" b="T15"/>
              <a:pathLst>
                <a:path w="623" h="735">
                  <a:moveTo>
                    <a:pt x="505" y="734"/>
                  </a:moveTo>
                  <a:lnTo>
                    <a:pt x="622" y="620"/>
                  </a:lnTo>
                  <a:lnTo>
                    <a:pt x="0" y="0"/>
                  </a:lnTo>
                  <a:lnTo>
                    <a:pt x="505" y="734"/>
                  </a:lnTo>
                </a:path>
              </a:pathLst>
            </a:custGeom>
            <a:solidFill>
              <a:srgbClr val="9BFC84"/>
            </a:solidFill>
            <a:ln w="9525" cap="rnd" cmpd="sng">
              <a:solidFill>
                <a:schemeClr val="bg2"/>
              </a:solidFill>
              <a:prstDash val="solid"/>
              <a:round/>
              <a:headEnd type="none" w="sm" len="sm"/>
              <a:tailEnd type="none" w="sm" len="sm"/>
            </a:ln>
          </p:spPr>
          <p:txBody>
            <a:bodyPr lIns="96771" tIns="48385" rIns="96771" bIns="48385"/>
            <a:lstStyle/>
            <a:p>
              <a:pPr>
                <a:defRPr/>
              </a:pPr>
              <a:endParaRPr lang="zh-CN" altLang="en-US">
                <a:latin typeface="Arial" pitchFamily="34" charset="0"/>
              </a:endParaRPr>
            </a:p>
          </p:txBody>
        </p:sp>
        <p:grpSp>
          <p:nvGrpSpPr>
            <p:cNvPr id="29" name="组合 28"/>
            <p:cNvGrpSpPr/>
            <p:nvPr/>
          </p:nvGrpSpPr>
          <p:grpSpPr>
            <a:xfrm>
              <a:off x="-1028028" y="1129102"/>
              <a:ext cx="9420101" cy="4683413"/>
              <a:chOff x="-964330" y="1128384"/>
              <a:chExt cx="9254222" cy="4740626"/>
            </a:xfrm>
          </p:grpSpPr>
          <p:sp>
            <p:nvSpPr>
              <p:cNvPr id="30" name="Freeform 4"/>
              <p:cNvSpPr/>
              <p:nvPr/>
            </p:nvSpPr>
            <p:spPr bwMode="blackWhite">
              <a:xfrm rot="10800000">
                <a:off x="-964330" y="1128384"/>
                <a:ext cx="6566474" cy="1085318"/>
              </a:xfrm>
              <a:custGeom>
                <a:avLst/>
                <a:gdLst>
                  <a:gd name="T0" fmla="*/ 0 w 4504"/>
                  <a:gd name="T1" fmla="*/ 2147483647 h 744"/>
                  <a:gd name="T2" fmla="*/ 2147483647 w 4504"/>
                  <a:gd name="T3" fmla="*/ 2147483647 h 744"/>
                  <a:gd name="T4" fmla="*/ 2147483647 w 4504"/>
                  <a:gd name="T5" fmla="*/ 0 h 744"/>
                  <a:gd name="T6" fmla="*/ 2147483647 w 4504"/>
                  <a:gd name="T7" fmla="*/ 0 h 744"/>
                  <a:gd name="T8" fmla="*/ 0 w 4504"/>
                  <a:gd name="T9" fmla="*/ 2147483647 h 744"/>
                  <a:gd name="T10" fmla="*/ 0 60000 65536"/>
                  <a:gd name="T11" fmla="*/ 0 60000 65536"/>
                  <a:gd name="T12" fmla="*/ 0 60000 65536"/>
                  <a:gd name="T13" fmla="*/ 0 60000 65536"/>
                  <a:gd name="T14" fmla="*/ 0 60000 65536"/>
                  <a:gd name="T15" fmla="*/ 0 w 4504"/>
                  <a:gd name="T16" fmla="*/ 0 h 744"/>
                  <a:gd name="T17" fmla="*/ 4504 w 4504"/>
                  <a:gd name="T18" fmla="*/ 744 h 744"/>
                </a:gdLst>
                <a:ahLst/>
                <a:cxnLst>
                  <a:cxn ang="T10">
                    <a:pos x="T0" y="T1"/>
                  </a:cxn>
                  <a:cxn ang="T11">
                    <a:pos x="T2" y="T3"/>
                  </a:cxn>
                  <a:cxn ang="T12">
                    <a:pos x="T4" y="T5"/>
                  </a:cxn>
                  <a:cxn ang="T13">
                    <a:pos x="T6" y="T7"/>
                  </a:cxn>
                  <a:cxn ang="T14">
                    <a:pos x="T8" y="T9"/>
                  </a:cxn>
                </a:cxnLst>
                <a:rect l="T15" t="T16" r="T17" b="T18"/>
                <a:pathLst>
                  <a:path w="4504" h="744">
                    <a:moveTo>
                      <a:pt x="0" y="743"/>
                    </a:moveTo>
                    <a:lnTo>
                      <a:pt x="4503" y="743"/>
                    </a:lnTo>
                    <a:lnTo>
                      <a:pt x="4003" y="0"/>
                    </a:lnTo>
                    <a:lnTo>
                      <a:pt x="494" y="0"/>
                    </a:lnTo>
                    <a:lnTo>
                      <a:pt x="0" y="743"/>
                    </a:lnTo>
                  </a:path>
                </a:pathLst>
              </a:custGeom>
              <a:solidFill>
                <a:srgbClr val="00B0F0"/>
              </a:solidFill>
              <a:ln w="9525" cap="rnd">
                <a:solidFill>
                  <a:schemeClr val="bg2"/>
                </a:solidFill>
                <a:round/>
                <a:headEnd type="none" w="sm" len="sm"/>
                <a:tailEnd type="none" w="sm" len="sm"/>
              </a:ln>
            </p:spPr>
            <p:txBody>
              <a:bodyPr lIns="96771" tIns="48385" rIns="96771" bIns="48385"/>
              <a:lstStyle/>
              <a:p>
                <a:endParaRPr lang="zh-CN" altLang="en-US"/>
              </a:p>
            </p:txBody>
          </p:sp>
          <p:grpSp>
            <p:nvGrpSpPr>
              <p:cNvPr id="31" name="组合 30"/>
              <p:cNvGrpSpPr/>
              <p:nvPr/>
            </p:nvGrpSpPr>
            <p:grpSpPr>
              <a:xfrm>
                <a:off x="-313561" y="1500444"/>
                <a:ext cx="8603453" cy="4368566"/>
                <a:chOff x="-313561" y="1500444"/>
                <a:chExt cx="8603453" cy="4368566"/>
              </a:xfrm>
            </p:grpSpPr>
            <p:sp>
              <p:nvSpPr>
                <p:cNvPr id="32" name="Freeform 7"/>
                <p:cNvSpPr/>
                <p:nvPr/>
              </p:nvSpPr>
              <p:spPr bwMode="blackWhite">
                <a:xfrm rot="10800000">
                  <a:off x="-111075" y="2313801"/>
                  <a:ext cx="4889571" cy="1058437"/>
                </a:xfrm>
                <a:custGeom>
                  <a:avLst/>
                  <a:gdLst>
                    <a:gd name="T0" fmla="*/ 0 w 3354"/>
                    <a:gd name="T1" fmla="*/ 2147483647 h 726"/>
                    <a:gd name="T2" fmla="*/ 2147483647 w 3354"/>
                    <a:gd name="T3" fmla="*/ 2147483647 h 726"/>
                    <a:gd name="T4" fmla="*/ 2147483647 w 3354"/>
                    <a:gd name="T5" fmla="*/ 0 h 726"/>
                    <a:gd name="T6" fmla="*/ 2147483647 w 3354"/>
                    <a:gd name="T7" fmla="*/ 0 h 726"/>
                    <a:gd name="T8" fmla="*/ 0 w 3354"/>
                    <a:gd name="T9" fmla="*/ 2147483647 h 726"/>
                    <a:gd name="T10" fmla="*/ 0 60000 65536"/>
                    <a:gd name="T11" fmla="*/ 0 60000 65536"/>
                    <a:gd name="T12" fmla="*/ 0 60000 65536"/>
                    <a:gd name="T13" fmla="*/ 0 60000 65536"/>
                    <a:gd name="T14" fmla="*/ 0 60000 65536"/>
                    <a:gd name="T15" fmla="*/ 0 w 3354"/>
                    <a:gd name="T16" fmla="*/ 0 h 726"/>
                    <a:gd name="T17" fmla="*/ 3354 w 3354"/>
                    <a:gd name="T18" fmla="*/ 726 h 726"/>
                  </a:gdLst>
                  <a:ahLst/>
                  <a:cxnLst>
                    <a:cxn ang="T10">
                      <a:pos x="T0" y="T1"/>
                    </a:cxn>
                    <a:cxn ang="T11">
                      <a:pos x="T2" y="T3"/>
                    </a:cxn>
                    <a:cxn ang="T12">
                      <a:pos x="T4" y="T5"/>
                    </a:cxn>
                    <a:cxn ang="T13">
                      <a:pos x="T6" y="T7"/>
                    </a:cxn>
                    <a:cxn ang="T14">
                      <a:pos x="T8" y="T9"/>
                    </a:cxn>
                  </a:cxnLst>
                  <a:rect l="T15" t="T16" r="T17" b="T18"/>
                  <a:pathLst>
                    <a:path w="3354" h="726">
                      <a:moveTo>
                        <a:pt x="0" y="725"/>
                      </a:moveTo>
                      <a:lnTo>
                        <a:pt x="3353" y="725"/>
                      </a:lnTo>
                      <a:lnTo>
                        <a:pt x="2844" y="0"/>
                      </a:lnTo>
                      <a:lnTo>
                        <a:pt x="499" y="0"/>
                      </a:lnTo>
                      <a:lnTo>
                        <a:pt x="0" y="725"/>
                      </a:lnTo>
                    </a:path>
                  </a:pathLst>
                </a:custGeom>
                <a:solidFill>
                  <a:srgbClr val="00B0F0"/>
                </a:solidFill>
                <a:ln w="9525" cap="rnd" cmpd="sng">
                  <a:solidFill>
                    <a:schemeClr val="bg2"/>
                  </a:solidFill>
                  <a:prstDash val="solid"/>
                  <a:round/>
                  <a:headEnd type="none" w="sm" len="sm"/>
                  <a:tailEnd type="none" w="sm" len="sm"/>
                </a:ln>
              </p:spPr>
              <p:txBody>
                <a:bodyPr lIns="96771" tIns="48385" rIns="96771" bIns="48385"/>
                <a:lstStyle/>
                <a:p>
                  <a:endParaRPr lang="zh-CN" altLang="en-US"/>
                </a:p>
              </p:txBody>
            </p:sp>
            <p:sp>
              <p:nvSpPr>
                <p:cNvPr id="33" name="Freeform 12"/>
                <p:cNvSpPr/>
                <p:nvPr/>
              </p:nvSpPr>
              <p:spPr bwMode="blackWhite">
                <a:xfrm rot="10800000">
                  <a:off x="1653815" y="4797131"/>
                  <a:ext cx="1473592" cy="1071879"/>
                </a:xfrm>
                <a:custGeom>
                  <a:avLst/>
                  <a:gdLst>
                    <a:gd name="T0" fmla="*/ 0 w 1011"/>
                    <a:gd name="T1" fmla="*/ 2147483647 h 735"/>
                    <a:gd name="T2" fmla="*/ 2147483647 w 1011"/>
                    <a:gd name="T3" fmla="*/ 2147483647 h 735"/>
                    <a:gd name="T4" fmla="*/ 2147483647 w 1011"/>
                    <a:gd name="T5" fmla="*/ 0 h 735"/>
                    <a:gd name="T6" fmla="*/ 0 w 1011"/>
                    <a:gd name="T7" fmla="*/ 2147483647 h 735"/>
                    <a:gd name="T8" fmla="*/ 0 60000 65536"/>
                    <a:gd name="T9" fmla="*/ 0 60000 65536"/>
                    <a:gd name="T10" fmla="*/ 0 60000 65536"/>
                    <a:gd name="T11" fmla="*/ 0 60000 65536"/>
                    <a:gd name="T12" fmla="*/ 0 w 1011"/>
                    <a:gd name="T13" fmla="*/ 0 h 735"/>
                    <a:gd name="T14" fmla="*/ 1011 w 1011"/>
                    <a:gd name="T15" fmla="*/ 735 h 735"/>
                  </a:gdLst>
                  <a:ahLst/>
                  <a:cxnLst>
                    <a:cxn ang="T8">
                      <a:pos x="T0" y="T1"/>
                    </a:cxn>
                    <a:cxn ang="T9">
                      <a:pos x="T2" y="T3"/>
                    </a:cxn>
                    <a:cxn ang="T10">
                      <a:pos x="T4" y="T5"/>
                    </a:cxn>
                    <a:cxn ang="T11">
                      <a:pos x="T6" y="T7"/>
                    </a:cxn>
                  </a:cxnLst>
                  <a:rect l="T12" t="T13" r="T14" b="T15"/>
                  <a:pathLst>
                    <a:path w="1011" h="735">
                      <a:moveTo>
                        <a:pt x="0" y="734"/>
                      </a:moveTo>
                      <a:lnTo>
                        <a:pt x="1010" y="734"/>
                      </a:lnTo>
                      <a:lnTo>
                        <a:pt x="505" y="0"/>
                      </a:lnTo>
                      <a:lnTo>
                        <a:pt x="0" y="734"/>
                      </a:lnTo>
                    </a:path>
                  </a:pathLst>
                </a:custGeom>
                <a:solidFill>
                  <a:srgbClr val="00B0F0"/>
                </a:solidFill>
                <a:ln w="9525" cap="rnd" cmpd="sng">
                  <a:solidFill>
                    <a:schemeClr val="bg2"/>
                  </a:solidFill>
                  <a:prstDash val="solid"/>
                  <a:round/>
                  <a:headEnd type="none" w="sm" len="sm"/>
                  <a:tailEnd type="none" w="sm" len="sm"/>
                </a:ln>
              </p:spPr>
              <p:txBody>
                <a:bodyPr lIns="96771" tIns="48385" rIns="96771" bIns="48385"/>
                <a:lstStyle/>
                <a:p>
                  <a:endParaRPr lang="zh-CN" altLang="en-US"/>
                </a:p>
              </p:txBody>
            </p:sp>
            <p:sp>
              <p:nvSpPr>
                <p:cNvPr id="34" name="Rectangle 13"/>
                <p:cNvSpPr>
                  <a:spLocks noChangeArrowheads="1"/>
                </p:cNvSpPr>
                <p:nvPr/>
              </p:nvSpPr>
              <p:spPr bwMode="black">
                <a:xfrm>
                  <a:off x="-313561" y="1500444"/>
                  <a:ext cx="5049195" cy="25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762000">
                    <a:defRPr sz="1900">
                      <a:solidFill>
                        <a:schemeClr val="tx1"/>
                      </a:solidFill>
                      <a:latin typeface="Arial" pitchFamily="34" charset="0"/>
                      <a:ea typeface="宋体" pitchFamily="2" charset="-122"/>
                    </a:defRPr>
                  </a:lvl1pPr>
                  <a:lvl2pPr marL="742950" indent="-285750" defTabSz="762000">
                    <a:defRPr sz="1900">
                      <a:solidFill>
                        <a:schemeClr val="tx1"/>
                      </a:solidFill>
                      <a:latin typeface="Arial" pitchFamily="34" charset="0"/>
                      <a:ea typeface="宋体" pitchFamily="2" charset="-122"/>
                    </a:defRPr>
                  </a:lvl2pPr>
                  <a:lvl3pPr marL="1143000" indent="-228600" defTabSz="762000">
                    <a:defRPr sz="1900">
                      <a:solidFill>
                        <a:schemeClr val="tx1"/>
                      </a:solidFill>
                      <a:latin typeface="Arial" pitchFamily="34" charset="0"/>
                      <a:ea typeface="宋体" pitchFamily="2" charset="-122"/>
                    </a:defRPr>
                  </a:lvl3pPr>
                  <a:lvl4pPr marL="1600200" indent="-228600" defTabSz="762000">
                    <a:defRPr sz="1900">
                      <a:solidFill>
                        <a:schemeClr val="tx1"/>
                      </a:solidFill>
                      <a:latin typeface="Arial" pitchFamily="34" charset="0"/>
                      <a:ea typeface="宋体" pitchFamily="2" charset="-122"/>
                    </a:defRPr>
                  </a:lvl4pPr>
                  <a:lvl5pPr marL="2057400" indent="-228600" defTabSz="762000">
                    <a:defRPr sz="1900">
                      <a:solidFill>
                        <a:schemeClr val="tx1"/>
                      </a:solidFill>
                      <a:latin typeface="Arial" pitchFamily="34" charset="0"/>
                      <a:ea typeface="宋体" pitchFamily="2" charset="-122"/>
                    </a:defRPr>
                  </a:lvl5pPr>
                  <a:lvl6pPr marL="2514600" indent="-228600" defTabSz="762000" eaLnBrk="0" fontAlgn="base" hangingPunct="0">
                    <a:spcBef>
                      <a:spcPct val="0"/>
                    </a:spcBef>
                    <a:spcAft>
                      <a:spcPct val="0"/>
                    </a:spcAft>
                    <a:defRPr sz="1900">
                      <a:solidFill>
                        <a:schemeClr val="tx1"/>
                      </a:solidFill>
                      <a:latin typeface="Arial" pitchFamily="34" charset="0"/>
                      <a:ea typeface="宋体" pitchFamily="2" charset="-122"/>
                    </a:defRPr>
                  </a:lvl6pPr>
                  <a:lvl7pPr marL="2971800" indent="-228600" defTabSz="762000" eaLnBrk="0" fontAlgn="base" hangingPunct="0">
                    <a:spcBef>
                      <a:spcPct val="0"/>
                    </a:spcBef>
                    <a:spcAft>
                      <a:spcPct val="0"/>
                    </a:spcAft>
                    <a:defRPr sz="1900">
                      <a:solidFill>
                        <a:schemeClr val="tx1"/>
                      </a:solidFill>
                      <a:latin typeface="Arial" pitchFamily="34" charset="0"/>
                      <a:ea typeface="宋体" pitchFamily="2" charset="-122"/>
                    </a:defRPr>
                  </a:lvl7pPr>
                  <a:lvl8pPr marL="3429000" indent="-228600" defTabSz="762000" eaLnBrk="0" fontAlgn="base" hangingPunct="0">
                    <a:spcBef>
                      <a:spcPct val="0"/>
                    </a:spcBef>
                    <a:spcAft>
                      <a:spcPct val="0"/>
                    </a:spcAft>
                    <a:defRPr sz="1900">
                      <a:solidFill>
                        <a:schemeClr val="tx1"/>
                      </a:solidFill>
                      <a:latin typeface="Arial" pitchFamily="34" charset="0"/>
                      <a:ea typeface="宋体" pitchFamily="2" charset="-122"/>
                    </a:defRPr>
                  </a:lvl8pPr>
                  <a:lvl9pPr marL="3886200" indent="-228600" defTabSz="762000" eaLnBrk="0" fontAlgn="base" hangingPunct="0">
                    <a:spcBef>
                      <a:spcPct val="0"/>
                    </a:spcBef>
                    <a:spcAft>
                      <a:spcPct val="0"/>
                    </a:spcAft>
                    <a:defRPr sz="1900">
                      <a:solidFill>
                        <a:schemeClr val="tx1"/>
                      </a:solidFill>
                      <a:latin typeface="Arial" pitchFamily="34" charset="0"/>
                      <a:ea typeface="宋体" pitchFamily="2" charset="-122"/>
                    </a:defRPr>
                  </a:lvl9pPr>
                </a:lstStyle>
                <a:p>
                  <a:r>
                    <a:rPr lang="zh-CN" altLang="en-US" sz="1600" b="1" dirty="0">
                      <a:latin typeface="楷体" panose="02010609060101010101" pitchFamily="49" charset="-122"/>
                      <a:ea typeface="楷体" panose="02010609060101010101" pitchFamily="49" charset="-122"/>
                    </a:rPr>
                    <a:t>准入规则</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经营规则</a:t>
                  </a:r>
                  <a:endParaRPr lang="en-US" altLang="zh-CN" sz="1600" b="1" dirty="0">
                    <a:latin typeface="楷体" panose="02010609060101010101" pitchFamily="49" charset="-122"/>
                    <a:ea typeface="楷体" panose="02010609060101010101" pitchFamily="49" charset="-122"/>
                  </a:endParaRPr>
                </a:p>
              </p:txBody>
            </p:sp>
            <p:sp>
              <p:nvSpPr>
                <p:cNvPr id="35" name="Rectangle 16"/>
                <p:cNvSpPr>
                  <a:spLocks noChangeArrowheads="1"/>
                </p:cNvSpPr>
                <p:nvPr/>
              </p:nvSpPr>
              <p:spPr bwMode="black">
                <a:xfrm>
                  <a:off x="544005" y="2663599"/>
                  <a:ext cx="3486549" cy="25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762000">
                    <a:defRPr sz="1900">
                      <a:solidFill>
                        <a:schemeClr val="tx1"/>
                      </a:solidFill>
                      <a:latin typeface="Arial" pitchFamily="34" charset="0"/>
                      <a:ea typeface="宋体" pitchFamily="2" charset="-122"/>
                    </a:defRPr>
                  </a:lvl1pPr>
                  <a:lvl2pPr marL="742950" indent="-285750" defTabSz="762000">
                    <a:defRPr sz="1900">
                      <a:solidFill>
                        <a:schemeClr val="tx1"/>
                      </a:solidFill>
                      <a:latin typeface="Arial" pitchFamily="34" charset="0"/>
                      <a:ea typeface="宋体" pitchFamily="2" charset="-122"/>
                    </a:defRPr>
                  </a:lvl2pPr>
                  <a:lvl3pPr marL="1143000" indent="-228600" defTabSz="762000">
                    <a:defRPr sz="1900">
                      <a:solidFill>
                        <a:schemeClr val="tx1"/>
                      </a:solidFill>
                      <a:latin typeface="Arial" pitchFamily="34" charset="0"/>
                      <a:ea typeface="宋体" pitchFamily="2" charset="-122"/>
                    </a:defRPr>
                  </a:lvl3pPr>
                  <a:lvl4pPr marL="1600200" indent="-228600" defTabSz="762000">
                    <a:defRPr sz="1900">
                      <a:solidFill>
                        <a:schemeClr val="tx1"/>
                      </a:solidFill>
                      <a:latin typeface="Arial" pitchFamily="34" charset="0"/>
                      <a:ea typeface="宋体" pitchFamily="2" charset="-122"/>
                    </a:defRPr>
                  </a:lvl4pPr>
                  <a:lvl5pPr marL="2057400" indent="-228600" defTabSz="762000">
                    <a:defRPr sz="1900">
                      <a:solidFill>
                        <a:schemeClr val="tx1"/>
                      </a:solidFill>
                      <a:latin typeface="Arial" pitchFamily="34" charset="0"/>
                      <a:ea typeface="宋体" pitchFamily="2" charset="-122"/>
                    </a:defRPr>
                  </a:lvl5pPr>
                  <a:lvl6pPr marL="2514600" indent="-228600" defTabSz="762000" eaLnBrk="0" fontAlgn="base" hangingPunct="0">
                    <a:spcBef>
                      <a:spcPct val="0"/>
                    </a:spcBef>
                    <a:spcAft>
                      <a:spcPct val="0"/>
                    </a:spcAft>
                    <a:defRPr sz="1900">
                      <a:solidFill>
                        <a:schemeClr val="tx1"/>
                      </a:solidFill>
                      <a:latin typeface="Arial" pitchFamily="34" charset="0"/>
                      <a:ea typeface="宋体" pitchFamily="2" charset="-122"/>
                    </a:defRPr>
                  </a:lvl6pPr>
                  <a:lvl7pPr marL="2971800" indent="-228600" defTabSz="762000" eaLnBrk="0" fontAlgn="base" hangingPunct="0">
                    <a:spcBef>
                      <a:spcPct val="0"/>
                    </a:spcBef>
                    <a:spcAft>
                      <a:spcPct val="0"/>
                    </a:spcAft>
                    <a:defRPr sz="1900">
                      <a:solidFill>
                        <a:schemeClr val="tx1"/>
                      </a:solidFill>
                      <a:latin typeface="Arial" pitchFamily="34" charset="0"/>
                      <a:ea typeface="宋体" pitchFamily="2" charset="-122"/>
                    </a:defRPr>
                  </a:lvl7pPr>
                  <a:lvl8pPr marL="3429000" indent="-228600" defTabSz="762000" eaLnBrk="0" fontAlgn="base" hangingPunct="0">
                    <a:spcBef>
                      <a:spcPct val="0"/>
                    </a:spcBef>
                    <a:spcAft>
                      <a:spcPct val="0"/>
                    </a:spcAft>
                    <a:defRPr sz="1900">
                      <a:solidFill>
                        <a:schemeClr val="tx1"/>
                      </a:solidFill>
                      <a:latin typeface="Arial" pitchFamily="34" charset="0"/>
                      <a:ea typeface="宋体" pitchFamily="2" charset="-122"/>
                    </a:defRPr>
                  </a:lvl8pPr>
                  <a:lvl9pPr marL="3886200" indent="-228600" defTabSz="762000" eaLnBrk="0" fontAlgn="base" hangingPunct="0">
                    <a:spcBef>
                      <a:spcPct val="0"/>
                    </a:spcBef>
                    <a:spcAft>
                      <a:spcPct val="0"/>
                    </a:spcAft>
                    <a:defRPr sz="1900">
                      <a:solidFill>
                        <a:schemeClr val="tx1"/>
                      </a:solidFill>
                      <a:latin typeface="Arial" pitchFamily="34" charset="0"/>
                      <a:ea typeface="宋体" pitchFamily="2" charset="-122"/>
                    </a:defRPr>
                  </a:lvl9pPr>
                </a:lstStyle>
                <a:p>
                  <a:r>
                    <a:rPr lang="zh-CN" altLang="en-US" sz="1800" b="1" dirty="0">
                      <a:latin typeface="楷体" panose="02010609060101010101" pitchFamily="49" charset="-122"/>
                      <a:ea typeface="楷体" panose="02010609060101010101" pitchFamily="49" charset="-122"/>
                    </a:rPr>
                    <a:t>黑灰名单</a:t>
                  </a:r>
                  <a:endParaRPr lang="en-US" altLang="zh-CN" sz="1800" b="1" dirty="0">
                    <a:latin typeface="楷体" panose="02010609060101010101" pitchFamily="49" charset="-122"/>
                    <a:ea typeface="楷体" panose="02010609060101010101" pitchFamily="49" charset="-122"/>
                  </a:endParaRPr>
                </a:p>
              </p:txBody>
            </p:sp>
            <p:sp>
              <p:nvSpPr>
                <p:cNvPr id="36" name="Rectangle 13"/>
                <p:cNvSpPr>
                  <a:spLocks noChangeArrowheads="1"/>
                </p:cNvSpPr>
                <p:nvPr/>
              </p:nvSpPr>
              <p:spPr bwMode="black">
                <a:xfrm>
                  <a:off x="3400322" y="4420236"/>
                  <a:ext cx="4889570" cy="25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762000" eaLnBrk="0" hangingPunct="0">
                    <a:defRPr sz="1600">
                      <a:solidFill>
                        <a:schemeClr val="tx1"/>
                      </a:solidFill>
                      <a:latin typeface="Arial" pitchFamily="34" charset="0"/>
                      <a:ea typeface="-윤고딕130" pitchFamily="18" charset="-127"/>
                    </a:defRPr>
                  </a:lvl1pPr>
                  <a:lvl2pPr marL="742950" indent="-285750" defTabSz="762000" eaLnBrk="0" hangingPunct="0">
                    <a:defRPr sz="1600">
                      <a:solidFill>
                        <a:schemeClr val="tx1"/>
                      </a:solidFill>
                      <a:latin typeface="Arial" pitchFamily="34" charset="0"/>
                      <a:ea typeface="-윤고딕130" pitchFamily="18" charset="-127"/>
                    </a:defRPr>
                  </a:lvl2pPr>
                  <a:lvl3pPr marL="1143000" indent="-228600" defTabSz="762000" eaLnBrk="0" hangingPunct="0">
                    <a:defRPr sz="1600">
                      <a:solidFill>
                        <a:schemeClr val="tx1"/>
                      </a:solidFill>
                      <a:latin typeface="Arial" pitchFamily="34" charset="0"/>
                      <a:ea typeface="-윤고딕130" pitchFamily="18" charset="-127"/>
                    </a:defRPr>
                  </a:lvl3pPr>
                  <a:lvl4pPr marL="1600200" indent="-228600" defTabSz="762000" eaLnBrk="0" hangingPunct="0">
                    <a:defRPr sz="1600">
                      <a:solidFill>
                        <a:schemeClr val="tx1"/>
                      </a:solidFill>
                      <a:latin typeface="Arial" pitchFamily="34" charset="0"/>
                      <a:ea typeface="-윤고딕130" pitchFamily="18" charset="-127"/>
                    </a:defRPr>
                  </a:lvl4pPr>
                  <a:lvl5pPr marL="2057400" indent="-228600" defTabSz="762000" eaLnBrk="0" hangingPunct="0">
                    <a:defRPr sz="1600">
                      <a:solidFill>
                        <a:schemeClr val="tx1"/>
                      </a:solidFill>
                      <a:latin typeface="Arial" pitchFamily="34" charset="0"/>
                      <a:ea typeface="-윤고딕130" pitchFamily="18" charset="-127"/>
                    </a:defRPr>
                  </a:lvl5pPr>
                  <a:lvl6pPr marL="2514600" indent="-228600" defTabSz="762000" eaLnBrk="0" fontAlgn="base" hangingPunct="0">
                    <a:spcBef>
                      <a:spcPct val="0"/>
                    </a:spcBef>
                    <a:spcAft>
                      <a:spcPct val="0"/>
                    </a:spcAft>
                    <a:defRPr sz="1600">
                      <a:solidFill>
                        <a:schemeClr val="tx1"/>
                      </a:solidFill>
                      <a:latin typeface="Arial" pitchFamily="34" charset="0"/>
                      <a:ea typeface="-윤고딕130" pitchFamily="18" charset="-127"/>
                    </a:defRPr>
                  </a:lvl6pPr>
                  <a:lvl7pPr marL="2971800" indent="-228600" defTabSz="762000" eaLnBrk="0" fontAlgn="base" hangingPunct="0">
                    <a:spcBef>
                      <a:spcPct val="0"/>
                    </a:spcBef>
                    <a:spcAft>
                      <a:spcPct val="0"/>
                    </a:spcAft>
                    <a:defRPr sz="1600">
                      <a:solidFill>
                        <a:schemeClr val="tx1"/>
                      </a:solidFill>
                      <a:latin typeface="Arial" pitchFamily="34" charset="0"/>
                      <a:ea typeface="-윤고딕130" pitchFamily="18" charset="-127"/>
                    </a:defRPr>
                  </a:lvl7pPr>
                  <a:lvl8pPr marL="3429000" indent="-228600" defTabSz="762000" eaLnBrk="0" fontAlgn="base" hangingPunct="0">
                    <a:spcBef>
                      <a:spcPct val="0"/>
                    </a:spcBef>
                    <a:spcAft>
                      <a:spcPct val="0"/>
                    </a:spcAft>
                    <a:defRPr sz="1600">
                      <a:solidFill>
                        <a:schemeClr val="tx1"/>
                      </a:solidFill>
                      <a:latin typeface="Arial" pitchFamily="34" charset="0"/>
                      <a:ea typeface="-윤고딕130" pitchFamily="18" charset="-127"/>
                    </a:defRPr>
                  </a:lvl8pPr>
                  <a:lvl9pPr marL="3886200" indent="-228600" defTabSz="762000" eaLnBrk="0" fontAlgn="base" hangingPunct="0">
                    <a:spcBef>
                      <a:spcPct val="0"/>
                    </a:spcBef>
                    <a:spcAft>
                      <a:spcPct val="0"/>
                    </a:spcAft>
                    <a:defRPr sz="1600">
                      <a:solidFill>
                        <a:schemeClr val="tx1"/>
                      </a:solidFill>
                      <a:latin typeface="Arial" pitchFamily="34" charset="0"/>
                      <a:ea typeface="-윤고딕130" pitchFamily="18" charset="-127"/>
                    </a:defRPr>
                  </a:lvl9pPr>
                </a:lstStyle>
                <a:p>
                  <a:pPr algn="ctr">
                    <a:defRPr/>
                  </a:pPr>
                  <a:endParaRPr lang="en-US" altLang="zh-CN" sz="1100" dirty="0">
                    <a:latin typeface="楷体" panose="02010609060101010101" pitchFamily="49" charset="-122"/>
                    <a:ea typeface="楷体" panose="02010609060101010101" pitchFamily="49" charset="-122"/>
                  </a:endParaRPr>
                </a:p>
              </p:txBody>
            </p:sp>
            <p:grpSp>
              <p:nvGrpSpPr>
                <p:cNvPr id="37" name="组合 36"/>
                <p:cNvGrpSpPr/>
                <p:nvPr/>
              </p:nvGrpSpPr>
              <p:grpSpPr>
                <a:xfrm>
                  <a:off x="801923" y="3180352"/>
                  <a:ext cx="6468049" cy="1983850"/>
                  <a:chOff x="801923" y="3180352"/>
                  <a:chExt cx="6468049" cy="1983850"/>
                </a:xfrm>
              </p:grpSpPr>
              <p:sp>
                <p:nvSpPr>
                  <p:cNvPr id="38" name="Freeform 10"/>
                  <p:cNvSpPr/>
                  <p:nvPr/>
                </p:nvSpPr>
                <p:spPr bwMode="blackWhite">
                  <a:xfrm rot="10800000">
                    <a:off x="801923" y="3512165"/>
                    <a:ext cx="3177381" cy="1080277"/>
                  </a:xfrm>
                  <a:custGeom>
                    <a:avLst/>
                    <a:gdLst>
                      <a:gd name="T0" fmla="*/ 0 w 2179"/>
                      <a:gd name="T1" fmla="*/ 2147483647 h 741"/>
                      <a:gd name="T2" fmla="*/ 2147483647 w 2179"/>
                      <a:gd name="T3" fmla="*/ 2147483647 h 741"/>
                      <a:gd name="T4" fmla="*/ 2147483647 w 2179"/>
                      <a:gd name="T5" fmla="*/ 0 h 741"/>
                      <a:gd name="T6" fmla="*/ 2147483647 w 2179"/>
                      <a:gd name="T7" fmla="*/ 0 h 741"/>
                      <a:gd name="T8" fmla="*/ 0 w 2179"/>
                      <a:gd name="T9" fmla="*/ 2147483647 h 741"/>
                      <a:gd name="T10" fmla="*/ 0 60000 65536"/>
                      <a:gd name="T11" fmla="*/ 0 60000 65536"/>
                      <a:gd name="T12" fmla="*/ 0 60000 65536"/>
                      <a:gd name="T13" fmla="*/ 0 60000 65536"/>
                      <a:gd name="T14" fmla="*/ 0 60000 65536"/>
                      <a:gd name="T15" fmla="*/ 0 w 2179"/>
                      <a:gd name="T16" fmla="*/ 0 h 741"/>
                      <a:gd name="T17" fmla="*/ 2179 w 2179"/>
                      <a:gd name="T18" fmla="*/ 741 h 741"/>
                    </a:gdLst>
                    <a:ahLst/>
                    <a:cxnLst>
                      <a:cxn ang="T10">
                        <a:pos x="T0" y="T1"/>
                      </a:cxn>
                      <a:cxn ang="T11">
                        <a:pos x="T2" y="T3"/>
                      </a:cxn>
                      <a:cxn ang="T12">
                        <a:pos x="T4" y="T5"/>
                      </a:cxn>
                      <a:cxn ang="T13">
                        <a:pos x="T6" y="T7"/>
                      </a:cxn>
                      <a:cxn ang="T14">
                        <a:pos x="T8" y="T9"/>
                      </a:cxn>
                    </a:cxnLst>
                    <a:rect l="T15" t="T16" r="T17" b="T18"/>
                    <a:pathLst>
                      <a:path w="2179" h="741">
                        <a:moveTo>
                          <a:pt x="0" y="740"/>
                        </a:moveTo>
                        <a:lnTo>
                          <a:pt x="2178" y="740"/>
                        </a:lnTo>
                        <a:lnTo>
                          <a:pt x="1672" y="0"/>
                        </a:lnTo>
                        <a:lnTo>
                          <a:pt x="505" y="0"/>
                        </a:lnTo>
                        <a:lnTo>
                          <a:pt x="0" y="740"/>
                        </a:lnTo>
                      </a:path>
                    </a:pathLst>
                  </a:custGeom>
                  <a:solidFill>
                    <a:srgbClr val="00B0F0"/>
                  </a:solidFill>
                  <a:ln w="9525" cap="rnd" cmpd="sng">
                    <a:solidFill>
                      <a:schemeClr val="bg2"/>
                    </a:solidFill>
                    <a:prstDash val="solid"/>
                    <a:round/>
                    <a:headEnd type="none" w="sm" len="sm"/>
                    <a:tailEnd type="none" w="sm" len="sm"/>
                  </a:ln>
                </p:spPr>
                <p:txBody>
                  <a:bodyPr lIns="96771" tIns="48385" rIns="96771" bIns="48385"/>
                  <a:lstStyle/>
                  <a:p>
                    <a:endParaRPr lang="zh-CN" altLang="en-US"/>
                  </a:p>
                </p:txBody>
              </p:sp>
              <p:sp>
                <p:nvSpPr>
                  <p:cNvPr id="39" name="Rectangle 14"/>
                  <p:cNvSpPr>
                    <a:spLocks noChangeArrowheads="1"/>
                  </p:cNvSpPr>
                  <p:nvPr/>
                </p:nvSpPr>
                <p:spPr bwMode="black">
                  <a:xfrm>
                    <a:off x="1422166" y="3894349"/>
                    <a:ext cx="1823087" cy="25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762000">
                      <a:defRPr sz="1900">
                        <a:solidFill>
                          <a:schemeClr val="tx1"/>
                        </a:solidFill>
                        <a:latin typeface="Arial" pitchFamily="34" charset="0"/>
                        <a:ea typeface="宋体" pitchFamily="2" charset="-122"/>
                      </a:defRPr>
                    </a:lvl1pPr>
                    <a:lvl2pPr marL="742950" indent="-285750" defTabSz="762000">
                      <a:defRPr sz="1900">
                        <a:solidFill>
                          <a:schemeClr val="tx1"/>
                        </a:solidFill>
                        <a:latin typeface="Arial" pitchFamily="34" charset="0"/>
                        <a:ea typeface="宋体" pitchFamily="2" charset="-122"/>
                      </a:defRPr>
                    </a:lvl2pPr>
                    <a:lvl3pPr marL="1143000" indent="-228600" defTabSz="762000">
                      <a:defRPr sz="1900">
                        <a:solidFill>
                          <a:schemeClr val="tx1"/>
                        </a:solidFill>
                        <a:latin typeface="Arial" pitchFamily="34" charset="0"/>
                        <a:ea typeface="宋体" pitchFamily="2" charset="-122"/>
                      </a:defRPr>
                    </a:lvl3pPr>
                    <a:lvl4pPr marL="1600200" indent="-228600" defTabSz="762000">
                      <a:defRPr sz="1900">
                        <a:solidFill>
                          <a:schemeClr val="tx1"/>
                        </a:solidFill>
                        <a:latin typeface="Arial" pitchFamily="34" charset="0"/>
                        <a:ea typeface="宋体" pitchFamily="2" charset="-122"/>
                      </a:defRPr>
                    </a:lvl4pPr>
                    <a:lvl5pPr marL="2057400" indent="-228600" defTabSz="762000">
                      <a:defRPr sz="1900">
                        <a:solidFill>
                          <a:schemeClr val="tx1"/>
                        </a:solidFill>
                        <a:latin typeface="Arial" pitchFamily="34" charset="0"/>
                        <a:ea typeface="宋体" pitchFamily="2" charset="-122"/>
                      </a:defRPr>
                    </a:lvl5pPr>
                    <a:lvl6pPr marL="2514600" indent="-228600" defTabSz="762000" eaLnBrk="0" fontAlgn="base" hangingPunct="0">
                      <a:spcBef>
                        <a:spcPct val="0"/>
                      </a:spcBef>
                      <a:spcAft>
                        <a:spcPct val="0"/>
                      </a:spcAft>
                      <a:defRPr sz="1900">
                        <a:solidFill>
                          <a:schemeClr val="tx1"/>
                        </a:solidFill>
                        <a:latin typeface="Arial" pitchFamily="34" charset="0"/>
                        <a:ea typeface="宋体" pitchFamily="2" charset="-122"/>
                      </a:defRPr>
                    </a:lvl6pPr>
                    <a:lvl7pPr marL="2971800" indent="-228600" defTabSz="762000" eaLnBrk="0" fontAlgn="base" hangingPunct="0">
                      <a:spcBef>
                        <a:spcPct val="0"/>
                      </a:spcBef>
                      <a:spcAft>
                        <a:spcPct val="0"/>
                      </a:spcAft>
                      <a:defRPr sz="1900">
                        <a:solidFill>
                          <a:schemeClr val="tx1"/>
                        </a:solidFill>
                        <a:latin typeface="Arial" pitchFamily="34" charset="0"/>
                        <a:ea typeface="宋体" pitchFamily="2" charset="-122"/>
                      </a:defRPr>
                    </a:lvl7pPr>
                    <a:lvl8pPr marL="3429000" indent="-228600" defTabSz="762000" eaLnBrk="0" fontAlgn="base" hangingPunct="0">
                      <a:spcBef>
                        <a:spcPct val="0"/>
                      </a:spcBef>
                      <a:spcAft>
                        <a:spcPct val="0"/>
                      </a:spcAft>
                      <a:defRPr sz="1900">
                        <a:solidFill>
                          <a:schemeClr val="tx1"/>
                        </a:solidFill>
                        <a:latin typeface="Arial" pitchFamily="34" charset="0"/>
                        <a:ea typeface="宋体" pitchFamily="2" charset="-122"/>
                      </a:defRPr>
                    </a:lvl8pPr>
                    <a:lvl9pPr marL="3886200" indent="-228600" defTabSz="762000" eaLnBrk="0" fontAlgn="base" hangingPunct="0">
                      <a:spcBef>
                        <a:spcPct val="0"/>
                      </a:spcBef>
                      <a:spcAft>
                        <a:spcPct val="0"/>
                      </a:spcAft>
                      <a:defRPr sz="1900">
                        <a:solidFill>
                          <a:schemeClr val="tx1"/>
                        </a:solidFill>
                        <a:latin typeface="Arial" pitchFamily="34" charset="0"/>
                        <a:ea typeface="宋体" pitchFamily="2" charset="-122"/>
                      </a:defRPr>
                    </a:lvl9pPr>
                  </a:lstStyle>
                  <a:p>
                    <a:r>
                      <a:rPr lang="zh-CN" altLang="en-US" sz="1600" b="1" dirty="0">
                        <a:latin typeface="楷体" panose="02010609060101010101" pitchFamily="49" charset="-122"/>
                        <a:ea typeface="楷体" panose="02010609060101010101" pitchFamily="49" charset="-122"/>
                      </a:rPr>
                      <a:t>法律和征信</a:t>
                    </a:r>
                    <a:endParaRPr lang="en-US" altLang="zh-CN" sz="1600" b="1" dirty="0">
                      <a:latin typeface="楷体" panose="02010609060101010101" pitchFamily="49" charset="-122"/>
                      <a:ea typeface="楷体" panose="02010609060101010101" pitchFamily="49" charset="-122"/>
                    </a:endParaRPr>
                  </a:p>
                </p:txBody>
              </p:sp>
              <p:sp>
                <p:nvSpPr>
                  <p:cNvPr id="40" name="Rectangle 15"/>
                  <p:cNvSpPr>
                    <a:spLocks noChangeArrowheads="1"/>
                  </p:cNvSpPr>
                  <p:nvPr/>
                </p:nvSpPr>
                <p:spPr bwMode="black">
                  <a:xfrm rot="163879">
                    <a:off x="2046155" y="4986388"/>
                    <a:ext cx="688907" cy="17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762000">
                      <a:defRPr sz="1900">
                        <a:solidFill>
                          <a:schemeClr val="tx1"/>
                        </a:solidFill>
                        <a:latin typeface="Arial" pitchFamily="34" charset="0"/>
                        <a:ea typeface="宋体" pitchFamily="2" charset="-122"/>
                      </a:defRPr>
                    </a:lvl1pPr>
                    <a:lvl2pPr marL="742950" indent="-285750" defTabSz="762000">
                      <a:defRPr sz="1900">
                        <a:solidFill>
                          <a:schemeClr val="tx1"/>
                        </a:solidFill>
                        <a:latin typeface="Arial" pitchFamily="34" charset="0"/>
                        <a:ea typeface="宋体" pitchFamily="2" charset="-122"/>
                      </a:defRPr>
                    </a:lvl2pPr>
                    <a:lvl3pPr marL="1143000" indent="-228600" defTabSz="762000">
                      <a:defRPr sz="1900">
                        <a:solidFill>
                          <a:schemeClr val="tx1"/>
                        </a:solidFill>
                        <a:latin typeface="Arial" pitchFamily="34" charset="0"/>
                        <a:ea typeface="宋体" pitchFamily="2" charset="-122"/>
                      </a:defRPr>
                    </a:lvl3pPr>
                    <a:lvl4pPr marL="1600200" indent="-228600" defTabSz="762000">
                      <a:defRPr sz="1900">
                        <a:solidFill>
                          <a:schemeClr val="tx1"/>
                        </a:solidFill>
                        <a:latin typeface="Arial" pitchFamily="34" charset="0"/>
                        <a:ea typeface="宋体" pitchFamily="2" charset="-122"/>
                      </a:defRPr>
                    </a:lvl4pPr>
                    <a:lvl5pPr marL="2057400" indent="-228600" defTabSz="762000">
                      <a:defRPr sz="1900">
                        <a:solidFill>
                          <a:schemeClr val="tx1"/>
                        </a:solidFill>
                        <a:latin typeface="Arial" pitchFamily="34" charset="0"/>
                        <a:ea typeface="宋体" pitchFamily="2" charset="-122"/>
                      </a:defRPr>
                    </a:lvl5pPr>
                    <a:lvl6pPr marL="2514600" indent="-228600" defTabSz="762000" eaLnBrk="0" fontAlgn="base" hangingPunct="0">
                      <a:spcBef>
                        <a:spcPct val="0"/>
                      </a:spcBef>
                      <a:spcAft>
                        <a:spcPct val="0"/>
                      </a:spcAft>
                      <a:defRPr sz="1900">
                        <a:solidFill>
                          <a:schemeClr val="tx1"/>
                        </a:solidFill>
                        <a:latin typeface="Arial" pitchFamily="34" charset="0"/>
                        <a:ea typeface="宋体" pitchFamily="2" charset="-122"/>
                      </a:defRPr>
                    </a:lvl6pPr>
                    <a:lvl7pPr marL="2971800" indent="-228600" defTabSz="762000" eaLnBrk="0" fontAlgn="base" hangingPunct="0">
                      <a:spcBef>
                        <a:spcPct val="0"/>
                      </a:spcBef>
                      <a:spcAft>
                        <a:spcPct val="0"/>
                      </a:spcAft>
                      <a:defRPr sz="1900">
                        <a:solidFill>
                          <a:schemeClr val="tx1"/>
                        </a:solidFill>
                        <a:latin typeface="Arial" pitchFamily="34" charset="0"/>
                        <a:ea typeface="宋体" pitchFamily="2" charset="-122"/>
                      </a:defRPr>
                    </a:lvl7pPr>
                    <a:lvl8pPr marL="3429000" indent="-228600" defTabSz="762000" eaLnBrk="0" fontAlgn="base" hangingPunct="0">
                      <a:spcBef>
                        <a:spcPct val="0"/>
                      </a:spcBef>
                      <a:spcAft>
                        <a:spcPct val="0"/>
                      </a:spcAft>
                      <a:defRPr sz="1900">
                        <a:solidFill>
                          <a:schemeClr val="tx1"/>
                        </a:solidFill>
                        <a:latin typeface="Arial" pitchFamily="34" charset="0"/>
                        <a:ea typeface="宋体" pitchFamily="2" charset="-122"/>
                      </a:defRPr>
                    </a:lvl8pPr>
                    <a:lvl9pPr marL="3886200" indent="-228600" defTabSz="762000" eaLnBrk="0" fontAlgn="base" hangingPunct="0">
                      <a:spcBef>
                        <a:spcPct val="0"/>
                      </a:spcBef>
                      <a:spcAft>
                        <a:spcPct val="0"/>
                      </a:spcAft>
                      <a:defRPr sz="1900">
                        <a:solidFill>
                          <a:schemeClr val="tx1"/>
                        </a:solidFill>
                        <a:latin typeface="Arial" pitchFamily="34" charset="0"/>
                        <a:ea typeface="宋体" pitchFamily="2" charset="-122"/>
                      </a:defRPr>
                    </a:lvl9pPr>
                  </a:lstStyle>
                  <a:p>
                    <a:r>
                      <a:rPr lang="zh-CN" altLang="en-US" sz="1600" b="1" dirty="0">
                        <a:latin typeface="楷体" panose="02010609060101010101" pitchFamily="49" charset="-122"/>
                        <a:ea typeface="楷体" panose="02010609060101010101" pitchFamily="49" charset="-122"/>
                      </a:rPr>
                      <a:t>审批模型</a:t>
                    </a:r>
                    <a:endParaRPr lang="en-US" altLang="zh-CN" sz="1600" b="1" dirty="0">
                      <a:latin typeface="楷体" panose="02010609060101010101" pitchFamily="49" charset="-122"/>
                      <a:ea typeface="楷体" panose="02010609060101010101" pitchFamily="49" charset="-122"/>
                    </a:endParaRPr>
                  </a:p>
                </p:txBody>
              </p:sp>
              <p:sp>
                <p:nvSpPr>
                  <p:cNvPr id="41" name="Rectangle 13"/>
                  <p:cNvSpPr>
                    <a:spLocks noChangeArrowheads="1"/>
                  </p:cNvSpPr>
                  <p:nvPr/>
                </p:nvSpPr>
                <p:spPr bwMode="black">
                  <a:xfrm>
                    <a:off x="4395039" y="3180352"/>
                    <a:ext cx="2874933" cy="25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defTabSz="762000" eaLnBrk="0" hangingPunct="0">
                      <a:defRPr sz="1600">
                        <a:solidFill>
                          <a:schemeClr val="tx1"/>
                        </a:solidFill>
                        <a:latin typeface="Arial" pitchFamily="34" charset="0"/>
                        <a:ea typeface="-윤고딕130" pitchFamily="18" charset="-127"/>
                      </a:defRPr>
                    </a:lvl1pPr>
                    <a:lvl2pPr marL="742950" indent="-285750" defTabSz="762000" eaLnBrk="0" hangingPunct="0">
                      <a:defRPr sz="1600">
                        <a:solidFill>
                          <a:schemeClr val="tx1"/>
                        </a:solidFill>
                        <a:latin typeface="Arial" pitchFamily="34" charset="0"/>
                        <a:ea typeface="-윤고딕130" pitchFamily="18" charset="-127"/>
                      </a:defRPr>
                    </a:lvl2pPr>
                    <a:lvl3pPr marL="1143000" indent="-228600" defTabSz="762000" eaLnBrk="0" hangingPunct="0">
                      <a:defRPr sz="1600">
                        <a:solidFill>
                          <a:schemeClr val="tx1"/>
                        </a:solidFill>
                        <a:latin typeface="Arial" pitchFamily="34" charset="0"/>
                        <a:ea typeface="-윤고딕130" pitchFamily="18" charset="-127"/>
                      </a:defRPr>
                    </a:lvl3pPr>
                    <a:lvl4pPr marL="1600200" indent="-228600" defTabSz="762000" eaLnBrk="0" hangingPunct="0">
                      <a:defRPr sz="1600">
                        <a:solidFill>
                          <a:schemeClr val="tx1"/>
                        </a:solidFill>
                        <a:latin typeface="Arial" pitchFamily="34" charset="0"/>
                        <a:ea typeface="-윤고딕130" pitchFamily="18" charset="-127"/>
                      </a:defRPr>
                    </a:lvl4pPr>
                    <a:lvl5pPr marL="2057400" indent="-228600" defTabSz="762000" eaLnBrk="0" hangingPunct="0">
                      <a:defRPr sz="1600">
                        <a:solidFill>
                          <a:schemeClr val="tx1"/>
                        </a:solidFill>
                        <a:latin typeface="Arial" pitchFamily="34" charset="0"/>
                        <a:ea typeface="-윤고딕130" pitchFamily="18" charset="-127"/>
                      </a:defRPr>
                    </a:lvl5pPr>
                    <a:lvl6pPr marL="2514600" indent="-228600" defTabSz="762000" eaLnBrk="0" fontAlgn="base" hangingPunct="0">
                      <a:spcBef>
                        <a:spcPct val="0"/>
                      </a:spcBef>
                      <a:spcAft>
                        <a:spcPct val="0"/>
                      </a:spcAft>
                      <a:defRPr sz="1600">
                        <a:solidFill>
                          <a:schemeClr val="tx1"/>
                        </a:solidFill>
                        <a:latin typeface="Arial" pitchFamily="34" charset="0"/>
                        <a:ea typeface="-윤고딕130" pitchFamily="18" charset="-127"/>
                      </a:defRPr>
                    </a:lvl6pPr>
                    <a:lvl7pPr marL="2971800" indent="-228600" defTabSz="762000" eaLnBrk="0" fontAlgn="base" hangingPunct="0">
                      <a:spcBef>
                        <a:spcPct val="0"/>
                      </a:spcBef>
                      <a:spcAft>
                        <a:spcPct val="0"/>
                      </a:spcAft>
                      <a:defRPr sz="1600">
                        <a:solidFill>
                          <a:schemeClr val="tx1"/>
                        </a:solidFill>
                        <a:latin typeface="Arial" pitchFamily="34" charset="0"/>
                        <a:ea typeface="-윤고딕130" pitchFamily="18" charset="-127"/>
                      </a:defRPr>
                    </a:lvl7pPr>
                    <a:lvl8pPr marL="3429000" indent="-228600" defTabSz="762000" eaLnBrk="0" fontAlgn="base" hangingPunct="0">
                      <a:spcBef>
                        <a:spcPct val="0"/>
                      </a:spcBef>
                      <a:spcAft>
                        <a:spcPct val="0"/>
                      </a:spcAft>
                      <a:defRPr sz="1600">
                        <a:solidFill>
                          <a:schemeClr val="tx1"/>
                        </a:solidFill>
                        <a:latin typeface="Arial" pitchFamily="34" charset="0"/>
                        <a:ea typeface="-윤고딕130" pitchFamily="18" charset="-127"/>
                      </a:defRPr>
                    </a:lvl8pPr>
                    <a:lvl9pPr marL="3886200" indent="-228600" defTabSz="762000" eaLnBrk="0" fontAlgn="base" hangingPunct="0">
                      <a:spcBef>
                        <a:spcPct val="0"/>
                      </a:spcBef>
                      <a:spcAft>
                        <a:spcPct val="0"/>
                      </a:spcAft>
                      <a:defRPr sz="1600">
                        <a:solidFill>
                          <a:schemeClr val="tx1"/>
                        </a:solidFill>
                        <a:latin typeface="Arial" pitchFamily="34" charset="0"/>
                        <a:ea typeface="-윤고딕130" pitchFamily="18" charset="-127"/>
                      </a:defRPr>
                    </a:lvl9pPr>
                  </a:lstStyle>
                  <a:p>
                    <a:pPr algn="ctr">
                      <a:defRPr/>
                    </a:pPr>
                    <a:endParaRPr lang="en-US" altLang="zh-CN" sz="1100" dirty="0">
                      <a:latin typeface="楷体" panose="02010609060101010101" pitchFamily="49" charset="-122"/>
                      <a:ea typeface="楷体" panose="02010609060101010101" pitchFamily="49" charset="-122"/>
                    </a:endParaRPr>
                  </a:p>
                </p:txBody>
              </p:sp>
            </p:gr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数据驱动模型开发基本流程</a:t>
            </a:r>
            <a:endParaRPr lang="zh-CN" altLang="en-US" dirty="0"/>
          </a:p>
        </p:txBody>
      </p:sp>
      <p:grpSp>
        <p:nvGrpSpPr>
          <p:cNvPr id="3" name="Group 20"/>
          <p:cNvGrpSpPr/>
          <p:nvPr/>
        </p:nvGrpSpPr>
        <p:grpSpPr bwMode="auto">
          <a:xfrm rot="5400000">
            <a:off x="9302303" y="2925101"/>
            <a:ext cx="2323724" cy="199618"/>
            <a:chOff x="2003" y="3439"/>
            <a:chExt cx="468" cy="244"/>
          </a:xfrm>
        </p:grpSpPr>
        <p:sp>
          <p:nvSpPr>
            <p:cNvPr id="4" name="Oval 2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135">
                <a:latin typeface="微软雅黑" pitchFamily="34" charset="-122"/>
                <a:ea typeface="微软雅黑" pitchFamily="34" charset="-122"/>
              </a:endParaRPr>
            </a:p>
          </p:txBody>
        </p:sp>
        <p:sp>
          <p:nvSpPr>
            <p:cNvPr id="5" name="Rectangle 2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135">
                <a:latin typeface="微软雅黑" pitchFamily="34" charset="-122"/>
                <a:ea typeface="微软雅黑" pitchFamily="34" charset="-122"/>
              </a:endParaRPr>
            </a:p>
          </p:txBody>
        </p:sp>
        <p:sp>
          <p:nvSpPr>
            <p:cNvPr id="6" name="Oval 23"/>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sz="2135">
                <a:latin typeface="微软雅黑" pitchFamily="34" charset="-122"/>
                <a:ea typeface="微软雅黑" pitchFamily="34" charset="-122"/>
              </a:endParaRPr>
            </a:p>
          </p:txBody>
        </p:sp>
        <p:sp>
          <p:nvSpPr>
            <p:cNvPr id="7" name="Oval 24"/>
            <p:cNvSpPr>
              <a:spLocks noChangeArrowheads="1"/>
            </p:cNvSpPr>
            <p:nvPr/>
          </p:nvSpPr>
          <p:spPr bwMode="gray">
            <a:xfrm>
              <a:off x="2438" y="3519"/>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sz="2135">
                <a:latin typeface="微软雅黑" pitchFamily="34" charset="-122"/>
                <a:ea typeface="微软雅黑" pitchFamily="34" charset="-122"/>
              </a:endParaRPr>
            </a:p>
          </p:txBody>
        </p:sp>
      </p:grpSp>
      <p:sp>
        <p:nvSpPr>
          <p:cNvPr id="8" name="AutoShape 3"/>
          <p:cNvSpPr>
            <a:spLocks noChangeArrowheads="1"/>
          </p:cNvSpPr>
          <p:nvPr/>
        </p:nvSpPr>
        <p:spPr bwMode="auto">
          <a:xfrm>
            <a:off x="7497408" y="2514695"/>
            <a:ext cx="1865669" cy="917125"/>
          </a:xfrm>
          <a:prstGeom prst="roundRect">
            <a:avLst>
              <a:gd name="adj" fmla="val 13745"/>
            </a:avLst>
          </a:prstGeom>
          <a:noFill/>
          <a:ln w="381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9" name="AutoShape 4"/>
          <p:cNvSpPr>
            <a:spLocks noChangeArrowheads="1"/>
          </p:cNvSpPr>
          <p:nvPr/>
        </p:nvSpPr>
        <p:spPr bwMode="auto">
          <a:xfrm>
            <a:off x="5533196" y="2514695"/>
            <a:ext cx="1810526" cy="917125"/>
          </a:xfrm>
          <a:prstGeom prst="roundRect">
            <a:avLst>
              <a:gd name="adj" fmla="val 13745"/>
            </a:avLst>
          </a:prstGeom>
          <a:noFill/>
          <a:ln w="381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10" name="AutoShape 5"/>
          <p:cNvSpPr>
            <a:spLocks noChangeArrowheads="1"/>
          </p:cNvSpPr>
          <p:nvPr/>
        </p:nvSpPr>
        <p:spPr bwMode="auto">
          <a:xfrm>
            <a:off x="3526223" y="2536306"/>
            <a:ext cx="1876699" cy="995668"/>
          </a:xfrm>
          <a:prstGeom prst="roundRect">
            <a:avLst>
              <a:gd name="adj" fmla="val 13745"/>
            </a:avLst>
          </a:prstGeom>
          <a:noFill/>
          <a:ln w="381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11" name="Rectangle 7"/>
          <p:cNvSpPr>
            <a:spLocks noChangeArrowheads="1"/>
          </p:cNvSpPr>
          <p:nvPr/>
        </p:nvSpPr>
        <p:spPr bwMode="gray">
          <a:xfrm rot="3419336">
            <a:off x="3950448" y="1444027"/>
            <a:ext cx="911513" cy="911183"/>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latin typeface="微软雅黑" pitchFamily="34" charset="-122"/>
              <a:ea typeface="微软雅黑" pitchFamily="34" charset="-122"/>
            </a:endParaRPr>
          </a:p>
        </p:txBody>
      </p:sp>
      <p:grpSp>
        <p:nvGrpSpPr>
          <p:cNvPr id="12" name="Group 8"/>
          <p:cNvGrpSpPr/>
          <p:nvPr/>
        </p:nvGrpSpPr>
        <p:grpSpPr bwMode="auto">
          <a:xfrm>
            <a:off x="4906635" y="1796704"/>
            <a:ext cx="1044040" cy="145210"/>
            <a:chOff x="2003" y="3439"/>
            <a:chExt cx="468" cy="244"/>
          </a:xfrm>
        </p:grpSpPr>
        <p:sp>
          <p:nvSpPr>
            <p:cNvPr id="13" name="Oval 9"/>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14" name="Rectangle 10"/>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15" name="Oval 11"/>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sp>
          <p:nvSpPr>
            <p:cNvPr id="16" name="Oval 12"/>
            <p:cNvSpPr>
              <a:spLocks noChangeArrowheads="1"/>
            </p:cNvSpPr>
            <p:nvPr/>
          </p:nvSpPr>
          <p:spPr bwMode="gray">
            <a:xfrm>
              <a:off x="2438" y="3519"/>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grpSp>
      <p:sp>
        <p:nvSpPr>
          <p:cNvPr id="17" name="Rectangle 13"/>
          <p:cNvSpPr>
            <a:spLocks noChangeArrowheads="1"/>
          </p:cNvSpPr>
          <p:nvPr/>
        </p:nvSpPr>
        <p:spPr bwMode="gray">
          <a:xfrm rot="3419336">
            <a:off x="5835166" y="1350175"/>
            <a:ext cx="911514" cy="1010771"/>
          </a:xfrm>
          <a:prstGeom prst="rect">
            <a:avLst/>
          </a:prstGeom>
          <a:solidFill>
            <a:schemeClr val="accent1"/>
          </a:solidFill>
          <a:ln w="9525">
            <a:miter lim="800000"/>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itchFamily="34" charset="-122"/>
              <a:ea typeface="微软雅黑" pitchFamily="34" charset="-122"/>
            </a:endParaRPr>
          </a:p>
        </p:txBody>
      </p:sp>
      <p:grpSp>
        <p:nvGrpSpPr>
          <p:cNvPr id="18" name="Group 14"/>
          <p:cNvGrpSpPr/>
          <p:nvPr/>
        </p:nvGrpSpPr>
        <p:grpSpPr bwMode="auto">
          <a:xfrm>
            <a:off x="6832963" y="1796704"/>
            <a:ext cx="1044040" cy="145210"/>
            <a:chOff x="2003" y="3439"/>
            <a:chExt cx="468" cy="244"/>
          </a:xfrm>
        </p:grpSpPr>
        <p:sp>
          <p:nvSpPr>
            <p:cNvPr id="19" name="Oval 15"/>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20" name="Rectangle 16"/>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21" name="Oval 17"/>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sp>
          <p:nvSpPr>
            <p:cNvPr id="22" name="Oval 18"/>
            <p:cNvSpPr>
              <a:spLocks noChangeArrowheads="1"/>
            </p:cNvSpPr>
            <p:nvPr/>
          </p:nvSpPr>
          <p:spPr bwMode="gray">
            <a:xfrm>
              <a:off x="2438" y="3519"/>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grpSp>
      <p:sp>
        <p:nvSpPr>
          <p:cNvPr id="23" name="Rectangle 19"/>
          <p:cNvSpPr>
            <a:spLocks noChangeArrowheads="1"/>
          </p:cNvSpPr>
          <p:nvPr/>
        </p:nvSpPr>
        <p:spPr bwMode="gray">
          <a:xfrm rot="3419336">
            <a:off x="7683178" y="1352929"/>
            <a:ext cx="909860" cy="1007462"/>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latin typeface="微软雅黑" pitchFamily="34" charset="-122"/>
              <a:ea typeface="微软雅黑" pitchFamily="34" charset="-122"/>
            </a:endParaRPr>
          </a:p>
        </p:txBody>
      </p:sp>
      <p:grpSp>
        <p:nvGrpSpPr>
          <p:cNvPr id="24" name="Group 20"/>
          <p:cNvGrpSpPr/>
          <p:nvPr/>
        </p:nvGrpSpPr>
        <p:grpSpPr bwMode="auto">
          <a:xfrm>
            <a:off x="8761128" y="1796704"/>
            <a:ext cx="1365708" cy="145210"/>
            <a:chOff x="2003" y="3439"/>
            <a:chExt cx="468" cy="244"/>
          </a:xfrm>
        </p:grpSpPr>
        <p:sp>
          <p:nvSpPr>
            <p:cNvPr id="25" name="Oval 2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26" name="Rectangle 2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27" name="Oval 23"/>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sp>
          <p:nvSpPr>
            <p:cNvPr id="28" name="Oval 24"/>
            <p:cNvSpPr>
              <a:spLocks noChangeArrowheads="1"/>
            </p:cNvSpPr>
            <p:nvPr/>
          </p:nvSpPr>
          <p:spPr bwMode="gray">
            <a:xfrm>
              <a:off x="2438" y="3519"/>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grpSp>
      <p:sp>
        <p:nvSpPr>
          <p:cNvPr id="29" name="Rectangle 25"/>
          <p:cNvSpPr>
            <a:spLocks noChangeAspect="1" noChangeArrowheads="1"/>
          </p:cNvSpPr>
          <p:nvPr/>
        </p:nvSpPr>
        <p:spPr bwMode="gray">
          <a:xfrm rot="3419336">
            <a:off x="9609778" y="1349301"/>
            <a:ext cx="911514" cy="1012425"/>
          </a:xfrm>
          <a:prstGeom prst="rect">
            <a:avLst/>
          </a:prstGeom>
          <a:solidFill>
            <a:schemeClr val="accent1"/>
          </a:solidFill>
          <a:ln w="9525">
            <a:miter lim="800000"/>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itchFamily="34" charset="-122"/>
              <a:ea typeface="微软雅黑" pitchFamily="34" charset="-122"/>
            </a:endParaRPr>
          </a:p>
        </p:txBody>
      </p:sp>
      <p:sp>
        <p:nvSpPr>
          <p:cNvPr id="30" name="Rectangle 27"/>
          <p:cNvSpPr>
            <a:spLocks noChangeArrowheads="1"/>
          </p:cNvSpPr>
          <p:nvPr/>
        </p:nvSpPr>
        <p:spPr bwMode="gray">
          <a:xfrm>
            <a:off x="5860652" y="1615927"/>
            <a:ext cx="864642" cy="506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dirty="0">
                <a:solidFill>
                  <a:schemeClr val="bg1"/>
                </a:solidFill>
                <a:latin typeface="微软雅黑" pitchFamily="34" charset="-122"/>
                <a:ea typeface="微软雅黑" pitchFamily="34" charset="-122"/>
              </a:rPr>
              <a:t>建模数据</a:t>
            </a:r>
            <a:endParaRPr lang="zh-CN" altLang="en-US" sz="1600" dirty="0">
              <a:solidFill>
                <a:schemeClr val="bg1"/>
              </a:solidFill>
              <a:latin typeface="微软雅黑" pitchFamily="34" charset="-122"/>
              <a:ea typeface="微软雅黑" pitchFamily="34" charset="-122"/>
            </a:endParaRPr>
          </a:p>
          <a:p>
            <a:pPr algn="ctr" eaLnBrk="1" hangingPunct="1"/>
            <a:r>
              <a:rPr lang="zh-CN" altLang="en-US" sz="1600" dirty="0">
                <a:solidFill>
                  <a:schemeClr val="bg1"/>
                </a:solidFill>
                <a:latin typeface="微软雅黑" pitchFamily="34" charset="-122"/>
                <a:ea typeface="微软雅黑" pitchFamily="34" charset="-122"/>
              </a:rPr>
              <a:t>准备 </a:t>
            </a:r>
            <a:endParaRPr lang="zh-CN" altLang="en-US" sz="1600" dirty="0">
              <a:solidFill>
                <a:schemeClr val="bg1"/>
              </a:solidFill>
              <a:latin typeface="微软雅黑" pitchFamily="34" charset="-122"/>
              <a:ea typeface="微软雅黑" pitchFamily="34" charset="-122"/>
            </a:endParaRPr>
          </a:p>
        </p:txBody>
      </p:sp>
      <p:sp>
        <p:nvSpPr>
          <p:cNvPr id="31" name="Rectangle 27"/>
          <p:cNvSpPr>
            <a:spLocks noChangeArrowheads="1"/>
          </p:cNvSpPr>
          <p:nvPr/>
        </p:nvSpPr>
        <p:spPr bwMode="gray">
          <a:xfrm>
            <a:off x="3967033" y="1722904"/>
            <a:ext cx="864642" cy="29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dirty="0">
                <a:solidFill>
                  <a:schemeClr val="bg1"/>
                </a:solidFill>
                <a:latin typeface="微软雅黑" pitchFamily="34" charset="-122"/>
                <a:ea typeface="微软雅黑" pitchFamily="34" charset="-122"/>
              </a:rPr>
              <a:t>模型设计</a:t>
            </a:r>
            <a:endParaRPr lang="zh-CN" altLang="en-US" sz="1600" dirty="0">
              <a:solidFill>
                <a:schemeClr val="bg1"/>
              </a:solidFill>
              <a:latin typeface="微软雅黑" pitchFamily="34" charset="-122"/>
              <a:ea typeface="微软雅黑" pitchFamily="34" charset="-122"/>
            </a:endParaRPr>
          </a:p>
        </p:txBody>
      </p:sp>
      <p:sp>
        <p:nvSpPr>
          <p:cNvPr id="32" name="Rectangle 27"/>
          <p:cNvSpPr>
            <a:spLocks noChangeArrowheads="1"/>
          </p:cNvSpPr>
          <p:nvPr/>
        </p:nvSpPr>
        <p:spPr bwMode="gray">
          <a:xfrm>
            <a:off x="9713871" y="1615927"/>
            <a:ext cx="864642" cy="506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dirty="0">
                <a:solidFill>
                  <a:schemeClr val="bg1"/>
                </a:solidFill>
                <a:latin typeface="微软雅黑" pitchFamily="34" charset="-122"/>
                <a:ea typeface="微软雅黑" pitchFamily="34" charset="-122"/>
              </a:rPr>
              <a:t>拒绝推断</a:t>
            </a:r>
            <a:endParaRPr lang="zh-CN" altLang="en-US" sz="1600" dirty="0">
              <a:solidFill>
                <a:schemeClr val="bg1"/>
              </a:solidFill>
              <a:latin typeface="微软雅黑" pitchFamily="34" charset="-122"/>
              <a:ea typeface="微软雅黑" pitchFamily="34" charset="-122"/>
            </a:endParaRPr>
          </a:p>
          <a:p>
            <a:pPr algn="ctr" eaLnBrk="1" hangingPunct="1"/>
            <a:r>
              <a:rPr lang="en-US" altLang="zh-CN" sz="1600" dirty="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如需</a:t>
            </a:r>
            <a:r>
              <a:rPr lang="en-US" altLang="zh-CN" sz="1600" dirty="0">
                <a:solidFill>
                  <a:schemeClr val="bg1"/>
                </a:solidFill>
                <a:latin typeface="微软雅黑" pitchFamily="34" charset="-122"/>
                <a:ea typeface="微软雅黑" pitchFamily="34" charset="-122"/>
              </a:rPr>
              <a:t>)</a:t>
            </a:r>
            <a:endParaRPr lang="en-US" altLang="zh-CN" sz="1600" dirty="0">
              <a:solidFill>
                <a:schemeClr val="bg1"/>
              </a:solidFill>
              <a:latin typeface="微软雅黑" pitchFamily="34" charset="-122"/>
              <a:ea typeface="微软雅黑" pitchFamily="34" charset="-122"/>
            </a:endParaRPr>
          </a:p>
        </p:txBody>
      </p:sp>
      <p:sp>
        <p:nvSpPr>
          <p:cNvPr id="33" name="Rectangle 27"/>
          <p:cNvSpPr>
            <a:spLocks noChangeArrowheads="1"/>
          </p:cNvSpPr>
          <p:nvPr/>
        </p:nvSpPr>
        <p:spPr bwMode="gray">
          <a:xfrm>
            <a:off x="7735815" y="1615927"/>
            <a:ext cx="864642" cy="506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dirty="0">
                <a:solidFill>
                  <a:schemeClr val="bg1"/>
                </a:solidFill>
                <a:latin typeface="微软雅黑" pitchFamily="34" charset="-122"/>
                <a:ea typeface="微软雅黑" pitchFamily="34" charset="-122"/>
              </a:rPr>
              <a:t>细分分析</a:t>
            </a:r>
            <a:endParaRPr lang="zh-CN" altLang="en-US" sz="1600" dirty="0">
              <a:solidFill>
                <a:schemeClr val="bg1"/>
              </a:solidFill>
              <a:latin typeface="微软雅黑" pitchFamily="34" charset="-122"/>
              <a:ea typeface="微软雅黑" pitchFamily="34" charset="-122"/>
            </a:endParaRPr>
          </a:p>
          <a:p>
            <a:pPr algn="ctr" eaLnBrk="1" hangingPunct="1"/>
            <a:endParaRPr lang="zh-CN" altLang="en-US" sz="1600" b="1" dirty="0">
              <a:solidFill>
                <a:schemeClr val="bg1"/>
              </a:solidFill>
              <a:latin typeface="微软雅黑" pitchFamily="34" charset="-122"/>
              <a:ea typeface="微软雅黑" pitchFamily="34" charset="-122"/>
            </a:endParaRPr>
          </a:p>
        </p:txBody>
      </p:sp>
      <p:sp>
        <p:nvSpPr>
          <p:cNvPr id="34" name="Rectangle 7"/>
          <p:cNvSpPr>
            <a:spLocks noChangeArrowheads="1"/>
          </p:cNvSpPr>
          <p:nvPr/>
        </p:nvSpPr>
        <p:spPr bwMode="gray">
          <a:xfrm rot="3419336">
            <a:off x="4106927" y="3838860"/>
            <a:ext cx="911513" cy="1012425"/>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latin typeface="微软雅黑" pitchFamily="34" charset="-122"/>
              <a:ea typeface="微软雅黑" pitchFamily="34" charset="-122"/>
            </a:endParaRPr>
          </a:p>
        </p:txBody>
      </p:sp>
      <p:grpSp>
        <p:nvGrpSpPr>
          <p:cNvPr id="35" name="Group 8"/>
          <p:cNvGrpSpPr/>
          <p:nvPr/>
        </p:nvGrpSpPr>
        <p:grpSpPr bwMode="auto">
          <a:xfrm>
            <a:off x="5105563" y="4212034"/>
            <a:ext cx="1044040" cy="145210"/>
            <a:chOff x="2003" y="3439"/>
            <a:chExt cx="468" cy="244"/>
          </a:xfrm>
        </p:grpSpPr>
        <p:sp>
          <p:nvSpPr>
            <p:cNvPr id="36" name="Oval 9"/>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37" name="Rectangle 10"/>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38" name="Oval 11"/>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sp>
          <p:nvSpPr>
            <p:cNvPr id="39" name="Oval 12"/>
            <p:cNvSpPr>
              <a:spLocks noChangeArrowheads="1"/>
            </p:cNvSpPr>
            <p:nvPr/>
          </p:nvSpPr>
          <p:spPr bwMode="gray">
            <a:xfrm>
              <a:off x="2438" y="3519"/>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grpSp>
      <p:sp>
        <p:nvSpPr>
          <p:cNvPr id="40" name="Rectangle 13"/>
          <p:cNvSpPr>
            <a:spLocks noChangeArrowheads="1"/>
          </p:cNvSpPr>
          <p:nvPr/>
        </p:nvSpPr>
        <p:spPr bwMode="gray">
          <a:xfrm rot="3419336">
            <a:off x="6034094" y="3768050"/>
            <a:ext cx="911514" cy="1010771"/>
          </a:xfrm>
          <a:prstGeom prst="rect">
            <a:avLst/>
          </a:prstGeom>
          <a:solidFill>
            <a:schemeClr val="accent1"/>
          </a:solidFill>
          <a:ln w="9525">
            <a:miter lim="800000"/>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itchFamily="34" charset="-122"/>
              <a:ea typeface="微软雅黑" pitchFamily="34" charset="-122"/>
            </a:endParaRPr>
          </a:p>
        </p:txBody>
      </p:sp>
      <p:grpSp>
        <p:nvGrpSpPr>
          <p:cNvPr id="41" name="Group 14"/>
          <p:cNvGrpSpPr/>
          <p:nvPr/>
        </p:nvGrpSpPr>
        <p:grpSpPr bwMode="auto">
          <a:xfrm>
            <a:off x="7031891" y="4212034"/>
            <a:ext cx="1044040" cy="145210"/>
            <a:chOff x="2003" y="3439"/>
            <a:chExt cx="468" cy="244"/>
          </a:xfrm>
        </p:grpSpPr>
        <p:sp>
          <p:nvSpPr>
            <p:cNvPr id="42" name="Oval 15"/>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43" name="Rectangle 16"/>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44" name="Oval 17"/>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sp>
          <p:nvSpPr>
            <p:cNvPr id="45" name="Oval 18"/>
            <p:cNvSpPr>
              <a:spLocks noChangeArrowheads="1"/>
            </p:cNvSpPr>
            <p:nvPr/>
          </p:nvSpPr>
          <p:spPr bwMode="gray">
            <a:xfrm>
              <a:off x="2438" y="3519"/>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grpSp>
      <p:sp>
        <p:nvSpPr>
          <p:cNvPr id="46" name="Rectangle 19"/>
          <p:cNvSpPr>
            <a:spLocks noChangeArrowheads="1"/>
          </p:cNvSpPr>
          <p:nvPr/>
        </p:nvSpPr>
        <p:spPr bwMode="gray">
          <a:xfrm rot="3419336">
            <a:off x="7882106" y="3770803"/>
            <a:ext cx="909860" cy="1007462"/>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latin typeface="微软雅黑" pitchFamily="34" charset="-122"/>
              <a:ea typeface="微软雅黑" pitchFamily="34" charset="-122"/>
            </a:endParaRPr>
          </a:p>
        </p:txBody>
      </p:sp>
      <p:grpSp>
        <p:nvGrpSpPr>
          <p:cNvPr id="47" name="Group 20"/>
          <p:cNvGrpSpPr/>
          <p:nvPr/>
        </p:nvGrpSpPr>
        <p:grpSpPr bwMode="auto">
          <a:xfrm>
            <a:off x="8960056" y="4212034"/>
            <a:ext cx="1365708" cy="145210"/>
            <a:chOff x="2003" y="3439"/>
            <a:chExt cx="468" cy="244"/>
          </a:xfrm>
        </p:grpSpPr>
        <p:sp>
          <p:nvSpPr>
            <p:cNvPr id="48" name="Oval 21"/>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49" name="Rectangle 22"/>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solidFill>
                  <a:schemeClr val="bg1"/>
                </a:solidFill>
                <a:latin typeface="微软雅黑" pitchFamily="34" charset="-122"/>
                <a:ea typeface="微软雅黑" pitchFamily="34" charset="-122"/>
              </a:endParaRPr>
            </a:p>
          </p:txBody>
        </p:sp>
        <p:sp>
          <p:nvSpPr>
            <p:cNvPr id="50" name="Oval 23"/>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sp>
          <p:nvSpPr>
            <p:cNvPr id="51" name="Oval 24"/>
            <p:cNvSpPr>
              <a:spLocks noChangeArrowheads="1"/>
            </p:cNvSpPr>
            <p:nvPr/>
          </p:nvSpPr>
          <p:spPr bwMode="gray">
            <a:xfrm>
              <a:off x="2438" y="3519"/>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sz="1600">
                <a:solidFill>
                  <a:schemeClr val="bg1"/>
                </a:solidFill>
                <a:latin typeface="微软雅黑" pitchFamily="34" charset="-122"/>
                <a:ea typeface="微软雅黑" pitchFamily="34" charset="-122"/>
              </a:endParaRPr>
            </a:p>
          </p:txBody>
        </p:sp>
      </p:grpSp>
      <p:sp>
        <p:nvSpPr>
          <p:cNvPr id="52" name="Rectangle 25"/>
          <p:cNvSpPr>
            <a:spLocks noChangeArrowheads="1"/>
          </p:cNvSpPr>
          <p:nvPr/>
        </p:nvSpPr>
        <p:spPr bwMode="gray">
          <a:xfrm rot="3419336">
            <a:off x="9755711" y="3838861"/>
            <a:ext cx="911514" cy="1012425"/>
          </a:xfrm>
          <a:prstGeom prst="rect">
            <a:avLst/>
          </a:prstGeom>
          <a:solidFill>
            <a:schemeClr val="accent1"/>
          </a:solidFill>
          <a:ln w="9525">
            <a:miter lim="800000"/>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sp3d>
        </p:spPr>
        <p:txBody>
          <a:bodyPr wrap="none" anchor="ctr">
            <a:flatTx/>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latin typeface="微软雅黑" pitchFamily="34" charset="-122"/>
              <a:ea typeface="微软雅黑" pitchFamily="34" charset="-122"/>
            </a:endParaRPr>
          </a:p>
        </p:txBody>
      </p:sp>
      <p:sp>
        <p:nvSpPr>
          <p:cNvPr id="53" name="Rectangle 27"/>
          <p:cNvSpPr>
            <a:spLocks noChangeArrowheads="1"/>
          </p:cNvSpPr>
          <p:nvPr/>
        </p:nvSpPr>
        <p:spPr bwMode="gray">
          <a:xfrm>
            <a:off x="6027718" y="4031257"/>
            <a:ext cx="1041099" cy="506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vl="0" algn="ctr"/>
            <a:r>
              <a:rPr lang="zh-CN" altLang="en-US" sz="1600" dirty="0">
                <a:solidFill>
                  <a:schemeClr val="bg1"/>
                </a:solidFill>
                <a:latin typeface="微软雅黑" pitchFamily="34" charset="-122"/>
                <a:ea typeface="微软雅黑" pitchFamily="34" charset="-122"/>
                <a:cs typeface="Arial"/>
              </a:rPr>
              <a:t>模型运行</a:t>
            </a:r>
            <a:endParaRPr lang="zh-CN" altLang="en-US" sz="1600" dirty="0">
              <a:solidFill>
                <a:schemeClr val="bg1"/>
              </a:solidFill>
              <a:latin typeface="微软雅黑" pitchFamily="34" charset="-122"/>
              <a:ea typeface="微软雅黑" pitchFamily="34" charset="-122"/>
              <a:cs typeface="Arial"/>
            </a:endParaRPr>
          </a:p>
          <a:p>
            <a:pPr lvl="0" algn="ctr"/>
            <a:r>
              <a:rPr lang="zh-CN" altLang="en-US" sz="1600" dirty="0">
                <a:solidFill>
                  <a:schemeClr val="bg1"/>
                </a:solidFill>
                <a:latin typeface="微软雅黑" pitchFamily="34" charset="-122"/>
                <a:ea typeface="微软雅黑" pitchFamily="34" charset="-122"/>
                <a:cs typeface="Arial"/>
              </a:rPr>
              <a:t>比较和改进</a:t>
            </a:r>
            <a:endParaRPr lang="zh-CN" altLang="en-US" sz="1600" dirty="0">
              <a:solidFill>
                <a:schemeClr val="bg1"/>
              </a:solidFill>
              <a:latin typeface="微软雅黑" pitchFamily="34" charset="-122"/>
              <a:ea typeface="微软雅黑" pitchFamily="34" charset="-122"/>
              <a:cs typeface="Arial"/>
            </a:endParaRPr>
          </a:p>
        </p:txBody>
      </p:sp>
      <p:sp>
        <p:nvSpPr>
          <p:cNvPr id="54" name="Rectangle 27"/>
          <p:cNvSpPr>
            <a:spLocks noChangeArrowheads="1"/>
          </p:cNvSpPr>
          <p:nvPr/>
        </p:nvSpPr>
        <p:spPr bwMode="gray">
          <a:xfrm>
            <a:off x="4136735" y="4138234"/>
            <a:ext cx="864642" cy="29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vl="0" algn="ctr"/>
            <a:r>
              <a:rPr lang="zh-CN" altLang="en-US" sz="1600" dirty="0">
                <a:solidFill>
                  <a:schemeClr val="bg1"/>
                </a:solidFill>
                <a:latin typeface="微软雅黑" pitchFamily="34" charset="-122"/>
                <a:ea typeface="微软雅黑" pitchFamily="34" charset="-122"/>
                <a:cs typeface="Arial"/>
              </a:rPr>
              <a:t>模型评估</a:t>
            </a:r>
            <a:endParaRPr lang="zh-CN" altLang="en-US" sz="1600" dirty="0">
              <a:solidFill>
                <a:schemeClr val="bg1"/>
              </a:solidFill>
              <a:latin typeface="微软雅黑" pitchFamily="34" charset="-122"/>
              <a:ea typeface="微软雅黑" pitchFamily="34" charset="-122"/>
              <a:cs typeface="Arial"/>
            </a:endParaRPr>
          </a:p>
        </p:txBody>
      </p:sp>
      <p:sp>
        <p:nvSpPr>
          <p:cNvPr id="55" name="Rectangle 27"/>
          <p:cNvSpPr>
            <a:spLocks noChangeArrowheads="1"/>
          </p:cNvSpPr>
          <p:nvPr/>
        </p:nvSpPr>
        <p:spPr bwMode="gray">
          <a:xfrm>
            <a:off x="9803654" y="4031257"/>
            <a:ext cx="1041099" cy="506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vl="0" algn="ctr"/>
            <a:r>
              <a:rPr lang="zh-CN" altLang="en-US" sz="1600" dirty="0">
                <a:solidFill>
                  <a:schemeClr val="bg1"/>
                </a:solidFill>
                <a:latin typeface="微软雅黑" pitchFamily="34" charset="-122"/>
                <a:ea typeface="微软雅黑" pitchFamily="34" charset="-122"/>
                <a:cs typeface="Arial"/>
              </a:rPr>
              <a:t>变量构造</a:t>
            </a:r>
            <a:endParaRPr lang="zh-CN" altLang="en-US" sz="1600" dirty="0">
              <a:solidFill>
                <a:schemeClr val="bg1"/>
              </a:solidFill>
              <a:latin typeface="微软雅黑" pitchFamily="34" charset="-122"/>
              <a:ea typeface="微软雅黑" pitchFamily="34" charset="-122"/>
              <a:cs typeface="Arial"/>
            </a:endParaRPr>
          </a:p>
          <a:p>
            <a:pPr lvl="0" algn="ctr"/>
            <a:r>
              <a:rPr lang="zh-CN" altLang="en-US" sz="1600" dirty="0">
                <a:solidFill>
                  <a:schemeClr val="bg1"/>
                </a:solidFill>
                <a:latin typeface="微软雅黑" pitchFamily="34" charset="-122"/>
                <a:ea typeface="微软雅黑" pitchFamily="34" charset="-122"/>
                <a:cs typeface="Arial"/>
              </a:rPr>
              <a:t>分析和变换</a:t>
            </a:r>
            <a:endParaRPr lang="zh-CN" altLang="en-US" sz="1600" dirty="0">
              <a:solidFill>
                <a:schemeClr val="bg1"/>
              </a:solidFill>
              <a:latin typeface="微软雅黑" pitchFamily="34" charset="-122"/>
              <a:ea typeface="微软雅黑" pitchFamily="34" charset="-122"/>
              <a:cs typeface="Arial"/>
            </a:endParaRPr>
          </a:p>
        </p:txBody>
      </p:sp>
      <p:sp>
        <p:nvSpPr>
          <p:cNvPr id="56" name="Rectangle 27"/>
          <p:cNvSpPr>
            <a:spLocks noChangeArrowheads="1"/>
          </p:cNvSpPr>
          <p:nvPr/>
        </p:nvSpPr>
        <p:spPr bwMode="gray">
          <a:xfrm>
            <a:off x="7928776" y="4138234"/>
            <a:ext cx="864642" cy="29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lvl="0" algn="ctr"/>
            <a:r>
              <a:rPr lang="zh-CN" altLang="en-US" sz="1600" dirty="0">
                <a:solidFill>
                  <a:schemeClr val="bg1"/>
                </a:solidFill>
                <a:latin typeface="微软雅黑" pitchFamily="34" charset="-122"/>
                <a:ea typeface="微软雅黑" pitchFamily="34" charset="-122"/>
                <a:cs typeface="Arial"/>
              </a:rPr>
              <a:t>变量降维</a:t>
            </a:r>
            <a:endParaRPr lang="zh-CN" altLang="en-US" sz="1600" dirty="0">
              <a:solidFill>
                <a:schemeClr val="bg1"/>
              </a:solidFill>
              <a:latin typeface="微软雅黑" pitchFamily="34" charset="-122"/>
              <a:ea typeface="微软雅黑" pitchFamily="34" charset="-122"/>
              <a:cs typeface="Arial"/>
            </a:endParaRPr>
          </a:p>
        </p:txBody>
      </p:sp>
      <p:sp>
        <p:nvSpPr>
          <p:cNvPr id="57" name="圆角矩形 4"/>
          <p:cNvSpPr/>
          <p:nvPr/>
        </p:nvSpPr>
        <p:spPr>
          <a:xfrm>
            <a:off x="3585940" y="2593832"/>
            <a:ext cx="1816049" cy="917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861" tIns="75861" rIns="75861" bIns="75861" numCol="1" spcCol="1270" anchor="t" anchorCtr="0">
            <a:noAutofit/>
          </a:bodyPr>
          <a:lstStyle/>
          <a:p>
            <a:pPr marL="0" lvl="1" defTabSz="473710">
              <a:lnSpc>
                <a:spcPct val="90000"/>
              </a:lnSpc>
              <a:spcAft>
                <a:spcPct val="15000"/>
              </a:spcAft>
            </a:pPr>
            <a:r>
              <a:rPr lang="zh-CN" altLang="en-US" sz="1200" dirty="0">
                <a:solidFill>
                  <a:schemeClr val="tx1">
                    <a:lumMod val="75000"/>
                    <a:lumOff val="25000"/>
                  </a:schemeClr>
                </a:solidFill>
                <a:latin typeface="微软雅黑" pitchFamily="34" charset="-122"/>
                <a:ea typeface="微软雅黑" pitchFamily="34" charset="-122"/>
              </a:rPr>
              <a:t>观察期和表现期</a:t>
            </a:r>
            <a:endParaRPr lang="en-US" altLang="zh-CN" sz="1200" dirty="0">
              <a:solidFill>
                <a:schemeClr val="tx1">
                  <a:lumMod val="75000"/>
                  <a:lumOff val="25000"/>
                </a:schemeClr>
              </a:solidFill>
              <a:latin typeface="微软雅黑" pitchFamily="34" charset="-122"/>
              <a:ea typeface="微软雅黑" pitchFamily="34" charset="-122"/>
            </a:endParaRPr>
          </a:p>
          <a:p>
            <a:pPr marL="0" lvl="1" defTabSz="473710">
              <a:lnSpc>
                <a:spcPct val="90000"/>
              </a:lnSpc>
              <a:spcAft>
                <a:spcPct val="15000"/>
              </a:spcAft>
            </a:pPr>
            <a:r>
              <a:rPr lang="zh-CN" altLang="en-US" sz="1200" dirty="0">
                <a:solidFill>
                  <a:schemeClr val="tx1">
                    <a:lumMod val="75000"/>
                    <a:lumOff val="25000"/>
                  </a:schemeClr>
                </a:solidFill>
                <a:latin typeface="微软雅黑" pitchFamily="34" charset="-122"/>
                <a:ea typeface="微软雅黑" pitchFamily="34" charset="-122"/>
              </a:rPr>
              <a:t>排除规则</a:t>
            </a:r>
            <a:endParaRPr lang="en-US" altLang="zh-CN" sz="1200" dirty="0">
              <a:solidFill>
                <a:schemeClr val="tx1">
                  <a:lumMod val="75000"/>
                  <a:lumOff val="25000"/>
                </a:schemeClr>
              </a:solidFill>
              <a:latin typeface="微软雅黑" pitchFamily="34" charset="-122"/>
              <a:ea typeface="微软雅黑" pitchFamily="34" charset="-122"/>
            </a:endParaRPr>
          </a:p>
          <a:p>
            <a:pPr marL="0" lvl="1" defTabSz="473710">
              <a:lnSpc>
                <a:spcPct val="90000"/>
              </a:lnSpc>
              <a:spcAft>
                <a:spcPct val="15000"/>
              </a:spcAft>
            </a:pPr>
            <a:r>
              <a:rPr lang="zh-CN" altLang="en-US" sz="1200" dirty="0">
                <a:solidFill>
                  <a:schemeClr val="tx1">
                    <a:lumMod val="75000"/>
                    <a:lumOff val="25000"/>
                  </a:schemeClr>
                </a:solidFill>
                <a:latin typeface="微软雅黑" pitchFamily="34" charset="-122"/>
                <a:ea typeface="微软雅黑" pitchFamily="34" charset="-122"/>
              </a:rPr>
              <a:t>好坏定义</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58" name="圆角矩形 4"/>
          <p:cNvSpPr/>
          <p:nvPr/>
        </p:nvSpPr>
        <p:spPr>
          <a:xfrm>
            <a:off x="5614371" y="2515289"/>
            <a:ext cx="1816049" cy="9956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861" tIns="75861" rIns="75861" bIns="75861" numCol="1" spcCol="1270" anchor="t" anchorCtr="0">
            <a:noAutofit/>
          </a:bodyPr>
          <a:lstStyle/>
          <a:p>
            <a:pPr lvl="0"/>
            <a:r>
              <a:rPr lang="zh-CN" altLang="en-US" sz="1200" dirty="0">
                <a:solidFill>
                  <a:schemeClr val="tx1">
                    <a:lumMod val="75000"/>
                    <a:lumOff val="25000"/>
                  </a:schemeClr>
                </a:solidFill>
                <a:latin typeface="微软雅黑" pitchFamily="34" charset="-122"/>
                <a:ea typeface="微软雅黑" pitchFamily="34" charset="-122"/>
              </a:rPr>
              <a:t>开发样本准备</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数据准备</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建模前的数据核验</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数据转换和清洗</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建模前数据探索</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59" name="圆角矩形 4"/>
          <p:cNvSpPr/>
          <p:nvPr/>
        </p:nvSpPr>
        <p:spPr>
          <a:xfrm>
            <a:off x="7511595" y="2535148"/>
            <a:ext cx="1816049" cy="9956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861" tIns="75861" rIns="75861" bIns="75861" numCol="1" spcCol="1270" anchor="t" anchorCtr="0">
            <a:noAutofit/>
          </a:bodyPr>
          <a:lstStyle/>
          <a:p>
            <a:pPr lvl="0"/>
            <a:r>
              <a:rPr lang="zh-CN" altLang="en-US" sz="1200" dirty="0">
                <a:solidFill>
                  <a:schemeClr val="tx1">
                    <a:lumMod val="75000"/>
                    <a:lumOff val="25000"/>
                  </a:schemeClr>
                </a:solidFill>
                <a:latin typeface="微软雅黑" pitchFamily="34" charset="-122"/>
                <a:ea typeface="微软雅黑" pitchFamily="34" charset="-122"/>
              </a:rPr>
              <a:t>潜在细分列表</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深入细分分析</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细分方案评估</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60" name="圆角矩形 4"/>
          <p:cNvSpPr/>
          <p:nvPr/>
        </p:nvSpPr>
        <p:spPr>
          <a:xfrm>
            <a:off x="9545526" y="2511541"/>
            <a:ext cx="1816049" cy="9956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861" tIns="75861" rIns="75861" bIns="75861" numCol="1" spcCol="1270" anchor="t" anchorCtr="0">
            <a:noAutofit/>
          </a:bodyPr>
          <a:lstStyle/>
          <a:p>
            <a:pPr lvl="0"/>
            <a:r>
              <a:rPr lang="zh-CN" altLang="en-US" sz="1200" dirty="0">
                <a:solidFill>
                  <a:schemeClr val="tx1">
                    <a:lumMod val="75000"/>
                    <a:lumOff val="25000"/>
                  </a:schemeClr>
                </a:solidFill>
                <a:latin typeface="微软雅黑" pitchFamily="34" charset="-122"/>
                <a:ea typeface="微软雅黑" pitchFamily="34" charset="-122"/>
              </a:rPr>
              <a:t>简单赋值法</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强化法</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61" name="AutoShape 2"/>
          <p:cNvSpPr>
            <a:spLocks noChangeArrowheads="1"/>
          </p:cNvSpPr>
          <p:nvPr/>
        </p:nvSpPr>
        <p:spPr bwMode="auto">
          <a:xfrm>
            <a:off x="9504936" y="5003040"/>
            <a:ext cx="1876698" cy="917125"/>
          </a:xfrm>
          <a:prstGeom prst="roundRect">
            <a:avLst>
              <a:gd name="adj" fmla="val 13745"/>
            </a:avLst>
          </a:prstGeom>
          <a:noFill/>
          <a:ln w="381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62" name="AutoShape 3"/>
          <p:cNvSpPr>
            <a:spLocks noChangeArrowheads="1"/>
          </p:cNvSpPr>
          <p:nvPr/>
        </p:nvSpPr>
        <p:spPr bwMode="auto">
          <a:xfrm>
            <a:off x="7497408" y="4963587"/>
            <a:ext cx="1865669" cy="917125"/>
          </a:xfrm>
          <a:prstGeom prst="roundRect">
            <a:avLst>
              <a:gd name="adj" fmla="val 13745"/>
            </a:avLst>
          </a:prstGeom>
          <a:noFill/>
          <a:ln w="381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63" name="AutoShape 4"/>
          <p:cNvSpPr>
            <a:spLocks noChangeArrowheads="1"/>
          </p:cNvSpPr>
          <p:nvPr/>
        </p:nvSpPr>
        <p:spPr bwMode="auto">
          <a:xfrm>
            <a:off x="5561569" y="4976725"/>
            <a:ext cx="1810526" cy="917125"/>
          </a:xfrm>
          <a:prstGeom prst="roundRect">
            <a:avLst>
              <a:gd name="adj" fmla="val 13745"/>
            </a:avLst>
          </a:prstGeom>
          <a:noFill/>
          <a:ln w="381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64" name="AutoShape 5"/>
          <p:cNvSpPr>
            <a:spLocks noChangeArrowheads="1"/>
          </p:cNvSpPr>
          <p:nvPr/>
        </p:nvSpPr>
        <p:spPr bwMode="auto">
          <a:xfrm>
            <a:off x="3554099" y="4976725"/>
            <a:ext cx="1876699" cy="917125"/>
          </a:xfrm>
          <a:prstGeom prst="roundRect">
            <a:avLst>
              <a:gd name="adj" fmla="val 13745"/>
            </a:avLst>
          </a:prstGeom>
          <a:noFill/>
          <a:ln w="381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65" name="圆角矩形 4"/>
          <p:cNvSpPr/>
          <p:nvPr/>
        </p:nvSpPr>
        <p:spPr>
          <a:xfrm>
            <a:off x="3580755" y="5013431"/>
            <a:ext cx="1816049" cy="917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861" tIns="75861" rIns="75861" bIns="75861" numCol="1" spcCol="1270" anchor="t" anchorCtr="0">
            <a:noAutofit/>
          </a:bodyPr>
          <a:lstStyle/>
          <a:p>
            <a:pPr marL="0" lvl="1" defTabSz="473710">
              <a:lnSpc>
                <a:spcPct val="90000"/>
              </a:lnSpc>
              <a:spcAft>
                <a:spcPct val="15000"/>
              </a:spcAft>
            </a:pPr>
            <a:r>
              <a:rPr lang="en-US" altLang="zh-CN" sz="1200" dirty="0">
                <a:solidFill>
                  <a:schemeClr val="tx1">
                    <a:lumMod val="75000"/>
                    <a:lumOff val="25000"/>
                  </a:schemeClr>
                </a:solidFill>
                <a:latin typeface="微软雅黑" pitchFamily="34" charset="-122"/>
                <a:ea typeface="微软雅黑" pitchFamily="34" charset="-122"/>
              </a:rPr>
              <a:t>KS/GINI</a:t>
            </a:r>
            <a:r>
              <a:rPr lang="zh-CN" altLang="en-US" sz="1200" dirty="0">
                <a:solidFill>
                  <a:schemeClr val="tx1">
                    <a:lumMod val="75000"/>
                    <a:lumOff val="25000"/>
                  </a:schemeClr>
                </a:solidFill>
                <a:latin typeface="微软雅黑" pitchFamily="34" charset="-122"/>
                <a:ea typeface="微软雅黑" pitchFamily="34" charset="-122"/>
              </a:rPr>
              <a:t>系数</a:t>
            </a:r>
            <a:endParaRPr lang="zh-CN" altLang="en-US" sz="1200" dirty="0">
              <a:solidFill>
                <a:schemeClr val="tx1">
                  <a:lumMod val="75000"/>
                  <a:lumOff val="25000"/>
                </a:schemeClr>
              </a:solidFill>
              <a:latin typeface="微软雅黑" pitchFamily="34" charset="-122"/>
              <a:ea typeface="微软雅黑" pitchFamily="34" charset="-122"/>
            </a:endParaRPr>
          </a:p>
          <a:p>
            <a:pPr marL="0" lvl="1" defTabSz="473710">
              <a:lnSpc>
                <a:spcPct val="90000"/>
              </a:lnSpc>
              <a:spcAft>
                <a:spcPct val="15000"/>
              </a:spcAft>
            </a:pPr>
            <a:r>
              <a:rPr lang="en-US" altLang="zh-CN" sz="1200" dirty="0">
                <a:solidFill>
                  <a:schemeClr val="tx1">
                    <a:lumMod val="75000"/>
                    <a:lumOff val="25000"/>
                  </a:schemeClr>
                </a:solidFill>
                <a:latin typeface="微软雅黑" pitchFamily="34" charset="-122"/>
                <a:ea typeface="微软雅黑" pitchFamily="34" charset="-122"/>
              </a:rPr>
              <a:t>PSI</a:t>
            </a:r>
            <a:r>
              <a:rPr lang="zh-CN" altLang="en-US" sz="1200" dirty="0">
                <a:solidFill>
                  <a:schemeClr val="tx1">
                    <a:lumMod val="75000"/>
                    <a:lumOff val="25000"/>
                  </a:schemeClr>
                </a:solidFill>
                <a:latin typeface="微软雅黑" pitchFamily="34" charset="-122"/>
                <a:ea typeface="微软雅黑" pitchFamily="34" charset="-122"/>
              </a:rPr>
              <a:t>系数</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66" name="圆角矩形 4"/>
          <p:cNvSpPr/>
          <p:nvPr/>
        </p:nvSpPr>
        <p:spPr>
          <a:xfrm>
            <a:off x="7526946" y="4990003"/>
            <a:ext cx="1816049" cy="917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861" tIns="75861" rIns="75861" bIns="75861" numCol="1" spcCol="1270" anchor="t" anchorCtr="0">
            <a:noAutofit/>
          </a:bodyPr>
          <a:lstStyle/>
          <a:p>
            <a:pPr lvl="0"/>
            <a:r>
              <a:rPr lang="zh-CN" altLang="en-US" sz="1200" dirty="0">
                <a:solidFill>
                  <a:schemeClr val="tx1">
                    <a:lumMod val="75000"/>
                    <a:lumOff val="25000"/>
                  </a:schemeClr>
                </a:solidFill>
                <a:latin typeface="微软雅黑" pitchFamily="34" charset="-122"/>
                <a:ea typeface="微软雅黑" pitchFamily="34" charset="-122"/>
              </a:rPr>
              <a:t>去除缺失率极高的变量</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去除无区分能力的变量</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去除趋势与业务含义不一致的变量</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共线性检验和降维</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67" name="圆角矩形 4"/>
          <p:cNvSpPr/>
          <p:nvPr/>
        </p:nvSpPr>
        <p:spPr>
          <a:xfrm>
            <a:off x="9607749" y="4956905"/>
            <a:ext cx="1816049" cy="9171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5861" tIns="75861" rIns="75861" bIns="75861" numCol="1" spcCol="1270" anchor="t" anchorCtr="0">
            <a:noAutofit/>
          </a:bodyPr>
          <a:lstStyle/>
          <a:p>
            <a:pPr lvl="0"/>
            <a:r>
              <a:rPr lang="zh-CN" altLang="en-US" sz="1200" dirty="0">
                <a:solidFill>
                  <a:schemeClr val="tx1">
                    <a:lumMod val="75000"/>
                    <a:lumOff val="25000"/>
                  </a:schemeClr>
                </a:solidFill>
                <a:latin typeface="微软雅黑" pitchFamily="34" charset="-122"/>
                <a:ea typeface="微软雅黑" pitchFamily="34" charset="-122"/>
              </a:rPr>
              <a:t>特征变量构造</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单变量分析</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en-US" altLang="zh-CN" sz="1200" dirty="0">
                <a:solidFill>
                  <a:schemeClr val="tx1">
                    <a:lumMod val="75000"/>
                    <a:lumOff val="25000"/>
                  </a:schemeClr>
                </a:solidFill>
                <a:latin typeface="微软雅黑" pitchFamily="34" charset="-122"/>
                <a:ea typeface="微软雅黑" pitchFamily="34" charset="-122"/>
              </a:rPr>
              <a:t>WOE </a:t>
            </a:r>
            <a:r>
              <a:rPr lang="zh-CN" altLang="en-US" sz="1200" dirty="0">
                <a:solidFill>
                  <a:schemeClr val="tx1">
                    <a:lumMod val="75000"/>
                    <a:lumOff val="25000"/>
                  </a:schemeClr>
                </a:solidFill>
                <a:latin typeface="微软雅黑" pitchFamily="34" charset="-122"/>
                <a:ea typeface="微软雅黑" pitchFamily="34" charset="-122"/>
              </a:rPr>
              <a:t>转换和预测力分析</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68" name="AutoShape 2"/>
          <p:cNvSpPr>
            <a:spLocks noChangeArrowheads="1"/>
          </p:cNvSpPr>
          <p:nvPr/>
        </p:nvSpPr>
        <p:spPr bwMode="auto">
          <a:xfrm>
            <a:off x="9477329" y="2515111"/>
            <a:ext cx="1876698" cy="917125"/>
          </a:xfrm>
          <a:prstGeom prst="roundRect">
            <a:avLst>
              <a:gd name="adj" fmla="val 13745"/>
            </a:avLst>
          </a:prstGeom>
          <a:noFill/>
          <a:ln w="381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200">
              <a:latin typeface="微软雅黑" pitchFamily="34" charset="-122"/>
              <a:ea typeface="微软雅黑" pitchFamily="34" charset="-122"/>
            </a:endParaRPr>
          </a:p>
        </p:txBody>
      </p:sp>
      <p:sp>
        <p:nvSpPr>
          <p:cNvPr id="69" name="矩形 68"/>
          <p:cNvSpPr/>
          <p:nvPr/>
        </p:nvSpPr>
        <p:spPr>
          <a:xfrm>
            <a:off x="5588224" y="5034381"/>
            <a:ext cx="1674934" cy="400907"/>
          </a:xfrm>
          <a:prstGeom prst="rect">
            <a:avLst/>
          </a:prstGeom>
        </p:spPr>
        <p:txBody>
          <a:bodyPr wrap="square">
            <a:spAutoFit/>
          </a:bodyPr>
          <a:lstStyle/>
          <a:p>
            <a:pPr lvl="0"/>
            <a:r>
              <a:rPr lang="zh-CN" altLang="en-US" sz="1200" dirty="0">
                <a:solidFill>
                  <a:schemeClr val="tx1">
                    <a:lumMod val="75000"/>
                    <a:lumOff val="25000"/>
                  </a:schemeClr>
                </a:solidFill>
                <a:latin typeface="微软雅黑" pitchFamily="34" charset="-122"/>
                <a:ea typeface="微软雅黑" pitchFamily="34" charset="-122"/>
              </a:rPr>
              <a:t>逻辑回归</a:t>
            </a:r>
            <a:endParaRPr lang="zh-CN" altLang="en-US" sz="1200" dirty="0">
              <a:solidFill>
                <a:schemeClr val="tx1">
                  <a:lumMod val="75000"/>
                  <a:lumOff val="25000"/>
                </a:schemeClr>
              </a:solidFill>
              <a:latin typeface="微软雅黑" pitchFamily="34" charset="-122"/>
              <a:ea typeface="微软雅黑" pitchFamily="34" charset="-122"/>
            </a:endParaRPr>
          </a:p>
          <a:p>
            <a:pPr lvl="0"/>
            <a:r>
              <a:rPr lang="zh-CN" altLang="en-US" sz="1200" dirty="0">
                <a:solidFill>
                  <a:schemeClr val="tx1">
                    <a:lumMod val="75000"/>
                    <a:lumOff val="25000"/>
                  </a:schemeClr>
                </a:solidFill>
                <a:latin typeface="微软雅黑" pitchFamily="34" charset="-122"/>
                <a:ea typeface="微软雅黑" pitchFamily="34" charset="-122"/>
              </a:rPr>
              <a:t>其他机器学习方法</a:t>
            </a:r>
            <a:endParaRPr lang="zh-CN" altLang="en-US" sz="1200" dirty="0">
              <a:solidFill>
                <a:schemeClr val="tx1">
                  <a:lumMod val="75000"/>
                  <a:lumOff val="25000"/>
                </a:schemeClr>
              </a:solidFill>
              <a:latin typeface="微软雅黑" pitchFamily="34" charset="-122"/>
              <a:ea typeface="微软雅黑" pitchFamily="34" charset="-122"/>
            </a:endParaRPr>
          </a:p>
        </p:txBody>
      </p:sp>
      <p:grpSp>
        <p:nvGrpSpPr>
          <p:cNvPr id="70" name="组合 69"/>
          <p:cNvGrpSpPr/>
          <p:nvPr/>
        </p:nvGrpSpPr>
        <p:grpSpPr>
          <a:xfrm>
            <a:off x="165505" y="1466005"/>
            <a:ext cx="3096483" cy="3970655"/>
            <a:chOff x="863" y="2851"/>
            <a:chExt cx="3799" cy="6253"/>
          </a:xfrm>
        </p:grpSpPr>
        <p:sp>
          <p:nvSpPr>
            <p:cNvPr id="71" name="文本框 2"/>
            <p:cNvSpPr txBox="1"/>
            <p:nvPr/>
          </p:nvSpPr>
          <p:spPr>
            <a:xfrm>
              <a:off x="863" y="2851"/>
              <a:ext cx="3799" cy="654"/>
            </a:xfrm>
            <a:prstGeom prst="rect">
              <a:avLst/>
            </a:prstGeom>
            <a:noFill/>
          </p:spPr>
          <p:txBody>
            <a:bodyPr wrap="square" rtlCol="0">
              <a:spAutoFit/>
            </a:bodyPr>
            <a:lstStyle/>
            <a:p>
              <a:r>
                <a:rPr lang="zh-CN" altLang="en-US" b="1" dirty="0">
                  <a:solidFill>
                    <a:schemeClr val="tx1">
                      <a:lumMod val="75000"/>
                      <a:lumOff val="25000"/>
                    </a:schemeClr>
                  </a:solidFill>
                  <a:latin typeface="微软雅黑" pitchFamily="34" charset="-122"/>
                  <a:ea typeface="微软雅黑" pitchFamily="34" charset="-122"/>
                </a:rPr>
                <a:t>数据整合解读</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72" name="文本框 70"/>
            <p:cNvSpPr txBox="1"/>
            <p:nvPr/>
          </p:nvSpPr>
          <p:spPr>
            <a:xfrm>
              <a:off x="863" y="4778"/>
              <a:ext cx="3387" cy="654"/>
            </a:xfrm>
            <a:prstGeom prst="rect">
              <a:avLst/>
            </a:prstGeom>
            <a:noFill/>
          </p:spPr>
          <p:txBody>
            <a:bodyPr wrap="square" rtlCol="0">
              <a:spAutoFit/>
            </a:bodyPr>
            <a:lstStyle/>
            <a:p>
              <a:r>
                <a:rPr lang="zh-CN" altLang="en-US" b="1" dirty="0">
                  <a:solidFill>
                    <a:schemeClr val="tx1">
                      <a:lumMod val="75000"/>
                      <a:lumOff val="25000"/>
                    </a:schemeClr>
                  </a:solidFill>
                  <a:latin typeface="微软雅黑" pitchFamily="34" charset="-122"/>
                  <a:ea typeface="微软雅黑" pitchFamily="34" charset="-122"/>
                </a:rPr>
                <a:t>违约样本</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73" name="文本框 76"/>
            <p:cNvSpPr txBox="1"/>
            <p:nvPr/>
          </p:nvSpPr>
          <p:spPr>
            <a:xfrm>
              <a:off x="898" y="6139"/>
              <a:ext cx="3387" cy="654"/>
            </a:xfrm>
            <a:prstGeom prst="rect">
              <a:avLst/>
            </a:prstGeom>
            <a:noFill/>
          </p:spPr>
          <p:txBody>
            <a:bodyPr wrap="square" rtlCol="0">
              <a:spAutoFit/>
            </a:bodyPr>
            <a:lstStyle/>
            <a:p>
              <a:r>
                <a:rPr lang="zh-CN" altLang="en-US" b="1" dirty="0">
                  <a:solidFill>
                    <a:schemeClr val="tx1">
                      <a:lumMod val="75000"/>
                      <a:lumOff val="25000"/>
                    </a:schemeClr>
                  </a:solidFill>
                  <a:latin typeface="微软雅黑" pitchFamily="34" charset="-122"/>
                  <a:ea typeface="微软雅黑" pitchFamily="34" charset="-122"/>
                </a:rPr>
                <a:t>模型建设</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74" name="文本框 3"/>
            <p:cNvSpPr txBox="1"/>
            <p:nvPr/>
          </p:nvSpPr>
          <p:spPr>
            <a:xfrm>
              <a:off x="863" y="3524"/>
              <a:ext cx="3102" cy="1016"/>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理解数据</a:t>
              </a:r>
              <a:endParaRPr lang="en-US" altLang="zh-CN" sz="1200">
                <a:solidFill>
                  <a:schemeClr val="tx1">
                    <a:lumMod val="75000"/>
                    <a:lumOff val="25000"/>
                  </a:schemeClr>
                </a:solidFill>
                <a:latin typeface="微软雅黑" pitchFamily="34" charset="-122"/>
                <a:ea typeface="微软雅黑" pitchFamily="34" charset="-122"/>
              </a:endParaRPr>
            </a:p>
            <a:p>
              <a:r>
                <a:rPr lang="zh-CN" altLang="en-US" sz="1200">
                  <a:solidFill>
                    <a:schemeClr val="tx1">
                      <a:lumMod val="75000"/>
                      <a:lumOff val="25000"/>
                    </a:schemeClr>
                  </a:solidFill>
                  <a:latin typeface="微软雅黑" pitchFamily="34" charset="-122"/>
                  <a:ea typeface="微软雅黑" pitchFamily="34" charset="-122"/>
                </a:rPr>
                <a:t>构建</a:t>
              </a:r>
              <a:r>
                <a:rPr lang="zh-CN" altLang="en-US" sz="1200" dirty="0">
                  <a:solidFill>
                    <a:schemeClr val="tx1">
                      <a:lumMod val="75000"/>
                      <a:lumOff val="25000"/>
                    </a:schemeClr>
                  </a:solidFill>
                  <a:latin typeface="微软雅黑" pitchFamily="34" charset="-122"/>
                  <a:ea typeface="微软雅黑" pitchFamily="34" charset="-122"/>
                </a:rPr>
                <a:t>关键指标</a:t>
              </a:r>
              <a:endParaRPr lang="en-US" altLang="zh-CN" sz="1200">
                <a:solidFill>
                  <a:schemeClr val="tx1">
                    <a:lumMod val="75000"/>
                    <a:lumOff val="25000"/>
                  </a:schemeClr>
                </a:solidFill>
                <a:latin typeface="微软雅黑" pitchFamily="34" charset="-122"/>
                <a:ea typeface="微软雅黑" pitchFamily="34" charset="-122"/>
              </a:endParaRPr>
            </a:p>
            <a:p>
              <a:r>
                <a:rPr lang="zh-CN" altLang="en-US" sz="1200">
                  <a:solidFill>
                    <a:schemeClr val="tx1">
                      <a:lumMod val="75000"/>
                      <a:lumOff val="25000"/>
                    </a:schemeClr>
                  </a:solidFill>
                  <a:latin typeface="微软雅黑" pitchFamily="34" charset="-122"/>
                  <a:ea typeface="微软雅黑" pitchFamily="34" charset="-122"/>
                </a:rPr>
                <a:t>指标</a:t>
              </a:r>
              <a:r>
                <a:rPr lang="zh-CN" altLang="en-US" sz="1200" dirty="0">
                  <a:solidFill>
                    <a:schemeClr val="tx1">
                      <a:lumMod val="75000"/>
                      <a:lumOff val="25000"/>
                    </a:schemeClr>
                  </a:solidFill>
                  <a:latin typeface="微软雅黑" pitchFamily="34" charset="-122"/>
                  <a:ea typeface="微软雅黑" pitchFamily="34" charset="-122"/>
                </a:rPr>
                <a:t>要有可解释性</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75" name="文本框 135"/>
            <p:cNvSpPr txBox="1"/>
            <p:nvPr/>
          </p:nvSpPr>
          <p:spPr>
            <a:xfrm>
              <a:off x="863" y="6780"/>
              <a:ext cx="3102" cy="725"/>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建模方法选择</a:t>
              </a:r>
              <a:endParaRPr lang="zh-CN" altLang="en-US" sz="1200" dirty="0">
                <a:solidFill>
                  <a:schemeClr val="tx1">
                    <a:lumMod val="75000"/>
                    <a:lumOff val="25000"/>
                  </a:schemeClr>
                </a:solidFill>
                <a:latin typeface="微软雅黑" pitchFamily="34" charset="-122"/>
                <a:ea typeface="微软雅黑" pitchFamily="34" charset="-122"/>
              </a:endParaRPr>
            </a:p>
            <a:p>
              <a:r>
                <a:rPr lang="zh-CN" altLang="en-US" sz="1200" dirty="0">
                  <a:solidFill>
                    <a:schemeClr val="tx1">
                      <a:lumMod val="75000"/>
                      <a:lumOff val="25000"/>
                    </a:schemeClr>
                  </a:solidFill>
                  <a:latin typeface="微软雅黑" pitchFamily="34" charset="-122"/>
                  <a:ea typeface="微软雅黑" pitchFamily="34" charset="-122"/>
                </a:rPr>
                <a:t>逻辑回归和其他机器学习</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76" name="文本框 136"/>
            <p:cNvSpPr txBox="1"/>
            <p:nvPr/>
          </p:nvSpPr>
          <p:spPr>
            <a:xfrm>
              <a:off x="863" y="5357"/>
              <a:ext cx="3102" cy="434"/>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掌握违约样本</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77" name="文本框 137"/>
            <p:cNvSpPr txBox="1"/>
            <p:nvPr/>
          </p:nvSpPr>
          <p:spPr>
            <a:xfrm>
              <a:off x="863" y="7855"/>
              <a:ext cx="3387" cy="654"/>
            </a:xfrm>
            <a:prstGeom prst="rect">
              <a:avLst/>
            </a:prstGeom>
            <a:noFill/>
          </p:spPr>
          <p:txBody>
            <a:bodyPr wrap="square" rtlCol="0">
              <a:spAutoFit/>
            </a:bodyPr>
            <a:lstStyle/>
            <a:p>
              <a:r>
                <a:rPr lang="zh-CN" altLang="en-US" b="1" dirty="0">
                  <a:latin typeface="微软雅黑" pitchFamily="34" charset="-122"/>
                  <a:ea typeface="微软雅黑" pitchFamily="34" charset="-122"/>
                </a:rPr>
                <a:t>模型检验</a:t>
              </a:r>
              <a:endParaRPr lang="zh-CN" altLang="en-US" b="1" dirty="0">
                <a:latin typeface="微软雅黑" pitchFamily="34" charset="-122"/>
                <a:ea typeface="微软雅黑" pitchFamily="34" charset="-122"/>
              </a:endParaRPr>
            </a:p>
          </p:txBody>
        </p:sp>
        <p:sp>
          <p:nvSpPr>
            <p:cNvPr id="78" name="文本框 138"/>
            <p:cNvSpPr txBox="1"/>
            <p:nvPr/>
          </p:nvSpPr>
          <p:spPr>
            <a:xfrm>
              <a:off x="863" y="8377"/>
              <a:ext cx="3315" cy="727"/>
            </a:xfrm>
            <a:prstGeom prst="rect">
              <a:avLst/>
            </a:prstGeom>
            <a:noFill/>
          </p:spPr>
          <p:txBody>
            <a:bodyPr wrap="square" rtlCol="0">
              <a:spAutoFit/>
            </a:bodyPr>
            <a:lstStyle/>
            <a:p>
              <a:r>
                <a:rPr lang="zh-CN" altLang="en-US" sz="1200" dirty="0">
                  <a:solidFill>
                    <a:schemeClr val="tx1">
                      <a:lumMod val="75000"/>
                      <a:lumOff val="25000"/>
                    </a:schemeClr>
                  </a:solidFill>
                  <a:latin typeface="微软雅黑" pitchFamily="34" charset="-122"/>
                  <a:ea typeface="微软雅黑" pitchFamily="34" charset="-122"/>
                </a:rPr>
                <a:t>模型评估</a:t>
              </a:r>
              <a:endParaRPr lang="en-US" altLang="zh-CN" sz="1200" dirty="0">
                <a:solidFill>
                  <a:schemeClr val="tx1">
                    <a:lumMod val="75000"/>
                    <a:lumOff val="25000"/>
                  </a:schemeClr>
                </a:solidFill>
                <a:latin typeface="微软雅黑" pitchFamily="34" charset="-122"/>
                <a:ea typeface="微软雅黑" pitchFamily="34" charset="-122"/>
              </a:endParaRPr>
            </a:p>
            <a:p>
              <a:r>
                <a:rPr lang="zh-CN" altLang="en-US" sz="1200" dirty="0">
                  <a:solidFill>
                    <a:schemeClr val="tx1">
                      <a:lumMod val="75000"/>
                      <a:lumOff val="25000"/>
                    </a:schemeClr>
                  </a:solidFill>
                  <a:latin typeface="微软雅黑" pitchFamily="34" charset="-122"/>
                  <a:ea typeface="微软雅黑" pitchFamily="34" charset="-122"/>
                </a:rPr>
                <a:t>盲测</a:t>
              </a:r>
              <a:endParaRPr lang="zh-CN" altLang="en-US" sz="1200" dirty="0">
                <a:solidFill>
                  <a:schemeClr val="tx1">
                    <a:lumMod val="75000"/>
                    <a:lumOff val="25000"/>
                  </a:schemeClr>
                </a:solidFill>
                <a:latin typeface="微软雅黑" pitchFamily="34" charset="-122"/>
                <a:ea typeface="微软雅黑" pitchFamily="34" charset="-122"/>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风控模型</a:t>
            </a:r>
            <a:r>
              <a:rPr lang="en-US" altLang="zh-CN" dirty="0"/>
              <a:t>-</a:t>
            </a:r>
            <a:r>
              <a:rPr lang="zh-CN" altLang="en-US" dirty="0"/>
              <a:t>部分指标</a:t>
            </a:r>
            <a:endParaRPr lang="zh-CN" altLang="en-US" dirty="0"/>
          </a:p>
        </p:txBody>
      </p:sp>
      <p:sp>
        <p:nvSpPr>
          <p:cNvPr id="5" name="矩形 4"/>
          <p:cNvSpPr/>
          <p:nvPr/>
        </p:nvSpPr>
        <p:spPr bwMode="auto">
          <a:xfrm>
            <a:off x="10152011" y="2085754"/>
            <a:ext cx="1188372" cy="535893"/>
          </a:xfrm>
          <a:prstGeom prst="rect">
            <a:avLst/>
          </a:prstGeom>
          <a:solidFill>
            <a:srgbClr val="FF4E00"/>
          </a:solidFill>
          <a:ln w="12700" cap="rnd">
            <a:noFill/>
            <a:round/>
          </a:ln>
        </p:spPr>
        <p:txBody>
          <a:bodyPr lIns="121917" tIns="60958" rIns="121917" bIns="60958"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A</a:t>
            </a: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类</a:t>
            </a:r>
            <a:endPar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6" name="矩形 5"/>
          <p:cNvSpPr/>
          <p:nvPr/>
        </p:nvSpPr>
        <p:spPr bwMode="auto">
          <a:xfrm>
            <a:off x="10152011" y="2701621"/>
            <a:ext cx="1188372" cy="535893"/>
          </a:xfrm>
          <a:prstGeom prst="rect">
            <a:avLst/>
          </a:prstGeom>
          <a:solidFill>
            <a:schemeClr val="accent6">
              <a:lumMod val="60000"/>
              <a:lumOff val="40000"/>
            </a:schemeClr>
          </a:solidFill>
          <a:ln w="12700" cap="rnd">
            <a:noFill/>
            <a:round/>
          </a:ln>
        </p:spPr>
        <p:txBody>
          <a:bodyPr lIns="121917" tIns="60958" rIns="121917" bIns="60958"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B</a:t>
            </a: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类</a:t>
            </a:r>
            <a:endPar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7" name="矩形 6"/>
          <p:cNvSpPr/>
          <p:nvPr/>
        </p:nvSpPr>
        <p:spPr bwMode="auto">
          <a:xfrm>
            <a:off x="10152011" y="3327057"/>
            <a:ext cx="1188372" cy="535893"/>
          </a:xfrm>
          <a:prstGeom prst="rect">
            <a:avLst/>
          </a:prstGeom>
          <a:solidFill>
            <a:srgbClr val="FFC000"/>
          </a:solidFill>
          <a:ln w="12700" cap="rnd">
            <a:noFill/>
            <a:round/>
          </a:ln>
        </p:spPr>
        <p:txBody>
          <a:bodyPr lIns="121917" tIns="60958" rIns="121917" bIns="60958"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C</a:t>
            </a: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类</a:t>
            </a:r>
            <a:endPar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8" name="矩形 7"/>
          <p:cNvSpPr/>
          <p:nvPr/>
        </p:nvSpPr>
        <p:spPr bwMode="auto">
          <a:xfrm>
            <a:off x="10151178" y="3951126"/>
            <a:ext cx="1188372" cy="535893"/>
          </a:xfrm>
          <a:prstGeom prst="rect">
            <a:avLst/>
          </a:prstGeom>
          <a:solidFill>
            <a:srgbClr val="92D050"/>
          </a:solidFill>
          <a:ln w="12700" cap="rnd">
            <a:noFill/>
            <a:round/>
          </a:ln>
        </p:spPr>
        <p:txBody>
          <a:bodyPr lIns="121917" tIns="60958" rIns="121917" bIns="60958"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D</a:t>
            </a: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类</a:t>
            </a:r>
            <a:endPar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9" name="矩形 8"/>
          <p:cNvSpPr/>
          <p:nvPr/>
        </p:nvSpPr>
        <p:spPr bwMode="auto">
          <a:xfrm>
            <a:off x="10152011" y="4572461"/>
            <a:ext cx="1188372" cy="535893"/>
          </a:xfrm>
          <a:prstGeom prst="rect">
            <a:avLst/>
          </a:prstGeom>
          <a:solidFill>
            <a:schemeClr val="tx2">
              <a:lumMod val="40000"/>
              <a:lumOff val="60000"/>
            </a:schemeClr>
          </a:solidFill>
          <a:ln w="12700" cap="rnd">
            <a:noFill/>
            <a:round/>
          </a:ln>
        </p:spPr>
        <p:txBody>
          <a:bodyPr lIns="121917" tIns="60958" rIns="121917" bIns="60958"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E</a:t>
            </a:r>
            <a:r>
              <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rPr>
              <a:t>类</a:t>
            </a:r>
            <a:endParaRPr kumimoji="0" lang="zh-CN" altLang="en-US" sz="1400" b="1"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p:txBody>
      </p:sp>
      <p:sp>
        <p:nvSpPr>
          <p:cNvPr id="10" name="右箭头 9"/>
          <p:cNvSpPr/>
          <p:nvPr/>
        </p:nvSpPr>
        <p:spPr bwMode="auto">
          <a:xfrm>
            <a:off x="8321182" y="2952503"/>
            <a:ext cx="1447831" cy="1267467"/>
          </a:xfrm>
          <a:prstGeom prst="rightArrow">
            <a:avLst/>
          </a:prstGeom>
          <a:solidFill>
            <a:srgbClr val="EC6D56"/>
          </a:solidFill>
          <a:ln w="12700" cap="rnd">
            <a:noFill/>
            <a:round/>
          </a:ln>
        </p:spPr>
        <p:txBody>
          <a:bodyPr lIns="121917" tIns="60958" rIns="121917" bIns="6095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solidFill>
                  <a:srgbClr val="C00002">
                    <a:lumMod val="20000"/>
                    <a:lumOff val="80000"/>
                  </a:srgbClr>
                </a:solidFill>
              </a:ln>
              <a:solidFill>
                <a:srgbClr val="C00002">
                  <a:lumMod val="50000"/>
                </a:srgbClr>
              </a:solidFill>
              <a:effectLst/>
              <a:uLnTx/>
              <a:uFillTx/>
              <a:latin typeface="微软雅黑" pitchFamily="34" charset="-122"/>
              <a:ea typeface="微软雅黑" pitchFamily="34" charset="-122"/>
            </a:endParaRPr>
          </a:p>
        </p:txBody>
      </p:sp>
      <p:sp>
        <p:nvSpPr>
          <p:cNvPr id="11" name="文本框 29"/>
          <p:cNvSpPr txBox="1"/>
          <p:nvPr/>
        </p:nvSpPr>
        <p:spPr>
          <a:xfrm>
            <a:off x="10481534" y="1556346"/>
            <a:ext cx="647960" cy="307777"/>
          </a:xfrm>
          <a:prstGeom prst="rect">
            <a:avLst/>
          </a:prstGeom>
          <a:noFill/>
        </p:spPr>
        <p:txBody>
          <a:bodyPr wrap="square" lIns="0" tIns="0" rIns="0" bIns="0" rtlCol="0">
            <a:spAutoFit/>
          </a:bodyPr>
          <a:lstStyle/>
          <a:p>
            <a:pPr fontAlgn="base">
              <a:spcBef>
                <a:spcPct val="0"/>
              </a:spcBef>
              <a:spcAft>
                <a:spcPct val="0"/>
              </a:spcAft>
            </a:pPr>
            <a:r>
              <a:rPr lang="zh-CN" altLang="en-US" sz="2000" b="1" spc="300" dirty="0">
                <a:solidFill>
                  <a:srgbClr val="808080"/>
                </a:solidFill>
                <a:latin typeface="微软雅黑" pitchFamily="34" charset="-122"/>
                <a:ea typeface="微软雅黑" pitchFamily="34" charset="-122"/>
              </a:rPr>
              <a:t>评级</a:t>
            </a:r>
            <a:endParaRPr lang="zh-CN" altLang="en-US" sz="2000" b="1" spc="300" dirty="0">
              <a:solidFill>
                <a:srgbClr val="808080"/>
              </a:solidFill>
              <a:latin typeface="微软雅黑" pitchFamily="34" charset="-122"/>
              <a:ea typeface="微软雅黑" pitchFamily="34" charset="-122"/>
            </a:endParaRPr>
          </a:p>
        </p:txBody>
      </p:sp>
      <p:graphicFrame>
        <p:nvGraphicFramePr>
          <p:cNvPr id="12" name="表格 11"/>
          <p:cNvGraphicFramePr>
            <a:graphicFrameLocks noGrp="1"/>
          </p:cNvGraphicFramePr>
          <p:nvPr/>
        </p:nvGraphicFramePr>
        <p:xfrm>
          <a:off x="766614" y="1125538"/>
          <a:ext cx="7200000" cy="4921396"/>
        </p:xfrm>
        <a:graphic>
          <a:graphicData uri="http://schemas.openxmlformats.org/drawingml/2006/table">
            <a:tbl>
              <a:tblPr firstRow="1" firstCol="1" bandRow="1"/>
              <a:tblGrid>
                <a:gridCol w="338346"/>
                <a:gridCol w="1156973"/>
                <a:gridCol w="5704681"/>
              </a:tblGrid>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endParaRPr lang="zh-CN" sz="1200" kern="100" dirty="0">
                        <a:effectLst/>
                        <a:latin typeface="微软雅黑" pitchFamily="34" charset="-122"/>
                        <a:ea typeface="微软雅黑"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zh-CN" sz="1200" kern="0" dirty="0">
                          <a:effectLst/>
                          <a:latin typeface="微软雅黑" pitchFamily="34" charset="-122"/>
                          <a:ea typeface="微软雅黑" pitchFamily="34" charset="-122"/>
                        </a:rPr>
                        <a:t>序号</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zh-CN" sz="1200" kern="0" dirty="0">
                          <a:effectLst/>
                          <a:latin typeface="微软雅黑" pitchFamily="34" charset="-122"/>
                          <a:ea typeface="微软雅黑" pitchFamily="34" charset="-122"/>
                        </a:rPr>
                        <a:t>指标名称</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00002"/>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zh-CN" sz="1200" kern="0" dirty="0">
                          <a:effectLst/>
                          <a:latin typeface="微软雅黑" pitchFamily="34" charset="-122"/>
                          <a:ea typeface="微软雅黑" pitchFamily="34" charset="-122"/>
                        </a:rPr>
                        <a:t>一</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l">
                        <a:spcAft>
                          <a:spcPts val="0"/>
                        </a:spcAft>
                      </a:pPr>
                      <a:r>
                        <a:rPr lang="zh-CN" sz="1200" kern="100" dirty="0">
                          <a:effectLst/>
                          <a:latin typeface="微软雅黑" pitchFamily="34" charset="-122"/>
                          <a:ea typeface="微软雅黑" pitchFamily="34" charset="-122"/>
                        </a:rPr>
                        <a:t>申报信息</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endParaRPr lang="zh-CN" sz="1200" kern="100" dirty="0">
                        <a:effectLst/>
                        <a:latin typeface="微软雅黑" pitchFamily="34" charset="-122"/>
                        <a:ea typeface="微软雅黑" pitchFamily="34" charset="-122"/>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endParaRPr lang="zh-CN" sz="1200" kern="100">
                        <a:effectLst/>
                        <a:latin typeface="微软雅黑" pitchFamily="34" charset="-122"/>
                        <a:ea typeface="微软雅黑"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sz="1200" kern="0" dirty="0">
                          <a:effectLst/>
                          <a:latin typeface="微软雅黑" pitchFamily="34" charset="-122"/>
                          <a:ea typeface="微软雅黑" pitchFamily="34" charset="-122"/>
                        </a:rPr>
                        <a:t>1</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zh-CN" sz="1200" kern="0" dirty="0">
                          <a:effectLst/>
                          <a:latin typeface="微软雅黑" pitchFamily="34" charset="-122"/>
                          <a:ea typeface="微软雅黑" pitchFamily="34" charset="-122"/>
                        </a:rPr>
                        <a:t>近</a:t>
                      </a:r>
                      <a:r>
                        <a:rPr lang="zh-CN" alt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个月收入增长</a:t>
                      </a:r>
                      <a:r>
                        <a:rPr lang="zh-CN" altLang="en-US" sz="1200" kern="0" dirty="0">
                          <a:effectLst/>
                          <a:latin typeface="微软雅黑" pitchFamily="34" charset="-122"/>
                          <a:ea typeface="微软雅黑" pitchFamily="34" charset="-122"/>
                        </a:rPr>
                        <a:t>情况</a:t>
                      </a:r>
                      <a:endParaRPr 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endParaRPr lang="zh-CN" sz="1200" kern="100">
                        <a:effectLst/>
                        <a:latin typeface="微软雅黑" pitchFamily="34" charset="-122"/>
                        <a:ea typeface="微软雅黑"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sz="1200" kern="0">
                          <a:effectLst/>
                          <a:latin typeface="微软雅黑" pitchFamily="34" charset="-122"/>
                          <a:ea typeface="微软雅黑" pitchFamily="34" charset="-122"/>
                        </a:rPr>
                        <a:t>2</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zh-CN" sz="1200" kern="0" dirty="0">
                          <a:effectLst/>
                          <a:latin typeface="微软雅黑" pitchFamily="34" charset="-122"/>
                          <a:ea typeface="微软雅黑" pitchFamily="34" charset="-122"/>
                        </a:rPr>
                        <a:t>近</a:t>
                      </a:r>
                      <a:r>
                        <a:rPr lang="zh-CN" alt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个月收入的</a:t>
                      </a:r>
                      <a:r>
                        <a:rPr lang="zh-CN" altLang="en-US" sz="1200" kern="0" dirty="0">
                          <a:effectLst/>
                          <a:latin typeface="微软雅黑" pitchFamily="34" charset="-122"/>
                          <a:ea typeface="微软雅黑" pitchFamily="34" charset="-122"/>
                        </a:rPr>
                        <a:t>稳定性</a:t>
                      </a:r>
                      <a:endParaRPr 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en-US" sz="1200" kern="0">
                          <a:effectLst/>
                          <a:latin typeface="微软雅黑" pitchFamily="34" charset="-122"/>
                          <a:ea typeface="微软雅黑" pitchFamily="34" charset="-122"/>
                        </a:rPr>
                        <a:t> </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sz="1200" kern="0">
                          <a:effectLst/>
                          <a:latin typeface="微软雅黑" pitchFamily="34" charset="-122"/>
                          <a:ea typeface="微软雅黑" pitchFamily="34" charset="-122"/>
                        </a:rPr>
                        <a:t>3</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marL="0" marR="0" indent="0" algn="just" defTabSz="914400" rtl="0" eaLnBrk="1" fontAlgn="auto" latinLnBrk="0" hangingPunct="1">
                        <a:lnSpc>
                          <a:spcPct val="100000"/>
                        </a:lnSpc>
                        <a:spcBef>
                          <a:spcPts val="0"/>
                        </a:spcBef>
                        <a:spcAft>
                          <a:spcPts val="0"/>
                        </a:spcAft>
                        <a:buClrTx/>
                        <a:buSzTx/>
                        <a:buFontTx/>
                        <a:buNone/>
                        <a:defRPr/>
                      </a:pPr>
                      <a:r>
                        <a:rPr lang="zh-CN" sz="1200" kern="0" dirty="0">
                          <a:effectLst/>
                          <a:latin typeface="微软雅黑" pitchFamily="34" charset="-122"/>
                          <a:ea typeface="微软雅黑" pitchFamily="34" charset="-122"/>
                        </a:rPr>
                        <a:t>近</a:t>
                      </a:r>
                      <a:r>
                        <a:rPr lang="zh-CN" alt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个月的总收入</a:t>
                      </a: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r>
              <a:tr h="242699">
                <a:tc>
                  <a:txBody>
                    <a:bodyPr/>
                    <a:lstStyle/>
                    <a:p>
                      <a:pPr algn="just">
                        <a:spcAft>
                          <a:spcPts val="0"/>
                        </a:spcAft>
                      </a:pP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p>
                      <a:pPr algn="just">
                        <a:spcAft>
                          <a:spcPts val="0"/>
                        </a:spcAft>
                      </a:pPr>
                      <a:r>
                        <a:rPr lang="en-US" altLang="zh-CN" sz="1200" kern="100" dirty="0">
                          <a:effectLst/>
                          <a:latin typeface="微软雅黑" pitchFamily="34" charset="-122"/>
                          <a:ea typeface="微软雅黑" pitchFamily="34" charset="-122"/>
                          <a:cs typeface="Times New Roman" pitchFamily="18" charset="0"/>
                        </a:rPr>
                        <a:t>……</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zh-CN" sz="1200" kern="0">
                          <a:effectLst/>
                          <a:latin typeface="微软雅黑" pitchFamily="34" charset="-122"/>
                          <a:ea typeface="微软雅黑" pitchFamily="34" charset="-122"/>
                        </a:rPr>
                        <a:t>二</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zh-CN" sz="1200" kern="100" dirty="0">
                          <a:effectLst/>
                          <a:latin typeface="微软雅黑" pitchFamily="34" charset="-122"/>
                          <a:ea typeface="微软雅黑" pitchFamily="34" charset="-122"/>
                        </a:rPr>
                        <a:t>征收信息</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endParaRPr lang="zh-CN" sz="1200" kern="100" dirty="0">
                        <a:effectLst/>
                        <a:latin typeface="微软雅黑" pitchFamily="34" charset="-122"/>
                        <a:ea typeface="微软雅黑"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en-US" sz="1200" kern="0">
                          <a:effectLst/>
                          <a:latin typeface="微软雅黑" pitchFamily="34" charset="-122"/>
                          <a:ea typeface="微软雅黑" pitchFamily="34" charset="-122"/>
                        </a:rPr>
                        <a:t> </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altLang="zh-CN" sz="1200" kern="0" dirty="0">
                          <a:effectLst/>
                          <a:latin typeface="微软雅黑" pitchFamily="34" charset="-122"/>
                          <a:ea typeface="微软雅黑" pitchFamily="34" charset="-122"/>
                          <a:cs typeface="Times New Roman" pitchFamily="18" charset="0"/>
                        </a:rPr>
                        <a:t>1</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marL="0" marR="0" indent="0" algn="just" defTabSz="914400" rtl="0" eaLnBrk="1" fontAlgn="auto" latinLnBrk="0" hangingPunct="1">
                        <a:lnSpc>
                          <a:spcPct val="100000"/>
                        </a:lnSpc>
                        <a:spcBef>
                          <a:spcPts val="0"/>
                        </a:spcBef>
                        <a:spcAft>
                          <a:spcPts val="0"/>
                        </a:spcAft>
                        <a:buClrTx/>
                        <a:buSzTx/>
                        <a:buFontTx/>
                        <a:buNone/>
                        <a:defRPr/>
                      </a:pPr>
                      <a:r>
                        <a:rPr lang="zh-CN" sz="1200" kern="0" dirty="0">
                          <a:effectLst/>
                          <a:latin typeface="微软雅黑" pitchFamily="34" charset="-122"/>
                          <a:ea typeface="微软雅黑" pitchFamily="34" charset="-122"/>
                        </a:rPr>
                        <a:t>近</a:t>
                      </a:r>
                      <a:r>
                        <a:rPr lang="zh-CN" alt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个月所得税</a:t>
                      </a:r>
                      <a:r>
                        <a:rPr lang="zh-CN" altLang="en-US" sz="1200" kern="0" dirty="0">
                          <a:effectLst/>
                          <a:latin typeface="微软雅黑" pitchFamily="34" charset="-122"/>
                          <a:ea typeface="微软雅黑" pitchFamily="34" charset="-122"/>
                        </a:rPr>
                        <a:t>情况</a:t>
                      </a: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en-US" sz="1200" kern="0">
                          <a:effectLst/>
                          <a:latin typeface="微软雅黑" pitchFamily="34" charset="-122"/>
                          <a:ea typeface="微软雅黑" pitchFamily="34" charset="-122"/>
                        </a:rPr>
                        <a:t> </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altLang="zh-CN" sz="1200" kern="0" dirty="0">
                          <a:effectLst/>
                          <a:latin typeface="微软雅黑" pitchFamily="34" charset="-122"/>
                          <a:ea typeface="微软雅黑" pitchFamily="34" charset="-122"/>
                          <a:cs typeface="Times New Roman" pitchFamily="18" charset="0"/>
                        </a:rPr>
                        <a:t>2</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marL="0" marR="0" indent="0" algn="just" defTabSz="914400" rtl="0" eaLnBrk="1" fontAlgn="auto" latinLnBrk="0" hangingPunct="1">
                        <a:lnSpc>
                          <a:spcPct val="100000"/>
                        </a:lnSpc>
                        <a:spcBef>
                          <a:spcPts val="0"/>
                        </a:spcBef>
                        <a:spcAft>
                          <a:spcPts val="0"/>
                        </a:spcAft>
                        <a:buClrTx/>
                        <a:buSzTx/>
                        <a:buFontTx/>
                        <a:buNone/>
                        <a:defRPr/>
                      </a:pPr>
                      <a:r>
                        <a:rPr lang="zh-CN" sz="1200" kern="0" dirty="0">
                          <a:effectLst/>
                          <a:latin typeface="微软雅黑" pitchFamily="34" charset="-122"/>
                          <a:ea typeface="微软雅黑" pitchFamily="34" charset="-122"/>
                        </a:rPr>
                        <a:t>近</a:t>
                      </a:r>
                      <a:r>
                        <a:rPr lang="zh-CN" alt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个月滞纳金</a:t>
                      </a:r>
                      <a:r>
                        <a:rPr lang="zh-CN" altLang="en-US" sz="1200" kern="0" dirty="0">
                          <a:effectLst/>
                          <a:latin typeface="微软雅黑" pitchFamily="34" charset="-122"/>
                          <a:ea typeface="微软雅黑" pitchFamily="34" charset="-122"/>
                        </a:rPr>
                        <a:t>情况</a:t>
                      </a: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r h="242699">
                <a:tc>
                  <a:txBody>
                    <a:bodyPr/>
                    <a:lstStyle/>
                    <a:p>
                      <a:pPr algn="just">
                        <a:spcAft>
                          <a:spcPts val="0"/>
                        </a:spcAft>
                      </a:pP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p>
                      <a:pPr algn="just">
                        <a:spcAft>
                          <a:spcPts val="0"/>
                        </a:spcAft>
                      </a:pPr>
                      <a:r>
                        <a:rPr lang="en-US" altLang="zh-CN" sz="1200" kern="100" dirty="0">
                          <a:effectLst/>
                          <a:latin typeface="微软雅黑" pitchFamily="34" charset="-122"/>
                          <a:ea typeface="微软雅黑" pitchFamily="34" charset="-122"/>
                          <a:cs typeface="Times New Roman" pitchFamily="18" charset="0"/>
                        </a:rPr>
                        <a:t>…...</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zh-CN" sz="1200" kern="0">
                          <a:effectLst/>
                          <a:latin typeface="微软雅黑" pitchFamily="34" charset="-122"/>
                          <a:ea typeface="微软雅黑" pitchFamily="34" charset="-122"/>
                        </a:rPr>
                        <a:t>三</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zh-CN" altLang="en-US" sz="1200" kern="100" dirty="0">
                          <a:effectLst/>
                          <a:latin typeface="微软雅黑" pitchFamily="34" charset="-122"/>
                          <a:ea typeface="微软雅黑" pitchFamily="34" charset="-122"/>
                        </a:rPr>
                        <a:t>上下游</a:t>
                      </a:r>
                      <a:r>
                        <a:rPr lang="zh-CN" sz="1200" kern="100" dirty="0">
                          <a:effectLst/>
                          <a:latin typeface="微软雅黑" pitchFamily="34" charset="-122"/>
                          <a:ea typeface="微软雅黑" pitchFamily="34" charset="-122"/>
                        </a:rPr>
                        <a:t>指标</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l">
                        <a:spcAft>
                          <a:spcPts val="0"/>
                        </a:spcAft>
                      </a:pPr>
                      <a:r>
                        <a:rPr lang="zh-CN" sz="1200" kern="0" dirty="0">
                          <a:effectLst/>
                          <a:latin typeface="微软雅黑" pitchFamily="34" charset="-122"/>
                          <a:ea typeface="微软雅黑" pitchFamily="34" charset="-122"/>
                        </a:rPr>
                        <a:t>　</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endParaRPr lang="zh-CN" sz="1200" kern="100">
                        <a:effectLst/>
                        <a:latin typeface="微软雅黑" pitchFamily="34" charset="-122"/>
                        <a:ea typeface="微软雅黑"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altLang="zh-CN" sz="1200" kern="0" dirty="0">
                          <a:effectLst/>
                          <a:latin typeface="微软雅黑" pitchFamily="34" charset="-122"/>
                          <a:ea typeface="微软雅黑" pitchFamily="34" charset="-122"/>
                          <a:cs typeface="Times New Roman" pitchFamily="18" charset="0"/>
                        </a:rPr>
                        <a:t>1</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marL="0" marR="0" indent="0" algn="just" defTabSz="914400" rtl="0" eaLnBrk="1" fontAlgn="auto" latinLnBrk="0" hangingPunct="1">
                        <a:lnSpc>
                          <a:spcPct val="100000"/>
                        </a:lnSpc>
                        <a:spcBef>
                          <a:spcPts val="0"/>
                        </a:spcBef>
                        <a:spcAft>
                          <a:spcPts val="0"/>
                        </a:spcAft>
                        <a:buClrTx/>
                        <a:buSzTx/>
                        <a:buFontTx/>
                        <a:buNone/>
                        <a:defRPr/>
                      </a:pPr>
                      <a:r>
                        <a:rPr lang="zh-CN" sz="1200" kern="0" dirty="0">
                          <a:effectLst/>
                          <a:latin typeface="微软雅黑" pitchFamily="34" charset="-122"/>
                          <a:ea typeface="微软雅黑" pitchFamily="34" charset="-122"/>
                        </a:rPr>
                        <a:t>上游前</a:t>
                      </a:r>
                      <a:r>
                        <a:rPr lang="zh-CN" alt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大供应商</a:t>
                      </a:r>
                      <a:r>
                        <a:rPr lang="zh-CN" altLang="en-US" sz="1200" kern="0" dirty="0">
                          <a:effectLst/>
                          <a:latin typeface="微软雅黑" pitchFamily="34" charset="-122"/>
                          <a:ea typeface="微软雅黑" pitchFamily="34" charset="-122"/>
                        </a:rPr>
                        <a:t>稳定度</a:t>
                      </a: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r h="310115">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en-US" sz="1200" kern="0">
                          <a:effectLst/>
                          <a:latin typeface="微软雅黑" pitchFamily="34" charset="-122"/>
                          <a:ea typeface="微软雅黑" pitchFamily="34" charset="-122"/>
                        </a:rPr>
                        <a:t> </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altLang="zh-CN" sz="1200" kern="0" dirty="0">
                          <a:effectLst/>
                          <a:latin typeface="微软雅黑" pitchFamily="34" charset="-122"/>
                          <a:ea typeface="微软雅黑" pitchFamily="34" charset="-122"/>
                          <a:cs typeface="Times New Roman" pitchFamily="18" charset="0"/>
                        </a:rPr>
                        <a:t>2</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marL="0" marR="0" indent="0" algn="just" defTabSz="914400" rtl="0" eaLnBrk="1" fontAlgn="auto" latinLnBrk="0" hangingPunct="1">
                        <a:lnSpc>
                          <a:spcPct val="100000"/>
                        </a:lnSpc>
                        <a:spcBef>
                          <a:spcPts val="0"/>
                        </a:spcBef>
                        <a:spcAft>
                          <a:spcPts val="0"/>
                        </a:spcAft>
                        <a:buClrTx/>
                        <a:buSzTx/>
                        <a:buFontTx/>
                        <a:buNone/>
                        <a:defRPr/>
                      </a:pPr>
                      <a:r>
                        <a:rPr lang="zh-CN" sz="1200" kern="0" dirty="0">
                          <a:effectLst/>
                          <a:latin typeface="微软雅黑" pitchFamily="34" charset="-122"/>
                          <a:ea typeface="微软雅黑" pitchFamily="34" charset="-122"/>
                        </a:rPr>
                        <a:t>下游前</a:t>
                      </a:r>
                      <a:r>
                        <a:rPr lang="zh-CN" alt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大客户</a:t>
                      </a:r>
                      <a:r>
                        <a:rPr lang="zh-CN" altLang="en-US" sz="1200" kern="0" dirty="0">
                          <a:effectLst/>
                          <a:latin typeface="微软雅黑" pitchFamily="34" charset="-122"/>
                          <a:ea typeface="微软雅黑" pitchFamily="34" charset="-122"/>
                        </a:rPr>
                        <a:t>集中度</a:t>
                      </a: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en-US" sz="1200" kern="0">
                          <a:effectLst/>
                          <a:latin typeface="微软雅黑" pitchFamily="34" charset="-122"/>
                          <a:ea typeface="微软雅黑" pitchFamily="34" charset="-122"/>
                        </a:rPr>
                        <a:t> </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altLang="zh-CN" sz="1200" kern="0" dirty="0">
                          <a:effectLst/>
                          <a:latin typeface="微软雅黑" pitchFamily="34" charset="-122"/>
                          <a:ea typeface="微软雅黑" pitchFamily="34" charset="-122"/>
                          <a:cs typeface="Times New Roman" pitchFamily="18" charset="0"/>
                        </a:rPr>
                        <a:t>3</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marL="0" marR="0" indent="0" algn="just" defTabSz="914400" rtl="0" eaLnBrk="1" fontAlgn="auto" latinLnBrk="0" hangingPunct="1">
                        <a:lnSpc>
                          <a:spcPct val="100000"/>
                        </a:lnSpc>
                        <a:spcBef>
                          <a:spcPts val="0"/>
                        </a:spcBef>
                        <a:spcAft>
                          <a:spcPts val="0"/>
                        </a:spcAft>
                        <a:buClrTx/>
                        <a:buSzTx/>
                        <a:buFontTx/>
                        <a:buNone/>
                        <a:defRPr/>
                      </a:pPr>
                      <a:r>
                        <a:rPr lang="zh-CN" sz="1200" kern="0" dirty="0">
                          <a:effectLst/>
                          <a:latin typeface="微软雅黑" pitchFamily="34" charset="-122"/>
                          <a:ea typeface="微软雅黑" pitchFamily="34" charset="-122"/>
                        </a:rPr>
                        <a:t>下游</a:t>
                      </a:r>
                      <a:r>
                        <a:rPr lang="zh-CN" altLang="en-US" sz="1200" kern="0" dirty="0">
                          <a:effectLst/>
                          <a:latin typeface="微软雅黑" pitchFamily="34" charset="-122"/>
                          <a:ea typeface="微软雅黑" pitchFamily="34" charset="-122"/>
                        </a:rPr>
                        <a:t>客户稳定度</a:t>
                      </a: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r h="242699">
                <a:tc>
                  <a:txBody>
                    <a:bodyPr/>
                    <a:lstStyle/>
                    <a:p>
                      <a:pPr algn="just">
                        <a:spcAft>
                          <a:spcPts val="0"/>
                        </a:spcAft>
                      </a:pP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p>
                      <a:pPr algn="just">
                        <a:spcAft>
                          <a:spcPts val="0"/>
                        </a:spcAft>
                      </a:pPr>
                      <a:r>
                        <a:rPr lang="en-US" altLang="zh-CN" sz="1200" kern="100" dirty="0">
                          <a:effectLst/>
                          <a:latin typeface="微软雅黑" pitchFamily="34" charset="-122"/>
                          <a:ea typeface="微软雅黑" pitchFamily="34" charset="-122"/>
                          <a:cs typeface="Times New Roman" pitchFamily="18" charset="0"/>
                        </a:rPr>
                        <a:t>……</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zh-CN" sz="1200" kern="0">
                          <a:effectLst/>
                          <a:latin typeface="微软雅黑" pitchFamily="34" charset="-122"/>
                          <a:ea typeface="微软雅黑" pitchFamily="34" charset="-122"/>
                        </a:rPr>
                        <a:t>四</a:t>
                      </a: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zh-CN" sz="1200" kern="0" dirty="0">
                          <a:effectLst/>
                          <a:latin typeface="微软雅黑" pitchFamily="34" charset="-122"/>
                          <a:ea typeface="微软雅黑" pitchFamily="34" charset="-122"/>
                        </a:rPr>
                        <a:t>财务指标</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l">
                        <a:spcAft>
                          <a:spcPts val="0"/>
                        </a:spcAft>
                      </a:pPr>
                      <a:r>
                        <a:rPr lang="zh-CN" sz="1200" kern="0" dirty="0">
                          <a:effectLst/>
                          <a:latin typeface="微软雅黑" pitchFamily="34" charset="-122"/>
                          <a:ea typeface="微软雅黑" pitchFamily="34" charset="-122"/>
                        </a:rPr>
                        <a:t>　</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endParaRPr lang="zh-CN" sz="1200" kern="100">
                        <a:effectLst/>
                        <a:latin typeface="微软雅黑" pitchFamily="34" charset="-122"/>
                        <a:ea typeface="微软雅黑" pitchFamily="34" charset="-122"/>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altLang="zh-CN" sz="1200" kern="0" dirty="0">
                          <a:effectLst/>
                          <a:latin typeface="微软雅黑" pitchFamily="34" charset="-122"/>
                          <a:ea typeface="微软雅黑" pitchFamily="34" charset="-122"/>
                          <a:cs typeface="Times New Roman" pitchFamily="18" charset="0"/>
                        </a:rPr>
                        <a:t>1</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marL="0" marR="0" indent="0" algn="just" defTabSz="914400" rtl="0" eaLnBrk="1" fontAlgn="auto" latinLnBrk="0" hangingPunct="1">
                        <a:lnSpc>
                          <a:spcPct val="100000"/>
                        </a:lnSpc>
                        <a:spcBef>
                          <a:spcPts val="0"/>
                        </a:spcBef>
                        <a:spcAft>
                          <a:spcPts val="0"/>
                        </a:spcAft>
                        <a:buClrTx/>
                        <a:buSzTx/>
                        <a:buFontTx/>
                        <a:buNone/>
                        <a:defRPr/>
                      </a:pPr>
                      <a:r>
                        <a:rPr lang="zh-CN" sz="1200" kern="0" dirty="0">
                          <a:effectLst/>
                          <a:latin typeface="微软雅黑" pitchFamily="34" charset="-122"/>
                          <a:ea typeface="微软雅黑" pitchFamily="34" charset="-122"/>
                        </a:rPr>
                        <a:t>管理费用</a:t>
                      </a:r>
                      <a:r>
                        <a:rPr 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本年资产</a:t>
                      </a: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en-US" sz="1200" kern="0" dirty="0">
                          <a:effectLst/>
                          <a:latin typeface="微软雅黑" pitchFamily="34" charset="-122"/>
                          <a:ea typeface="微软雅黑" pitchFamily="34" charset="-122"/>
                        </a:rPr>
                        <a:t> </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sz="1200" kern="0" dirty="0">
                          <a:effectLst/>
                          <a:latin typeface="微软雅黑" pitchFamily="34" charset="-122"/>
                          <a:ea typeface="微软雅黑" pitchFamily="34" charset="-122"/>
                        </a:rPr>
                        <a:t>2</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marL="0" marR="0" indent="0" algn="just" defTabSz="914400" rtl="0" eaLnBrk="1" fontAlgn="auto" latinLnBrk="0" hangingPunct="1">
                        <a:lnSpc>
                          <a:spcPct val="100000"/>
                        </a:lnSpc>
                        <a:spcBef>
                          <a:spcPts val="0"/>
                        </a:spcBef>
                        <a:spcAft>
                          <a:spcPts val="0"/>
                        </a:spcAft>
                        <a:buClrTx/>
                        <a:buSzTx/>
                        <a:buFontTx/>
                        <a:buNone/>
                        <a:defRPr/>
                      </a:pPr>
                      <a:r>
                        <a:rPr lang="zh-CN" sz="1200" kern="0" dirty="0">
                          <a:effectLst/>
                          <a:latin typeface="微软雅黑" pitchFamily="34" charset="-122"/>
                          <a:ea typeface="微软雅黑" pitchFamily="34" charset="-122"/>
                        </a:rPr>
                        <a:t>未分配利润的增加</a:t>
                      </a:r>
                      <a:r>
                        <a:rPr 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总资产</a:t>
                      </a: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C00002">
                        <a:tint val="20000"/>
                      </a:srgbClr>
                    </a:solidFill>
                  </a:tcPr>
                </a:tc>
              </a:tr>
              <a:tr h="242699">
                <a:tc>
                  <a:txBody>
                    <a:bodyPr/>
                    <a:lstStyle>
                      <a:lvl1pPr marL="0" algn="l" defTabSz="914400" rtl="0" eaLnBrk="1" latinLnBrk="0" hangingPunct="1">
                        <a:defRPr sz="1800" b="1" kern="1200">
                          <a:solidFill>
                            <a:schemeClr val="lt1"/>
                          </a:solidFill>
                          <a:latin typeface="Calibri"/>
                          <a:ea typeface="微软雅黑" pitchFamily="34" charset="-122"/>
                        </a:defRPr>
                      </a:lvl1pPr>
                      <a:lvl2pPr marL="457200" algn="l" defTabSz="914400" rtl="0" eaLnBrk="1" latinLnBrk="0" hangingPunct="1">
                        <a:defRPr sz="1800" b="1" kern="1200">
                          <a:solidFill>
                            <a:schemeClr val="lt1"/>
                          </a:solidFill>
                          <a:latin typeface="Calibri"/>
                          <a:ea typeface="微软雅黑" pitchFamily="34" charset="-122"/>
                        </a:defRPr>
                      </a:lvl2pPr>
                      <a:lvl3pPr marL="914400" algn="l" defTabSz="914400" rtl="0" eaLnBrk="1" latinLnBrk="0" hangingPunct="1">
                        <a:defRPr sz="1800" b="1" kern="1200">
                          <a:solidFill>
                            <a:schemeClr val="lt1"/>
                          </a:solidFill>
                          <a:latin typeface="Calibri"/>
                          <a:ea typeface="微软雅黑" pitchFamily="34" charset="-122"/>
                        </a:defRPr>
                      </a:lvl3pPr>
                      <a:lvl4pPr marL="1371600" algn="l" defTabSz="914400" rtl="0" eaLnBrk="1" latinLnBrk="0" hangingPunct="1">
                        <a:defRPr sz="1800" b="1" kern="1200">
                          <a:solidFill>
                            <a:schemeClr val="lt1"/>
                          </a:solidFill>
                          <a:latin typeface="Calibri"/>
                          <a:ea typeface="微软雅黑" pitchFamily="34" charset="-122"/>
                        </a:defRPr>
                      </a:lvl4pPr>
                      <a:lvl5pPr marL="1828800" algn="l" defTabSz="914400" rtl="0" eaLnBrk="1" latinLnBrk="0" hangingPunct="1">
                        <a:defRPr sz="1800" b="1" kern="1200">
                          <a:solidFill>
                            <a:schemeClr val="lt1"/>
                          </a:solidFill>
                          <a:latin typeface="Calibri"/>
                          <a:ea typeface="微软雅黑" pitchFamily="34" charset="-122"/>
                        </a:defRPr>
                      </a:lvl5pPr>
                      <a:lvl6pPr marL="2286000" algn="l" defTabSz="914400" rtl="0" eaLnBrk="1" latinLnBrk="0" hangingPunct="1">
                        <a:defRPr sz="1800" b="1" kern="1200">
                          <a:solidFill>
                            <a:schemeClr val="lt1"/>
                          </a:solidFill>
                          <a:latin typeface="Calibri"/>
                          <a:ea typeface="微软雅黑" pitchFamily="34" charset="-122"/>
                        </a:defRPr>
                      </a:lvl6pPr>
                      <a:lvl7pPr marL="2743200" algn="l" defTabSz="914400" rtl="0" eaLnBrk="1" latinLnBrk="0" hangingPunct="1">
                        <a:defRPr sz="1800" b="1" kern="1200">
                          <a:solidFill>
                            <a:schemeClr val="lt1"/>
                          </a:solidFill>
                          <a:latin typeface="Calibri"/>
                          <a:ea typeface="微软雅黑" pitchFamily="34" charset="-122"/>
                        </a:defRPr>
                      </a:lvl7pPr>
                      <a:lvl8pPr marL="3200400" algn="l" defTabSz="914400" rtl="0" eaLnBrk="1" latinLnBrk="0" hangingPunct="1">
                        <a:defRPr sz="1800" b="1" kern="1200">
                          <a:solidFill>
                            <a:schemeClr val="lt1"/>
                          </a:solidFill>
                          <a:latin typeface="Calibri"/>
                          <a:ea typeface="微软雅黑" pitchFamily="34" charset="-122"/>
                        </a:defRPr>
                      </a:lvl8pPr>
                      <a:lvl9pPr marL="3657600" algn="l" defTabSz="914400" rtl="0" eaLnBrk="1" latinLnBrk="0" hangingPunct="1">
                        <a:defRPr sz="1800" b="1" kern="1200">
                          <a:solidFill>
                            <a:schemeClr val="lt1"/>
                          </a:solidFill>
                          <a:latin typeface="Calibri"/>
                          <a:ea typeface="微软雅黑" pitchFamily="34" charset="-122"/>
                        </a:defRPr>
                      </a:lvl9pPr>
                    </a:lstStyle>
                    <a:p>
                      <a:pPr algn="just">
                        <a:spcAft>
                          <a:spcPts val="0"/>
                        </a:spcAft>
                      </a:pPr>
                      <a:r>
                        <a:rPr lang="en-US" sz="1200" kern="0" dirty="0">
                          <a:effectLst/>
                          <a:latin typeface="微软雅黑" pitchFamily="34" charset="-122"/>
                          <a:ea typeface="微软雅黑" pitchFamily="34" charset="-122"/>
                        </a:rPr>
                        <a:t> </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0002"/>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algn="just">
                        <a:spcAft>
                          <a:spcPts val="0"/>
                        </a:spcAft>
                      </a:pPr>
                      <a:r>
                        <a:rPr lang="en-US" altLang="zh-CN" sz="1200" kern="0" dirty="0">
                          <a:effectLst/>
                          <a:latin typeface="微软雅黑" pitchFamily="34" charset="-122"/>
                          <a:ea typeface="微软雅黑" pitchFamily="34" charset="-122"/>
                          <a:cs typeface="Times New Roman" pitchFamily="18" charset="0"/>
                        </a:rPr>
                        <a:t>3</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0002">
                        <a:tint val="40000"/>
                      </a:srgbClr>
                    </a:solidFill>
                  </a:tcPr>
                </a:tc>
                <a:tc>
                  <a:txBody>
                    <a:bodyPr/>
                    <a:lstStyle>
                      <a:lvl1pPr marL="0" algn="l" defTabSz="914400" rtl="0" eaLnBrk="1" latinLnBrk="0" hangingPunct="1">
                        <a:defRPr sz="1800" kern="1200">
                          <a:solidFill>
                            <a:schemeClr val="dk1"/>
                          </a:solidFill>
                          <a:latin typeface="Calibri"/>
                          <a:ea typeface="微软雅黑" pitchFamily="34" charset="-122"/>
                        </a:defRPr>
                      </a:lvl1pPr>
                      <a:lvl2pPr marL="457200" algn="l" defTabSz="914400" rtl="0" eaLnBrk="1" latinLnBrk="0" hangingPunct="1">
                        <a:defRPr sz="1800" kern="1200">
                          <a:solidFill>
                            <a:schemeClr val="dk1"/>
                          </a:solidFill>
                          <a:latin typeface="Calibri"/>
                          <a:ea typeface="微软雅黑" pitchFamily="34" charset="-122"/>
                        </a:defRPr>
                      </a:lvl2pPr>
                      <a:lvl3pPr marL="914400" algn="l" defTabSz="914400" rtl="0" eaLnBrk="1" latinLnBrk="0" hangingPunct="1">
                        <a:defRPr sz="1800" kern="1200">
                          <a:solidFill>
                            <a:schemeClr val="dk1"/>
                          </a:solidFill>
                          <a:latin typeface="Calibri"/>
                          <a:ea typeface="微软雅黑" pitchFamily="34" charset="-122"/>
                        </a:defRPr>
                      </a:lvl3pPr>
                      <a:lvl4pPr marL="1371600" algn="l" defTabSz="914400" rtl="0" eaLnBrk="1" latinLnBrk="0" hangingPunct="1">
                        <a:defRPr sz="1800" kern="1200">
                          <a:solidFill>
                            <a:schemeClr val="dk1"/>
                          </a:solidFill>
                          <a:latin typeface="Calibri"/>
                          <a:ea typeface="微软雅黑" pitchFamily="34" charset="-122"/>
                        </a:defRPr>
                      </a:lvl4pPr>
                      <a:lvl5pPr marL="1828800" algn="l" defTabSz="914400" rtl="0" eaLnBrk="1" latinLnBrk="0" hangingPunct="1">
                        <a:defRPr sz="1800" kern="1200">
                          <a:solidFill>
                            <a:schemeClr val="dk1"/>
                          </a:solidFill>
                          <a:latin typeface="Calibri"/>
                          <a:ea typeface="微软雅黑" pitchFamily="34" charset="-122"/>
                        </a:defRPr>
                      </a:lvl5pPr>
                      <a:lvl6pPr marL="2286000" algn="l" defTabSz="914400" rtl="0" eaLnBrk="1" latinLnBrk="0" hangingPunct="1">
                        <a:defRPr sz="1800" kern="1200">
                          <a:solidFill>
                            <a:schemeClr val="dk1"/>
                          </a:solidFill>
                          <a:latin typeface="Calibri"/>
                          <a:ea typeface="微软雅黑" pitchFamily="34" charset="-122"/>
                        </a:defRPr>
                      </a:lvl6pPr>
                      <a:lvl7pPr marL="2743200" algn="l" defTabSz="914400" rtl="0" eaLnBrk="1" latinLnBrk="0" hangingPunct="1">
                        <a:defRPr sz="1800" kern="1200">
                          <a:solidFill>
                            <a:schemeClr val="dk1"/>
                          </a:solidFill>
                          <a:latin typeface="Calibri"/>
                          <a:ea typeface="微软雅黑" pitchFamily="34" charset="-122"/>
                        </a:defRPr>
                      </a:lvl7pPr>
                      <a:lvl8pPr marL="3200400" algn="l" defTabSz="914400" rtl="0" eaLnBrk="1" latinLnBrk="0" hangingPunct="1">
                        <a:defRPr sz="1800" kern="1200">
                          <a:solidFill>
                            <a:schemeClr val="dk1"/>
                          </a:solidFill>
                          <a:latin typeface="Calibri"/>
                          <a:ea typeface="微软雅黑" pitchFamily="34" charset="-122"/>
                        </a:defRPr>
                      </a:lvl8pPr>
                      <a:lvl9pPr marL="3657600" algn="l" defTabSz="914400" rtl="0" eaLnBrk="1" latinLnBrk="0" hangingPunct="1">
                        <a:defRPr sz="1800" kern="1200">
                          <a:solidFill>
                            <a:schemeClr val="dk1"/>
                          </a:solidFill>
                          <a:latin typeface="Calibri"/>
                          <a:ea typeface="微软雅黑" pitchFamily="34" charset="-122"/>
                        </a:defRPr>
                      </a:lvl9pPr>
                    </a:lstStyle>
                    <a:p>
                      <a:pPr marL="0" marR="0" indent="0" algn="just" defTabSz="914400" rtl="0" eaLnBrk="1" fontAlgn="auto" latinLnBrk="0" hangingPunct="1">
                        <a:lnSpc>
                          <a:spcPct val="100000"/>
                        </a:lnSpc>
                        <a:spcBef>
                          <a:spcPts val="0"/>
                        </a:spcBef>
                        <a:spcAft>
                          <a:spcPts val="0"/>
                        </a:spcAft>
                        <a:buClrTx/>
                        <a:buSzTx/>
                        <a:buFontTx/>
                        <a:buNone/>
                        <a:defRPr/>
                      </a:pPr>
                      <a:r>
                        <a:rPr lang="zh-CN" sz="1200" kern="0" dirty="0">
                          <a:effectLst/>
                          <a:latin typeface="微软雅黑" pitchFamily="34" charset="-122"/>
                          <a:ea typeface="微软雅黑" pitchFamily="34" charset="-122"/>
                        </a:rPr>
                        <a:t>应收账款</a:t>
                      </a:r>
                      <a:r>
                        <a:rPr lang="en-US" sz="1200" kern="0" dirty="0">
                          <a:effectLst/>
                          <a:latin typeface="微软雅黑" pitchFamily="34" charset="-122"/>
                          <a:ea typeface="微软雅黑" pitchFamily="34" charset="-122"/>
                        </a:rPr>
                        <a:t>/</a:t>
                      </a:r>
                      <a:r>
                        <a:rPr lang="zh-CN" sz="1200" kern="0" dirty="0">
                          <a:effectLst/>
                          <a:latin typeface="微软雅黑" pitchFamily="34" charset="-122"/>
                          <a:ea typeface="微软雅黑" pitchFamily="34" charset="-122"/>
                        </a:rPr>
                        <a:t>收入</a:t>
                      </a: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0002">
                        <a:tint val="40000"/>
                      </a:srgbClr>
                    </a:solidFill>
                  </a:tcPr>
                </a:tc>
              </a:tr>
              <a:tr h="242699">
                <a:tc>
                  <a:txBody>
                    <a:bodyPr/>
                    <a:lstStyle/>
                    <a:p>
                      <a:pPr algn="just">
                        <a:spcAft>
                          <a:spcPts val="0"/>
                        </a:spcAft>
                      </a:pPr>
                      <a:endParaRPr lang="zh-CN" sz="1200" kern="100">
                        <a:effectLst/>
                        <a:latin typeface="微软雅黑" pitchFamily="34" charset="-122"/>
                        <a:ea typeface="微软雅黑" pitchFamily="34" charset="-122"/>
                        <a:cs typeface="Times New Roman"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solidFill>
                  </a:tcPr>
                </a:tc>
                <a:tc>
                  <a:txBody>
                    <a:bodyPr/>
                    <a:lstStyle/>
                    <a:p>
                      <a:pPr algn="just">
                        <a:spcAft>
                          <a:spcPts val="0"/>
                        </a:spcAft>
                      </a:pPr>
                      <a:r>
                        <a:rPr lang="en-US" altLang="zh-CN" sz="1200" kern="100" dirty="0">
                          <a:effectLst/>
                          <a:latin typeface="微软雅黑" pitchFamily="34" charset="-122"/>
                          <a:ea typeface="微软雅黑" pitchFamily="34" charset="-122"/>
                          <a:cs typeface="Times New Roman" pitchFamily="18" charset="0"/>
                        </a:rPr>
                        <a:t>…….</a:t>
                      </a:r>
                      <a:endParaRPr lang="zh-CN" sz="1200" kern="100" dirty="0">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endParaRPr lang="zh-CN" altLang="zh-CN" sz="1200" kern="100" dirty="0">
                        <a:solidFill>
                          <a:schemeClr val="accent6">
                            <a:lumMod val="75000"/>
                          </a:schemeClr>
                        </a:solidFill>
                        <a:effectLst/>
                        <a:latin typeface="微软雅黑" pitchFamily="34" charset="-122"/>
                        <a:ea typeface="微软雅黑" pitchFamily="34" charset="-122"/>
                        <a:cs typeface="Times New Roman"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C00002">
                        <a:tint val="40000"/>
                      </a:srgbClr>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额度审批及风险定价模型</a:t>
            </a:r>
            <a:endParaRPr lang="zh-CN" altLang="en-US" dirty="0"/>
          </a:p>
        </p:txBody>
      </p:sp>
      <p:sp>
        <p:nvSpPr>
          <p:cNvPr id="3" name="流程图: 决策 2"/>
          <p:cNvSpPr/>
          <p:nvPr/>
        </p:nvSpPr>
        <p:spPr>
          <a:xfrm>
            <a:off x="2209184" y="2822438"/>
            <a:ext cx="1265712" cy="563803"/>
          </a:xfrm>
          <a:prstGeom prst="flowChartDecisi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n w="0"/>
                <a:solidFill>
                  <a:schemeClr val="tx1">
                    <a:lumMod val="75000"/>
                    <a:lumOff val="25000"/>
                  </a:schemeClr>
                </a:solidFill>
                <a:latin typeface="微软雅黑" pitchFamily="34" charset="-122"/>
                <a:ea typeface="微软雅黑" pitchFamily="34" charset="-122"/>
              </a:rPr>
              <a:t>额度系数</a:t>
            </a:r>
            <a:endParaRPr lang="zh-CN" altLang="en-US" sz="1400" dirty="0">
              <a:ln w="0"/>
              <a:solidFill>
                <a:schemeClr val="tx1">
                  <a:lumMod val="75000"/>
                  <a:lumOff val="25000"/>
                </a:schemeClr>
              </a:solidFill>
              <a:latin typeface="微软雅黑" pitchFamily="34" charset="-122"/>
              <a:ea typeface="微软雅黑" pitchFamily="34" charset="-122"/>
            </a:endParaRPr>
          </a:p>
        </p:txBody>
      </p:sp>
      <p:sp>
        <p:nvSpPr>
          <p:cNvPr id="4" name="流程图: 决策 3"/>
          <p:cNvSpPr/>
          <p:nvPr/>
        </p:nvSpPr>
        <p:spPr>
          <a:xfrm>
            <a:off x="4144498" y="3719840"/>
            <a:ext cx="1478462" cy="563803"/>
          </a:xfrm>
          <a:prstGeom prst="flowChartDecisi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n w="0"/>
                <a:solidFill>
                  <a:schemeClr val="tx1">
                    <a:lumMod val="75000"/>
                    <a:lumOff val="25000"/>
                  </a:schemeClr>
                </a:solidFill>
                <a:latin typeface="微软雅黑" pitchFamily="34" charset="-122"/>
                <a:ea typeface="微软雅黑" pitchFamily="34" charset="-122"/>
              </a:rPr>
              <a:t>额度风险系数</a:t>
            </a:r>
            <a:endParaRPr lang="zh-CN" altLang="en-US" sz="1400" dirty="0">
              <a:ln w="0"/>
              <a:solidFill>
                <a:schemeClr val="tx1">
                  <a:lumMod val="75000"/>
                  <a:lumOff val="25000"/>
                </a:schemeClr>
              </a:solidFill>
              <a:latin typeface="微软雅黑" pitchFamily="34" charset="-122"/>
              <a:ea typeface="微软雅黑" pitchFamily="34" charset="-122"/>
            </a:endParaRPr>
          </a:p>
        </p:txBody>
      </p:sp>
      <p:cxnSp>
        <p:nvCxnSpPr>
          <p:cNvPr id="5" name="直接连接符 4"/>
          <p:cNvCxnSpPr>
            <a:stCxn id="4" idx="3"/>
          </p:cNvCxnSpPr>
          <p:nvPr/>
        </p:nvCxnSpPr>
        <p:spPr>
          <a:xfrm>
            <a:off x="5622960" y="4001742"/>
            <a:ext cx="16508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本框 60"/>
          <p:cNvSpPr txBox="1"/>
          <p:nvPr/>
        </p:nvSpPr>
        <p:spPr>
          <a:xfrm>
            <a:off x="735990" y="1732616"/>
            <a:ext cx="1107720" cy="310177"/>
          </a:xfrm>
          <a:prstGeom prst="rect">
            <a:avLst/>
          </a:prstGeom>
          <a:solidFill>
            <a:srgbClr val="EC6D56"/>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销售收入</a:t>
            </a:r>
            <a:endParaRPr lang="en-US" altLang="zh-CN" sz="1400" dirty="0">
              <a:ln w="0"/>
              <a:solidFill>
                <a:schemeClr val="tx1">
                  <a:lumMod val="75000"/>
                  <a:lumOff val="25000"/>
                </a:schemeClr>
              </a:solidFill>
              <a:latin typeface="微软雅黑" pitchFamily="34" charset="-122"/>
              <a:ea typeface="微软雅黑" pitchFamily="34" charset="-122"/>
            </a:endParaRPr>
          </a:p>
        </p:txBody>
      </p:sp>
      <p:sp>
        <p:nvSpPr>
          <p:cNvPr id="8" name="文本框 61"/>
          <p:cNvSpPr txBox="1"/>
          <p:nvPr/>
        </p:nvSpPr>
        <p:spPr>
          <a:xfrm>
            <a:off x="6385980" y="4019224"/>
            <a:ext cx="1211924" cy="310177"/>
          </a:xfrm>
          <a:prstGeom prst="rect">
            <a:avLst/>
          </a:prstGeom>
          <a:solidFill>
            <a:schemeClr val="accent3">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申请额度</a:t>
            </a:r>
            <a:r>
              <a:rPr lang="en-US" altLang="zh-CN" sz="1400" dirty="0">
                <a:ln w="0"/>
                <a:solidFill>
                  <a:schemeClr val="tx1">
                    <a:lumMod val="75000"/>
                    <a:lumOff val="25000"/>
                  </a:schemeClr>
                </a:solidFill>
                <a:latin typeface="微软雅黑" pitchFamily="34" charset="-122"/>
                <a:ea typeface="微软雅黑" pitchFamily="34" charset="-122"/>
              </a:rPr>
              <a:t>T3</a:t>
            </a:r>
            <a:endParaRPr lang="en-US" altLang="zh-CN" sz="1400" dirty="0">
              <a:ln w="0"/>
              <a:solidFill>
                <a:schemeClr val="tx1">
                  <a:lumMod val="75000"/>
                  <a:lumOff val="25000"/>
                </a:schemeClr>
              </a:solidFill>
              <a:latin typeface="微软雅黑" pitchFamily="34" charset="-122"/>
              <a:ea typeface="微软雅黑" pitchFamily="34" charset="-122"/>
            </a:endParaRPr>
          </a:p>
        </p:txBody>
      </p:sp>
      <p:sp>
        <p:nvSpPr>
          <p:cNvPr id="9" name="文本框 62"/>
          <p:cNvSpPr txBox="1"/>
          <p:nvPr/>
        </p:nvSpPr>
        <p:spPr>
          <a:xfrm>
            <a:off x="732649" y="2939698"/>
            <a:ext cx="1111061" cy="310177"/>
          </a:xfrm>
          <a:prstGeom prst="rect">
            <a:avLst/>
          </a:prstGeom>
          <a:solidFill>
            <a:srgbClr val="EC6D56"/>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纳税额</a:t>
            </a:r>
            <a:endParaRPr lang="en-US" altLang="zh-CN" sz="1400" dirty="0">
              <a:ln w="0"/>
              <a:solidFill>
                <a:schemeClr val="tx1">
                  <a:lumMod val="75000"/>
                  <a:lumOff val="25000"/>
                </a:schemeClr>
              </a:solidFill>
              <a:latin typeface="微软雅黑" pitchFamily="34" charset="-122"/>
              <a:ea typeface="微软雅黑" pitchFamily="34" charset="-122"/>
            </a:endParaRPr>
          </a:p>
        </p:txBody>
      </p:sp>
      <p:sp>
        <p:nvSpPr>
          <p:cNvPr id="10" name="文本框 63"/>
          <p:cNvSpPr txBox="1"/>
          <p:nvPr/>
        </p:nvSpPr>
        <p:spPr>
          <a:xfrm>
            <a:off x="2269952" y="3864135"/>
            <a:ext cx="1107721" cy="310177"/>
          </a:xfrm>
          <a:prstGeom prst="rect">
            <a:avLst/>
          </a:prstGeom>
          <a:solidFill>
            <a:srgbClr val="EC6D56"/>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评分</a:t>
            </a:r>
            <a:endParaRPr lang="en-US" altLang="zh-CN" sz="1400" dirty="0">
              <a:ln w="0"/>
              <a:solidFill>
                <a:schemeClr val="tx1">
                  <a:lumMod val="75000"/>
                  <a:lumOff val="25000"/>
                </a:schemeClr>
              </a:solidFill>
              <a:latin typeface="微软雅黑" pitchFamily="34" charset="-122"/>
              <a:ea typeface="微软雅黑" pitchFamily="34" charset="-122"/>
            </a:endParaRPr>
          </a:p>
        </p:txBody>
      </p:sp>
      <p:sp>
        <p:nvSpPr>
          <p:cNvPr id="11" name="文本框 14"/>
          <p:cNvSpPr txBox="1"/>
          <p:nvPr/>
        </p:nvSpPr>
        <p:spPr>
          <a:xfrm>
            <a:off x="8438571" y="3802579"/>
            <a:ext cx="1108668" cy="310177"/>
          </a:xfrm>
          <a:prstGeom prst="rect">
            <a:avLst/>
          </a:prstGeom>
          <a:solidFill>
            <a:srgbClr val="EC6D56"/>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负债情况</a:t>
            </a:r>
            <a:endParaRPr lang="en-US" altLang="zh-CN" sz="1400" dirty="0">
              <a:ln w="0"/>
              <a:solidFill>
                <a:schemeClr val="tx1">
                  <a:lumMod val="75000"/>
                  <a:lumOff val="25000"/>
                </a:schemeClr>
              </a:solidFill>
              <a:latin typeface="微软雅黑" pitchFamily="34" charset="-122"/>
              <a:ea typeface="微软雅黑" pitchFamily="34" charset="-122"/>
            </a:endParaRPr>
          </a:p>
        </p:txBody>
      </p:sp>
      <p:sp>
        <p:nvSpPr>
          <p:cNvPr id="12" name="文本框 14"/>
          <p:cNvSpPr txBox="1"/>
          <p:nvPr/>
        </p:nvSpPr>
        <p:spPr>
          <a:xfrm>
            <a:off x="6394518" y="3492402"/>
            <a:ext cx="1203386" cy="310177"/>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额度</a:t>
            </a:r>
            <a:r>
              <a:rPr lang="en-US" altLang="zh-CN" sz="1400" dirty="0">
                <a:ln w="0"/>
                <a:solidFill>
                  <a:schemeClr val="tx1">
                    <a:lumMod val="75000"/>
                    <a:lumOff val="25000"/>
                  </a:schemeClr>
                </a:solidFill>
                <a:latin typeface="微软雅黑" pitchFamily="34" charset="-122"/>
                <a:ea typeface="微软雅黑" pitchFamily="34" charset="-122"/>
              </a:rPr>
              <a:t>T2</a:t>
            </a:r>
            <a:endParaRPr lang="en-US" altLang="zh-CN" sz="1400" dirty="0">
              <a:ln w="0"/>
              <a:solidFill>
                <a:schemeClr val="tx1">
                  <a:lumMod val="75000"/>
                  <a:lumOff val="25000"/>
                </a:schemeClr>
              </a:solidFill>
              <a:latin typeface="微软雅黑" pitchFamily="34" charset="-122"/>
              <a:ea typeface="微软雅黑" pitchFamily="34" charset="-122"/>
            </a:endParaRPr>
          </a:p>
        </p:txBody>
      </p:sp>
      <p:sp>
        <p:nvSpPr>
          <p:cNvPr id="13" name="流程图: 决策 12"/>
          <p:cNvSpPr/>
          <p:nvPr/>
        </p:nvSpPr>
        <p:spPr>
          <a:xfrm>
            <a:off x="2177022" y="1615143"/>
            <a:ext cx="1330036" cy="563803"/>
          </a:xfrm>
          <a:prstGeom prst="flowChartDecisi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n w="0"/>
                <a:solidFill>
                  <a:schemeClr val="tx1">
                    <a:lumMod val="75000"/>
                    <a:lumOff val="25000"/>
                  </a:schemeClr>
                </a:solidFill>
                <a:latin typeface="微软雅黑" pitchFamily="34" charset="-122"/>
                <a:ea typeface="微软雅黑" pitchFamily="34" charset="-122"/>
              </a:rPr>
              <a:t>额度系数</a:t>
            </a:r>
            <a:endParaRPr lang="zh-CN" altLang="en-US" sz="1400" dirty="0">
              <a:ln w="0"/>
              <a:solidFill>
                <a:schemeClr val="tx1">
                  <a:lumMod val="75000"/>
                  <a:lumOff val="25000"/>
                </a:schemeClr>
              </a:solidFill>
              <a:latin typeface="微软雅黑" pitchFamily="34" charset="-122"/>
              <a:ea typeface="微软雅黑" pitchFamily="34" charset="-122"/>
            </a:endParaRPr>
          </a:p>
        </p:txBody>
      </p:sp>
      <p:cxnSp>
        <p:nvCxnSpPr>
          <p:cNvPr id="14" name="直接箭头连接符 13"/>
          <p:cNvCxnSpPr>
            <a:stCxn id="13" idx="3"/>
          </p:cNvCxnSpPr>
          <p:nvPr/>
        </p:nvCxnSpPr>
        <p:spPr>
          <a:xfrm flipV="1">
            <a:off x="3507058" y="1878754"/>
            <a:ext cx="2887460" cy="1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3" idx="1"/>
          </p:cNvCxnSpPr>
          <p:nvPr/>
        </p:nvCxnSpPr>
        <p:spPr>
          <a:xfrm>
            <a:off x="1843710" y="3098421"/>
            <a:ext cx="365474" cy="5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13" idx="1"/>
          </p:cNvCxnSpPr>
          <p:nvPr/>
        </p:nvCxnSpPr>
        <p:spPr>
          <a:xfrm>
            <a:off x="1843710" y="1897045"/>
            <a:ext cx="333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a:endCxn id="4" idx="1"/>
          </p:cNvCxnSpPr>
          <p:nvPr/>
        </p:nvCxnSpPr>
        <p:spPr>
          <a:xfrm flipV="1">
            <a:off x="3377673" y="4001742"/>
            <a:ext cx="766825" cy="17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4"/>
          <p:cNvSpPr txBox="1"/>
          <p:nvPr/>
        </p:nvSpPr>
        <p:spPr>
          <a:xfrm>
            <a:off x="6419575" y="1734439"/>
            <a:ext cx="1178329" cy="307777"/>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额度</a:t>
            </a:r>
            <a:r>
              <a:rPr lang="en-US" altLang="zh-CN" sz="1400" dirty="0">
                <a:ln w="0"/>
                <a:solidFill>
                  <a:schemeClr val="tx1">
                    <a:lumMod val="75000"/>
                    <a:lumOff val="25000"/>
                  </a:schemeClr>
                </a:solidFill>
                <a:latin typeface="微软雅黑" pitchFamily="34" charset="-122"/>
                <a:ea typeface="微软雅黑" pitchFamily="34" charset="-122"/>
              </a:rPr>
              <a:t>T1</a:t>
            </a:r>
            <a:endParaRPr lang="en-US" altLang="zh-CN" sz="1400" dirty="0">
              <a:ln w="0"/>
              <a:solidFill>
                <a:schemeClr val="tx1">
                  <a:lumMod val="75000"/>
                  <a:lumOff val="25000"/>
                </a:schemeClr>
              </a:solidFill>
              <a:latin typeface="微软雅黑" pitchFamily="34" charset="-122"/>
              <a:ea typeface="微软雅黑" pitchFamily="34" charset="-122"/>
            </a:endParaRPr>
          </a:p>
        </p:txBody>
      </p:sp>
      <p:sp>
        <p:nvSpPr>
          <p:cNvPr id="19" name="文本框 14"/>
          <p:cNvSpPr txBox="1"/>
          <p:nvPr/>
        </p:nvSpPr>
        <p:spPr>
          <a:xfrm>
            <a:off x="4184393" y="2960170"/>
            <a:ext cx="1111570" cy="307777"/>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额度</a:t>
            </a:r>
            <a:r>
              <a:rPr lang="en-US" altLang="zh-CN" sz="1400" dirty="0">
                <a:ln w="0"/>
                <a:solidFill>
                  <a:schemeClr val="tx1">
                    <a:lumMod val="75000"/>
                    <a:lumOff val="25000"/>
                  </a:schemeClr>
                </a:solidFill>
                <a:latin typeface="微软雅黑" pitchFamily="34" charset="-122"/>
                <a:ea typeface="微软雅黑" pitchFamily="34" charset="-122"/>
              </a:rPr>
              <a:t>T</a:t>
            </a:r>
            <a:r>
              <a:rPr lang="en-US" altLang="zh-CN" sz="1100" dirty="0">
                <a:ln w="0"/>
                <a:solidFill>
                  <a:schemeClr val="tx1">
                    <a:lumMod val="75000"/>
                    <a:lumOff val="25000"/>
                  </a:schemeClr>
                </a:solidFill>
                <a:latin typeface="微软雅黑" pitchFamily="34" charset="-122"/>
                <a:ea typeface="微软雅黑" pitchFamily="34" charset="-122"/>
              </a:rPr>
              <a:t>X</a:t>
            </a:r>
            <a:endParaRPr lang="en-US" altLang="zh-CN" sz="1400" dirty="0">
              <a:ln w="0"/>
              <a:solidFill>
                <a:schemeClr val="tx1">
                  <a:lumMod val="75000"/>
                  <a:lumOff val="25000"/>
                </a:schemeClr>
              </a:solidFill>
              <a:latin typeface="微软雅黑" pitchFamily="34" charset="-122"/>
              <a:ea typeface="微软雅黑" pitchFamily="34" charset="-122"/>
            </a:endParaRPr>
          </a:p>
        </p:txBody>
      </p:sp>
      <p:cxnSp>
        <p:nvCxnSpPr>
          <p:cNvPr id="20" name="直接连接符 19"/>
          <p:cNvCxnSpPr>
            <a:stCxn id="19" idx="3"/>
          </p:cNvCxnSpPr>
          <p:nvPr/>
        </p:nvCxnSpPr>
        <p:spPr>
          <a:xfrm flipV="1">
            <a:off x="5295963" y="3114057"/>
            <a:ext cx="492084"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3" idx="3"/>
            <a:endCxn id="19" idx="1"/>
          </p:cNvCxnSpPr>
          <p:nvPr/>
        </p:nvCxnSpPr>
        <p:spPr>
          <a:xfrm>
            <a:off x="3474896" y="3104340"/>
            <a:ext cx="709497" cy="9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88047" y="3114057"/>
            <a:ext cx="0" cy="8876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2" idx="1"/>
          </p:cNvCxnSpPr>
          <p:nvPr/>
        </p:nvCxnSpPr>
        <p:spPr>
          <a:xfrm flipV="1">
            <a:off x="5822944" y="3647491"/>
            <a:ext cx="571574" cy="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962983" y="1867217"/>
            <a:ext cx="0" cy="29831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597904" y="1871530"/>
            <a:ext cx="3650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2" idx="3"/>
          </p:cNvCxnSpPr>
          <p:nvPr/>
        </p:nvCxnSpPr>
        <p:spPr>
          <a:xfrm>
            <a:off x="7597904" y="3647491"/>
            <a:ext cx="3650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8" idx="3"/>
          </p:cNvCxnSpPr>
          <p:nvPr/>
        </p:nvCxnSpPr>
        <p:spPr>
          <a:xfrm>
            <a:off x="7597904" y="4174313"/>
            <a:ext cx="3650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597904" y="4852148"/>
            <a:ext cx="363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7964390" y="2950450"/>
            <a:ext cx="396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14"/>
          <p:cNvSpPr txBox="1"/>
          <p:nvPr/>
        </p:nvSpPr>
        <p:spPr>
          <a:xfrm>
            <a:off x="8396438" y="2796561"/>
            <a:ext cx="1111570" cy="307777"/>
          </a:xfrm>
          <a:prstGeom prst="rect">
            <a:avLst/>
          </a:prstGeom>
          <a:solidFill>
            <a:schemeClr val="accent3">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额度</a:t>
            </a:r>
            <a:r>
              <a:rPr lang="en-US" altLang="zh-CN" sz="1400" dirty="0">
                <a:ln w="0"/>
                <a:solidFill>
                  <a:schemeClr val="tx1">
                    <a:lumMod val="75000"/>
                    <a:lumOff val="25000"/>
                  </a:schemeClr>
                </a:solidFill>
                <a:latin typeface="微软雅黑" pitchFamily="34" charset="-122"/>
                <a:ea typeface="微软雅黑" pitchFamily="34" charset="-122"/>
              </a:rPr>
              <a:t>T0</a:t>
            </a:r>
            <a:endParaRPr lang="en-US" altLang="zh-CN" sz="1400" dirty="0">
              <a:ln w="0"/>
              <a:solidFill>
                <a:schemeClr val="tx1">
                  <a:lumMod val="75000"/>
                  <a:lumOff val="25000"/>
                </a:schemeClr>
              </a:solidFill>
              <a:latin typeface="微软雅黑" pitchFamily="34" charset="-122"/>
              <a:ea typeface="微软雅黑" pitchFamily="34" charset="-122"/>
            </a:endParaRPr>
          </a:p>
        </p:txBody>
      </p:sp>
      <p:cxnSp>
        <p:nvCxnSpPr>
          <p:cNvPr id="31" name="直接连接符 30"/>
          <p:cNvCxnSpPr/>
          <p:nvPr/>
        </p:nvCxnSpPr>
        <p:spPr>
          <a:xfrm>
            <a:off x="9908438" y="2960170"/>
            <a:ext cx="0" cy="1001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30" idx="3"/>
          </p:cNvCxnSpPr>
          <p:nvPr/>
        </p:nvCxnSpPr>
        <p:spPr>
          <a:xfrm flipV="1">
            <a:off x="9508008" y="2950449"/>
            <a:ext cx="40043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1" idx="3"/>
          </p:cNvCxnSpPr>
          <p:nvPr/>
        </p:nvCxnSpPr>
        <p:spPr>
          <a:xfrm>
            <a:off x="9547239" y="3957668"/>
            <a:ext cx="361199" cy="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9908438" y="3461154"/>
            <a:ext cx="36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14"/>
          <p:cNvSpPr txBox="1"/>
          <p:nvPr/>
        </p:nvSpPr>
        <p:spPr>
          <a:xfrm>
            <a:off x="10268646" y="3307265"/>
            <a:ext cx="1011136" cy="307777"/>
          </a:xfrm>
          <a:prstGeom prst="rect">
            <a:avLst/>
          </a:prstGeom>
          <a:solidFill>
            <a:srgbClr val="C00000"/>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400" b="1" dirty="0">
                <a:ln w="0"/>
                <a:solidFill>
                  <a:schemeClr val="bg1"/>
                </a:solidFill>
                <a:latin typeface="微软雅黑" pitchFamily="34" charset="-122"/>
                <a:ea typeface="微软雅黑" pitchFamily="34" charset="-122"/>
              </a:rPr>
              <a:t>最终额度</a:t>
            </a:r>
            <a:r>
              <a:rPr lang="en-US" altLang="zh-CN" sz="1400" b="1" dirty="0">
                <a:ln w="0"/>
                <a:solidFill>
                  <a:schemeClr val="bg1"/>
                </a:solidFill>
                <a:latin typeface="微软雅黑" pitchFamily="34" charset="-122"/>
                <a:ea typeface="微软雅黑" pitchFamily="34" charset="-122"/>
              </a:rPr>
              <a:t>T</a:t>
            </a:r>
            <a:endParaRPr lang="en-US" altLang="zh-CN" sz="1400" b="1" dirty="0">
              <a:ln w="0"/>
              <a:solidFill>
                <a:schemeClr val="bg1"/>
              </a:solidFill>
              <a:latin typeface="微软雅黑" pitchFamily="34" charset="-122"/>
              <a:ea typeface="微软雅黑" pitchFamily="34" charset="-122"/>
            </a:endParaRPr>
          </a:p>
        </p:txBody>
      </p:sp>
      <p:sp>
        <p:nvSpPr>
          <p:cNvPr id="36" name="矩形 35"/>
          <p:cNvSpPr/>
          <p:nvPr/>
        </p:nvSpPr>
        <p:spPr>
          <a:xfrm>
            <a:off x="3319046" y="1557586"/>
            <a:ext cx="3100529" cy="276999"/>
          </a:xfrm>
          <a:prstGeom prst="rect">
            <a:avLst/>
          </a:prstGeom>
        </p:spPr>
        <p:txBody>
          <a:bodyPr wrap="squar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 近期销售额</a:t>
            </a:r>
            <a:r>
              <a:rPr lang="en-US" altLang="zh-CN"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系数</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37" name="矩形 36"/>
          <p:cNvSpPr/>
          <p:nvPr/>
        </p:nvSpPr>
        <p:spPr>
          <a:xfrm>
            <a:off x="4176146" y="2492319"/>
            <a:ext cx="1332416" cy="461665"/>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近期纳税额*系数</a:t>
            </a:r>
            <a:endParaRPr lang="en-US" altLang="zh-CN" sz="1200" dirty="0">
              <a:solidFill>
                <a:schemeClr val="tx1">
                  <a:lumMod val="75000"/>
                  <a:lumOff val="25000"/>
                </a:schemeClr>
              </a:solidFill>
              <a:latin typeface="微软雅黑" pitchFamily="34" charset="-122"/>
              <a:ea typeface="微软雅黑" pitchFamily="34" charset="-122"/>
            </a:endParaRPr>
          </a:p>
          <a:p>
            <a:pPr algn="ct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38" name="矩形 37"/>
          <p:cNvSpPr/>
          <p:nvPr/>
        </p:nvSpPr>
        <p:spPr>
          <a:xfrm>
            <a:off x="3224875" y="3473688"/>
            <a:ext cx="2664588" cy="276999"/>
          </a:xfrm>
          <a:prstGeom prst="rect">
            <a:avLst/>
          </a:prstGeom>
        </p:spPr>
        <p:txBody>
          <a:bodyPr wrap="squar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额度风险系数（根据评分给定）</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39" name="文本框 93"/>
          <p:cNvSpPr txBox="1"/>
          <p:nvPr/>
        </p:nvSpPr>
        <p:spPr>
          <a:xfrm>
            <a:off x="6394518" y="4733412"/>
            <a:ext cx="1211924" cy="307777"/>
          </a:xfrm>
          <a:prstGeom prst="rect">
            <a:avLst/>
          </a:prstGeom>
          <a:solidFill>
            <a:schemeClr val="accent3">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zh-CN" altLang="en-US" sz="1400" dirty="0">
                <a:ln w="0"/>
                <a:solidFill>
                  <a:schemeClr val="tx1">
                    <a:lumMod val="75000"/>
                    <a:lumOff val="25000"/>
                  </a:schemeClr>
                </a:solidFill>
                <a:latin typeface="微软雅黑" pitchFamily="34" charset="-122"/>
                <a:ea typeface="微软雅黑" pitchFamily="34" charset="-122"/>
              </a:rPr>
              <a:t>产品上限</a:t>
            </a:r>
            <a:r>
              <a:rPr lang="en-US" altLang="zh-CN" sz="1400" dirty="0">
                <a:ln w="0"/>
                <a:solidFill>
                  <a:schemeClr val="tx1">
                    <a:lumMod val="75000"/>
                    <a:lumOff val="25000"/>
                  </a:schemeClr>
                </a:solidFill>
                <a:latin typeface="微软雅黑" pitchFamily="34" charset="-122"/>
                <a:ea typeface="微软雅黑" pitchFamily="34" charset="-122"/>
              </a:rPr>
              <a:t>T4</a:t>
            </a:r>
            <a:endParaRPr lang="en-US" altLang="zh-CN" sz="1400" dirty="0">
              <a:ln w="0"/>
              <a:solidFill>
                <a:schemeClr val="tx1">
                  <a:lumMod val="75000"/>
                  <a:lumOff val="25000"/>
                </a:schemeClr>
              </a:solidFill>
              <a:latin typeface="微软雅黑" pitchFamily="34" charset="-122"/>
              <a:ea typeface="微软雅黑" pitchFamily="34" charset="-122"/>
            </a:endParaRPr>
          </a:p>
        </p:txBody>
      </p:sp>
      <p:cxnSp>
        <p:nvCxnSpPr>
          <p:cNvPr id="40" name="直接连接符 39"/>
          <p:cNvCxnSpPr/>
          <p:nvPr/>
        </p:nvCxnSpPr>
        <p:spPr>
          <a:xfrm>
            <a:off x="2808565" y="4152742"/>
            <a:ext cx="0" cy="1296000"/>
          </a:xfrm>
          <a:prstGeom prst="line">
            <a:avLst/>
          </a:prstGeom>
        </p:spPr>
        <p:style>
          <a:lnRef idx="1">
            <a:schemeClr val="accent6"/>
          </a:lnRef>
          <a:fillRef idx="0">
            <a:schemeClr val="accent6"/>
          </a:fillRef>
          <a:effectRef idx="0">
            <a:schemeClr val="accent6"/>
          </a:effectRef>
          <a:fontRef idx="minor">
            <a:schemeClr val="tx1"/>
          </a:fontRef>
        </p:style>
      </p:cxnSp>
      <p:sp>
        <p:nvSpPr>
          <p:cNvPr id="41" name="矩形 40"/>
          <p:cNvSpPr/>
          <p:nvPr/>
        </p:nvSpPr>
        <p:spPr>
          <a:xfrm>
            <a:off x="10340654" y="5304742"/>
            <a:ext cx="1011136" cy="28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n w="0"/>
                <a:solidFill>
                  <a:schemeClr val="tx1">
                    <a:lumMod val="75000"/>
                    <a:lumOff val="25000"/>
                  </a:schemeClr>
                </a:solidFill>
                <a:latin typeface="微软雅黑" pitchFamily="34" charset="-122"/>
                <a:ea typeface="微软雅黑" pitchFamily="34" charset="-122"/>
              </a:rPr>
              <a:t>利率</a:t>
            </a:r>
            <a:endParaRPr lang="zh-CN" altLang="en-US" sz="1400" dirty="0">
              <a:ln w="0"/>
              <a:solidFill>
                <a:schemeClr val="tx1">
                  <a:lumMod val="75000"/>
                  <a:lumOff val="25000"/>
                </a:schemeClr>
              </a:solidFill>
              <a:latin typeface="微软雅黑" pitchFamily="34" charset="-122"/>
              <a:ea typeface="微软雅黑" pitchFamily="34" charset="-122"/>
            </a:endParaRPr>
          </a:p>
        </p:txBody>
      </p:sp>
      <p:sp>
        <p:nvSpPr>
          <p:cNvPr id="42" name="矩形 41"/>
          <p:cNvSpPr/>
          <p:nvPr/>
        </p:nvSpPr>
        <p:spPr>
          <a:xfrm>
            <a:off x="2854846" y="5089071"/>
            <a:ext cx="3313728" cy="276999"/>
          </a:xfrm>
          <a:prstGeom prst="rect">
            <a:avLst/>
          </a:prstGeom>
        </p:spPr>
        <p:txBody>
          <a:bodyPr wrap="none">
            <a:spAutoFit/>
          </a:bodyPr>
          <a:lstStyle/>
          <a:p>
            <a:r>
              <a:rPr lang="en-US" altLang="zh-CN"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根据信用评分制定折扣系数，银行灵活制定）</a:t>
            </a:r>
            <a:endParaRPr lang="zh-CN" altLang="en-US" sz="1200" dirty="0">
              <a:solidFill>
                <a:schemeClr val="tx1">
                  <a:lumMod val="75000"/>
                  <a:lumOff val="25000"/>
                </a:schemeClr>
              </a:solidFill>
              <a:latin typeface="微软雅黑" pitchFamily="34" charset="-122"/>
              <a:ea typeface="微软雅黑" pitchFamily="34" charset="-122"/>
            </a:endParaRPr>
          </a:p>
        </p:txBody>
      </p:sp>
      <p:cxnSp>
        <p:nvCxnSpPr>
          <p:cNvPr id="43" name="直接箭头连接符 42"/>
          <p:cNvCxnSpPr/>
          <p:nvPr/>
        </p:nvCxnSpPr>
        <p:spPr>
          <a:xfrm>
            <a:off x="2803010" y="5448742"/>
            <a:ext cx="753764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718" y="-5556"/>
            <a:ext cx="12182423" cy="6859588"/>
          </a:xfrm>
          <a:prstGeom prst="rect">
            <a:avLst/>
          </a:prstGeom>
        </p:spPr>
      </p:pic>
      <p:sp>
        <p:nvSpPr>
          <p:cNvPr id="5" name="TextBox 64"/>
          <p:cNvSpPr txBox="1"/>
          <p:nvPr/>
        </p:nvSpPr>
        <p:spPr>
          <a:xfrm>
            <a:off x="937890" y="2782888"/>
            <a:ext cx="9045748" cy="646112"/>
          </a:xfrm>
          <a:prstGeom prst="rect">
            <a:avLst/>
          </a:prstGeom>
          <a:noFill/>
        </p:spPr>
        <p:txBody>
          <a:bodyPr wrap="square" anchor="ctr">
            <a:spAutoFit/>
          </a:bodyPr>
          <a:lstStyle>
            <a:defPPr>
              <a:defRPr lang="zh-CN"/>
            </a:defPPr>
            <a:lvl1pPr>
              <a:defRPr sz="1800">
                <a:solidFill>
                  <a:schemeClr val="tx1">
                    <a:lumMod val="75000"/>
                    <a:lumOff val="25000"/>
                  </a:schemeClr>
                </a:solidFill>
              </a:defRPr>
            </a:lvl1pPr>
          </a:lstStyle>
          <a:p>
            <a:pPr fontAlgn="ctr">
              <a:buFont typeface="Arial" pitchFamily="34" charset="0"/>
              <a:buNone/>
              <a:defRPr/>
            </a:pPr>
            <a:r>
              <a:rPr lang="en-US" altLang="zh-CN" sz="3600" b="1" kern="0" dirty="0">
                <a:solidFill>
                  <a:schemeClr val="bg1"/>
                </a:solidFill>
                <a:latin typeface="微软雅黑" pitchFamily="34" charset="-122"/>
                <a:ea typeface="微软雅黑" pitchFamily="34" charset="-122"/>
              </a:rPr>
              <a:t>PART 03-4     </a:t>
            </a:r>
            <a:r>
              <a:rPr lang="zh-CN" altLang="en-US" sz="3600" b="1" kern="0" dirty="0">
                <a:solidFill>
                  <a:schemeClr val="bg1"/>
                </a:solidFill>
                <a:latin typeface="微软雅黑" pitchFamily="34" charset="-122"/>
                <a:ea typeface="微软雅黑" pitchFamily="34" charset="-122"/>
              </a:rPr>
              <a:t>贷后监控服务</a:t>
            </a:r>
            <a:endParaRPr lang="zh-CN" altLang="en-US" sz="3600" b="1" kern="0" dirty="0">
              <a:solidFill>
                <a:schemeClr val="bg1"/>
              </a:solidFill>
              <a:latin typeface="微软雅黑" pitchFamily="34" charset="-122"/>
              <a:ea typeface="微软雅黑"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商业银行授信后管理现状：全面检查</a:t>
            </a:r>
            <a:endParaRPr lang="zh-CN" altLang="en-US" dirty="0"/>
          </a:p>
        </p:txBody>
      </p:sp>
      <p:sp>
        <p:nvSpPr>
          <p:cNvPr id="8197" name="上箭头 4"/>
          <p:cNvSpPr/>
          <p:nvPr/>
        </p:nvSpPr>
        <p:spPr>
          <a:xfrm>
            <a:off x="9749473" y="1325880"/>
            <a:ext cx="838200" cy="4610100"/>
          </a:xfrm>
          <a:prstGeom prst="upArrow">
            <a:avLst>
              <a:gd name="adj1" fmla="val 50000"/>
              <a:gd name="adj2" fmla="val 49983"/>
            </a:avLst>
          </a:prstGeom>
          <a:solidFill>
            <a:schemeClr val="accent5">
              <a:lumMod val="60000"/>
              <a:lumOff val="40000"/>
            </a:schemeClr>
          </a:solidFill>
          <a:ln w="9525">
            <a:noFill/>
          </a:ln>
        </p:spPr>
        <p:txBody>
          <a:bodyPr/>
          <a:lstStyle/>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r>
              <a:rPr lang="zh-CN" altLang="en-US" dirty="0">
                <a:latin typeface="微软雅黑" pitchFamily="34" charset="-122"/>
                <a:ea typeface="微软雅黑" pitchFamily="34" charset="-122"/>
              </a:rPr>
              <a:t>操作流程</a:t>
            </a:r>
            <a:endParaRPr lang="zh-CN" altLang="en-US" dirty="0">
              <a:latin typeface="微软雅黑" pitchFamily="34" charset="-122"/>
              <a:ea typeface="微软雅黑" pitchFamily="34" charset="-122"/>
            </a:endParaRPr>
          </a:p>
        </p:txBody>
      </p:sp>
      <p:sp>
        <p:nvSpPr>
          <p:cNvPr id="66" name="流程图: 过程 65"/>
          <p:cNvSpPr/>
          <p:nvPr/>
        </p:nvSpPr>
        <p:spPr bwMode="auto">
          <a:xfrm>
            <a:off x="7566660" y="5042218"/>
            <a:ext cx="2032000" cy="611188"/>
          </a:xfrm>
          <a:prstGeom prst="flowChartProcess">
            <a:avLst/>
          </a:prstGeom>
          <a:solidFill>
            <a:schemeClr val="bg1">
              <a:lumMod val="85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67" name="流程图: 过程 66"/>
          <p:cNvSpPr/>
          <p:nvPr/>
        </p:nvSpPr>
        <p:spPr bwMode="auto">
          <a:xfrm>
            <a:off x="7566660" y="2697480"/>
            <a:ext cx="2027238" cy="612775"/>
          </a:xfrm>
          <a:prstGeom prst="flowChartProcess">
            <a:avLst/>
          </a:prstGeom>
          <a:solidFill>
            <a:schemeClr val="bg1">
              <a:lumMod val="65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68" name="流程图: 过程 67"/>
          <p:cNvSpPr/>
          <p:nvPr/>
        </p:nvSpPr>
        <p:spPr bwMode="auto">
          <a:xfrm>
            <a:off x="7566660" y="1530668"/>
            <a:ext cx="2027238" cy="612775"/>
          </a:xfrm>
          <a:prstGeom prst="flowChartProcess">
            <a:avLst/>
          </a:prstGeom>
          <a:solidFill>
            <a:schemeClr val="tx1">
              <a:lumMod val="65000"/>
              <a:lumOff val="35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endParaRPr kumimoji="0" lang="zh-CN" altLang="en-US" sz="1800" b="0" i="0" u="none" strike="noStrike" kern="1200" cap="none" spc="0" normalizeH="0" baseline="0" noProof="0" dirty="0">
              <a:ln>
                <a:noFill/>
              </a:ln>
              <a:solidFill>
                <a:srgbClr val="83C0E9"/>
              </a:solidFill>
              <a:effectLst/>
              <a:uLnTx/>
              <a:uFillTx/>
              <a:latin typeface="微软雅黑" pitchFamily="34" charset="-122"/>
              <a:ea typeface="微软雅黑" pitchFamily="34" charset="-122"/>
              <a:cs typeface="+mn-cs"/>
            </a:endParaRPr>
          </a:p>
        </p:txBody>
      </p:sp>
      <p:sp>
        <p:nvSpPr>
          <p:cNvPr id="8201" name="矩形 15"/>
          <p:cNvSpPr/>
          <p:nvPr/>
        </p:nvSpPr>
        <p:spPr>
          <a:xfrm>
            <a:off x="7944485" y="5129530"/>
            <a:ext cx="2101850" cy="554038"/>
          </a:xfrm>
          <a:prstGeom prst="rect">
            <a:avLst/>
          </a:prstGeom>
          <a:noFill/>
          <a:ln w="9525">
            <a:noFill/>
          </a:ln>
        </p:spPr>
        <p:txBody>
          <a:bodyPr/>
          <a:lstStyle/>
          <a:p>
            <a:r>
              <a:rPr lang="zh-CN" altLang="en-US" sz="2000" dirty="0">
                <a:latin typeface="微软雅黑" pitchFamily="34" charset="-122"/>
                <a:ea typeface="微软雅黑" pitchFamily="34" charset="-122"/>
              </a:rPr>
              <a:t>客户经理</a:t>
            </a:r>
            <a:endParaRPr lang="zh-CN" altLang="en-US" sz="2000" dirty="0">
              <a:latin typeface="微软雅黑" pitchFamily="34" charset="-122"/>
              <a:ea typeface="微软雅黑" pitchFamily="34" charset="-122"/>
            </a:endParaRPr>
          </a:p>
        </p:txBody>
      </p:sp>
      <p:sp>
        <p:nvSpPr>
          <p:cNvPr id="8202" name="矩形 6"/>
          <p:cNvSpPr/>
          <p:nvPr/>
        </p:nvSpPr>
        <p:spPr>
          <a:xfrm>
            <a:off x="7747635" y="2803843"/>
            <a:ext cx="1724025" cy="400050"/>
          </a:xfrm>
          <a:prstGeom prst="rect">
            <a:avLst/>
          </a:prstGeom>
          <a:noFill/>
          <a:ln w="9525">
            <a:noFill/>
          </a:ln>
        </p:spPr>
        <p:txBody>
          <a:bodyPr wrap="none">
            <a:spAutoFit/>
          </a:bodyPr>
          <a:lstStyle/>
          <a:p>
            <a:pPr>
              <a:buFont typeface="Arial" pitchFamily="34" charset="0"/>
              <a:buNone/>
            </a:pPr>
            <a:r>
              <a:rPr lang="zh-CN" altLang="en-US" sz="2000" dirty="0">
                <a:latin typeface="微软雅黑" pitchFamily="34" charset="-122"/>
                <a:ea typeface="微软雅黑" pitchFamily="34" charset="-122"/>
              </a:rPr>
              <a:t>分行</a:t>
            </a:r>
            <a:r>
              <a:rPr lang="zh-CN" altLang="zh-CN" sz="2000" dirty="0">
                <a:latin typeface="微软雅黑" pitchFamily="34" charset="-122"/>
                <a:ea typeface="微软雅黑" pitchFamily="34" charset="-122"/>
              </a:rPr>
              <a:t>风险</a:t>
            </a:r>
            <a:r>
              <a:rPr lang="zh-CN" altLang="en-US" sz="2000" dirty="0">
                <a:latin typeface="微软雅黑" pitchFamily="34" charset="-122"/>
                <a:ea typeface="微软雅黑" pitchFamily="34" charset="-122"/>
              </a:rPr>
              <a:t>经理</a:t>
            </a:r>
            <a:endParaRPr lang="zh-CN" altLang="en-US" sz="2000" dirty="0">
              <a:latin typeface="微软雅黑" pitchFamily="34" charset="-122"/>
              <a:ea typeface="微软雅黑" pitchFamily="34" charset="-122"/>
            </a:endParaRPr>
          </a:p>
        </p:txBody>
      </p:sp>
      <p:sp>
        <p:nvSpPr>
          <p:cNvPr id="8203" name="矩形 7"/>
          <p:cNvSpPr/>
          <p:nvPr/>
        </p:nvSpPr>
        <p:spPr>
          <a:xfrm>
            <a:off x="7715885" y="1643380"/>
            <a:ext cx="1722438" cy="400050"/>
          </a:xfrm>
          <a:prstGeom prst="rect">
            <a:avLst/>
          </a:prstGeom>
          <a:noFill/>
          <a:ln w="9525">
            <a:noFill/>
          </a:ln>
        </p:spPr>
        <p:txBody>
          <a:bodyPr wrap="none">
            <a:spAutoFit/>
          </a:bodyPr>
          <a:lstStyle/>
          <a:p>
            <a:r>
              <a:rPr lang="zh-CN" altLang="en-US" sz="2000" dirty="0">
                <a:solidFill>
                  <a:srgbClr val="FF9900"/>
                </a:solidFill>
                <a:latin typeface="微软雅黑" pitchFamily="34" charset="-122"/>
                <a:ea typeface="微软雅黑" pitchFamily="34" charset="-122"/>
              </a:rPr>
              <a:t>总行风险管理</a:t>
            </a:r>
            <a:endParaRPr lang="zh-CN" altLang="en-US" sz="2000" dirty="0">
              <a:solidFill>
                <a:srgbClr val="FF9900"/>
              </a:solidFill>
              <a:latin typeface="微软雅黑" pitchFamily="34" charset="-122"/>
              <a:ea typeface="微软雅黑" pitchFamily="34" charset="-122"/>
            </a:endParaRPr>
          </a:p>
        </p:txBody>
      </p:sp>
      <p:sp>
        <p:nvSpPr>
          <p:cNvPr id="8204" name="下箭头 9"/>
          <p:cNvSpPr/>
          <p:nvPr/>
        </p:nvSpPr>
        <p:spPr>
          <a:xfrm>
            <a:off x="6687185" y="1325880"/>
            <a:ext cx="782638" cy="4610100"/>
          </a:xfrm>
          <a:prstGeom prst="downArrow">
            <a:avLst>
              <a:gd name="adj1" fmla="val 50000"/>
              <a:gd name="adj2" fmla="val 49987"/>
            </a:avLst>
          </a:prstGeom>
          <a:solidFill>
            <a:srgbClr val="EC6D56"/>
          </a:solidFill>
          <a:ln w="9525">
            <a:noFill/>
          </a:ln>
        </p:spPr>
        <p:txBody>
          <a:bodyPr/>
          <a:lstStyle/>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endParaRPr lang="en-US" altLang="zh-CN" dirty="0">
              <a:latin typeface="微软雅黑" pitchFamily="34" charset="-122"/>
              <a:ea typeface="微软雅黑" pitchFamily="34" charset="-122"/>
            </a:endParaRPr>
          </a:p>
          <a:p>
            <a:pPr>
              <a:buFont typeface="Arial" pitchFamily="34" charset="0"/>
              <a:buNone/>
            </a:pPr>
            <a:r>
              <a:rPr lang="zh-CN" altLang="en-US" dirty="0">
                <a:solidFill>
                  <a:schemeClr val="bg1"/>
                </a:solidFill>
                <a:latin typeface="微软雅黑" pitchFamily="34" charset="-122"/>
                <a:ea typeface="微软雅黑" pitchFamily="34" charset="-122"/>
              </a:rPr>
              <a:t>管理权限</a:t>
            </a:r>
            <a:endParaRPr lang="zh-CN" altLang="en-US" dirty="0">
              <a:solidFill>
                <a:schemeClr val="bg1"/>
              </a:solidFill>
              <a:latin typeface="微软雅黑" pitchFamily="34" charset="-122"/>
              <a:ea typeface="微软雅黑" pitchFamily="34" charset="-122"/>
            </a:endParaRPr>
          </a:p>
        </p:txBody>
      </p:sp>
      <p:sp>
        <p:nvSpPr>
          <p:cNvPr id="69" name="流程图: 过程 68"/>
          <p:cNvSpPr/>
          <p:nvPr/>
        </p:nvSpPr>
        <p:spPr bwMode="auto">
          <a:xfrm>
            <a:off x="7560310" y="3962718"/>
            <a:ext cx="2033588" cy="612775"/>
          </a:xfrm>
          <a:prstGeom prst="flowChartProcess">
            <a:avLst/>
          </a:prstGeom>
          <a:solidFill>
            <a:schemeClr val="bg1">
              <a:lumMod val="75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endParaRPr kumimoji="0" lang="zh-CN" altLang="en-US" sz="18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8206" name="矩形 15"/>
          <p:cNvSpPr/>
          <p:nvPr/>
        </p:nvSpPr>
        <p:spPr>
          <a:xfrm>
            <a:off x="7701598" y="4037330"/>
            <a:ext cx="2101850" cy="554038"/>
          </a:xfrm>
          <a:prstGeom prst="rect">
            <a:avLst/>
          </a:prstGeom>
          <a:noFill/>
          <a:ln w="9525">
            <a:noFill/>
          </a:ln>
        </p:spPr>
        <p:txBody>
          <a:bodyPr/>
          <a:lstStyle/>
          <a:p>
            <a:r>
              <a:rPr lang="zh-CN" altLang="en-US" sz="2000" dirty="0">
                <a:latin typeface="微软雅黑" pitchFamily="34" charset="-122"/>
                <a:ea typeface="微软雅黑" pitchFamily="34" charset="-122"/>
              </a:rPr>
              <a:t>分行贷后管理</a:t>
            </a:r>
            <a:endParaRPr lang="zh-CN" altLang="en-US" sz="2000" dirty="0">
              <a:latin typeface="微软雅黑" pitchFamily="34" charset="-122"/>
              <a:ea typeface="微软雅黑" pitchFamily="34" charset="-122"/>
            </a:endParaRPr>
          </a:p>
        </p:txBody>
      </p:sp>
      <p:graphicFrame>
        <p:nvGraphicFramePr>
          <p:cNvPr id="70" name="表格 69"/>
          <p:cNvGraphicFramePr>
            <a:graphicFrameLocks noGrp="1"/>
          </p:cNvGraphicFramePr>
          <p:nvPr/>
        </p:nvGraphicFramePr>
        <p:xfrm>
          <a:off x="1000760" y="1837055"/>
          <a:ext cx="4384040" cy="3425824"/>
        </p:xfrm>
        <a:graphic>
          <a:graphicData uri="http://schemas.openxmlformats.org/drawingml/2006/table">
            <a:tbl>
              <a:tblPr>
                <a:tableStyleId>{5C22544A-7EE6-4342-B048-85BDC9FD1C3A}</a:tableStyleId>
              </a:tblPr>
              <a:tblGrid>
                <a:gridCol w="520700"/>
                <a:gridCol w="1621790"/>
                <a:gridCol w="2241550"/>
              </a:tblGrid>
              <a:tr h="1234472">
                <a:tc rowSpan="3">
                  <a:txBody>
                    <a:bodyPr/>
                    <a:lstStyle/>
                    <a:p>
                      <a:pPr algn="l" fontAlgn="b"/>
                      <a:endParaRPr lang="en-US" altLang="zh-CN" sz="1600" u="none" strike="noStrike" dirty="0">
                        <a:effectLst/>
                        <a:latin typeface="微软雅黑" pitchFamily="34" charset="-122"/>
                        <a:ea typeface="微软雅黑" pitchFamily="34" charset="-122"/>
                        <a:cs typeface="微软雅黑" pitchFamily="34" charset="-122"/>
                      </a:endParaRPr>
                    </a:p>
                    <a:p>
                      <a:pPr algn="l" fontAlgn="b"/>
                      <a:endParaRPr lang="en-US" altLang="zh-CN" sz="1600" u="none" strike="noStrike" dirty="0">
                        <a:effectLst/>
                        <a:latin typeface="微软雅黑" pitchFamily="34" charset="-122"/>
                        <a:ea typeface="微软雅黑" pitchFamily="34" charset="-122"/>
                        <a:cs typeface="微软雅黑" pitchFamily="34" charset="-122"/>
                      </a:endParaRPr>
                    </a:p>
                    <a:p>
                      <a:pPr algn="l" fontAlgn="b"/>
                      <a:r>
                        <a:rPr lang="zh-CN" altLang="en-US" sz="1600" u="none" strike="noStrike" dirty="0">
                          <a:effectLst/>
                          <a:latin typeface="微软雅黑" pitchFamily="34" charset="-122"/>
                          <a:ea typeface="微软雅黑" pitchFamily="34" charset="-122"/>
                          <a:cs typeface="微软雅黑" pitchFamily="34" charset="-122"/>
                        </a:rPr>
                        <a:t>   检查频率</a:t>
                      </a:r>
                      <a:endParaRPr lang="en-US" altLang="zh-CN" sz="1600" u="none" strike="noStrike" dirty="0">
                        <a:effectLst/>
                        <a:latin typeface="微软雅黑" pitchFamily="34" charset="-122"/>
                        <a:ea typeface="微软雅黑" pitchFamily="34" charset="-122"/>
                        <a:cs typeface="微软雅黑" pitchFamily="34" charset="-122"/>
                      </a:endParaRPr>
                    </a:p>
                    <a:p>
                      <a:pPr algn="l" fontAlgn="b"/>
                      <a:br>
                        <a:rPr lang="zh-CN" altLang="en-US" sz="1600" u="none" strike="noStrike" dirty="0">
                          <a:effectLst/>
                          <a:latin typeface="微软雅黑" pitchFamily="34" charset="-122"/>
                          <a:ea typeface="微软雅黑" pitchFamily="34" charset="-122"/>
                          <a:cs typeface="微软雅黑" pitchFamily="34" charset="-122"/>
                        </a:rPr>
                      </a:br>
                      <a:endParaRPr lang="zh-CN" altLang="en-US" sz="1600" b="0" i="0" u="none" strike="noStrike" dirty="0">
                        <a:solidFill>
                          <a:srgbClr val="000000"/>
                        </a:solidFill>
                        <a:effectLst/>
                        <a:latin typeface="微软雅黑" pitchFamily="34" charset="-122"/>
                        <a:ea typeface="微软雅黑" pitchFamily="34" charset="-122"/>
                        <a:cs typeface="微软雅黑" pitchFamily="34" charset="-122"/>
                      </a:endParaRPr>
                    </a:p>
                  </a:txBody>
                  <a:tcPr marL="9526" marR="9526" marT="9526" marB="0" vert="wordArtVertRtl" anchor="ctr">
                    <a:solidFill>
                      <a:schemeClr val="bg1">
                        <a:lumMod val="65000"/>
                      </a:schemeClr>
                    </a:solidFill>
                  </a:tcPr>
                </a:tc>
                <a:tc>
                  <a:txBody>
                    <a:bodyPr/>
                    <a:lstStyle/>
                    <a:p>
                      <a:pPr algn="l" fontAlgn="b"/>
                      <a:r>
                        <a:rPr lang="en-US" altLang="zh-CN" sz="1400" u="none" strike="noStrike" dirty="0">
                          <a:effectLst/>
                          <a:latin typeface="微软雅黑" pitchFamily="34" charset="-122"/>
                          <a:ea typeface="微软雅黑" pitchFamily="34" charset="-122"/>
                          <a:cs typeface="微软雅黑" pitchFamily="34" charset="-122"/>
                        </a:rPr>
                        <a:t>30</a:t>
                      </a:r>
                      <a:r>
                        <a:rPr lang="zh-CN" altLang="en-US" sz="1400" u="none" strike="noStrike" dirty="0">
                          <a:effectLst/>
                          <a:latin typeface="微软雅黑" pitchFamily="34" charset="-122"/>
                          <a:ea typeface="微软雅黑" pitchFamily="34" charset="-122"/>
                          <a:cs typeface="微软雅黑" pitchFamily="34" charset="-122"/>
                        </a:rPr>
                        <a:t>天全面检查</a:t>
                      </a:r>
                      <a:endParaRPr lang="zh-CN" altLang="en-US" sz="1400" b="0" i="0" u="none" strike="noStrike" dirty="0">
                        <a:solidFill>
                          <a:srgbClr val="000000"/>
                        </a:solidFill>
                        <a:effectLst/>
                        <a:latin typeface="微软雅黑" pitchFamily="34" charset="-122"/>
                        <a:ea typeface="微软雅黑" pitchFamily="34" charset="-122"/>
                        <a:cs typeface="微软雅黑" pitchFamily="34" charset="-122"/>
                      </a:endParaRPr>
                    </a:p>
                  </a:txBody>
                  <a:tcPr marL="9526" marR="9526" marT="9526" marB="0" anchor="ctr">
                    <a:solidFill>
                      <a:schemeClr val="accent6">
                        <a:lumMod val="20000"/>
                        <a:lumOff val="80000"/>
                      </a:schemeClr>
                    </a:solidFill>
                  </a:tcPr>
                </a:tc>
                <a:tc>
                  <a:txBody>
                    <a:bodyPr/>
                    <a:lstStyle/>
                    <a:p>
                      <a:pPr algn="l" fontAlgn="b"/>
                      <a:r>
                        <a:rPr lang="zh-CN" altLang="en-US" sz="1400" u="none" strike="noStrike" dirty="0">
                          <a:effectLst/>
                          <a:latin typeface="微软雅黑" pitchFamily="34" charset="-122"/>
                          <a:ea typeface="微软雅黑" pitchFamily="34" charset="-122"/>
                        </a:rPr>
                        <a:t>低质量客户</a:t>
                      </a:r>
                      <a:endParaRPr lang="en-US" altLang="zh-CN" sz="1400" u="none" strike="noStrike" dirty="0">
                        <a:effectLst/>
                        <a:latin typeface="微软雅黑" pitchFamily="34" charset="-122"/>
                        <a:ea typeface="微软雅黑" pitchFamily="34" charset="-122"/>
                      </a:endParaRPr>
                    </a:p>
                    <a:p>
                      <a:pPr algn="l" fontAlgn="b"/>
                      <a:r>
                        <a:rPr lang="zh-CN" altLang="en-US" sz="1400" u="none" strike="noStrike" dirty="0">
                          <a:effectLst/>
                          <a:latin typeface="微软雅黑" pitchFamily="34" charset="-122"/>
                          <a:ea typeface="微软雅黑" pitchFamily="34" charset="-122"/>
                        </a:rPr>
                        <a:t>特别关注客户</a:t>
                      </a:r>
                      <a:endParaRPr lang="en-US" altLang="zh-CN" sz="1400" u="none" strike="noStrike" dirty="0">
                        <a:effectLst/>
                        <a:latin typeface="微软雅黑" pitchFamily="34" charset="-122"/>
                        <a:ea typeface="微软雅黑" pitchFamily="34" charset="-122"/>
                      </a:endParaRPr>
                    </a:p>
                    <a:p>
                      <a:pPr algn="l" fontAlgn="b"/>
                      <a:r>
                        <a:rPr lang="zh-CN" altLang="en-US" sz="1400" u="none" strike="noStrike" dirty="0">
                          <a:effectLst/>
                          <a:latin typeface="微软雅黑" pitchFamily="34" charset="-122"/>
                          <a:ea typeface="微软雅黑" pitchFamily="34" charset="-122"/>
                        </a:rPr>
                        <a:t>被相关规则预警客户</a:t>
                      </a:r>
                      <a:endParaRPr lang="en-US" altLang="zh-CN" sz="1400" u="none" strike="noStrike" dirty="0">
                        <a:effectLst/>
                        <a:latin typeface="微软雅黑" pitchFamily="34" charset="-122"/>
                        <a:ea typeface="微软雅黑" pitchFamily="34" charset="-122"/>
                      </a:endParaRPr>
                    </a:p>
                    <a:p>
                      <a:pPr algn="l" fontAlgn="b"/>
                      <a:r>
                        <a:rPr lang="zh-CN" altLang="en-US" sz="1400" u="none" strike="noStrike" dirty="0">
                          <a:effectLst/>
                          <a:latin typeface="微软雅黑" pitchFamily="34" charset="-122"/>
                          <a:ea typeface="微软雅黑" pitchFamily="34" charset="-122"/>
                        </a:rPr>
                        <a:t>低信用评级的信用客户</a:t>
                      </a:r>
                      <a:endParaRPr lang="zh-CN" altLang="en-US" sz="1400" b="0" i="0" u="none" strike="noStrike" dirty="0">
                        <a:solidFill>
                          <a:srgbClr val="000000"/>
                        </a:solidFill>
                        <a:effectLst/>
                        <a:latin typeface="微软雅黑" pitchFamily="34" charset="-122"/>
                        <a:ea typeface="微软雅黑" pitchFamily="34" charset="-122"/>
                      </a:endParaRPr>
                    </a:p>
                  </a:txBody>
                  <a:tcPr marL="9526" marR="9526" marT="9526" marB="0" anchor="ctr">
                    <a:solidFill>
                      <a:schemeClr val="accent6">
                        <a:lumMod val="20000"/>
                        <a:lumOff val="80000"/>
                      </a:schemeClr>
                    </a:solidFill>
                  </a:tcPr>
                </a:tc>
              </a:tr>
              <a:tr h="1087753">
                <a:tc vMerge="1">
                  <a:tcPr marL="9525" marR="9525" marT="9525" marB="0" anchor="b"/>
                </a:tc>
                <a:tc>
                  <a:txBody>
                    <a:bodyPr/>
                    <a:lstStyle/>
                    <a:p>
                      <a:pPr algn="l" fontAlgn="b"/>
                      <a:r>
                        <a:rPr lang="en-US" altLang="zh-CN" sz="1400" u="none" strike="noStrike" dirty="0">
                          <a:effectLst/>
                          <a:latin typeface="微软雅黑" pitchFamily="34" charset="-122"/>
                          <a:ea typeface="微软雅黑" pitchFamily="34" charset="-122"/>
                          <a:cs typeface="微软雅黑" pitchFamily="34" charset="-122"/>
                        </a:rPr>
                        <a:t>180</a:t>
                      </a:r>
                      <a:r>
                        <a:rPr lang="zh-CN" altLang="en-US" sz="1400" u="none" strike="noStrike" dirty="0">
                          <a:effectLst/>
                          <a:latin typeface="微软雅黑" pitchFamily="34" charset="-122"/>
                          <a:ea typeface="微软雅黑" pitchFamily="34" charset="-122"/>
                          <a:cs typeface="微软雅黑" pitchFamily="34" charset="-122"/>
                        </a:rPr>
                        <a:t>天全面检查</a:t>
                      </a:r>
                      <a:endParaRPr lang="zh-CN" altLang="en-US" sz="1400" b="0" i="0" u="none" strike="noStrike" dirty="0">
                        <a:solidFill>
                          <a:srgbClr val="000000"/>
                        </a:solidFill>
                        <a:effectLst/>
                        <a:latin typeface="微软雅黑" pitchFamily="34" charset="-122"/>
                        <a:ea typeface="微软雅黑" pitchFamily="34" charset="-122"/>
                        <a:cs typeface="微软雅黑" pitchFamily="34" charset="-122"/>
                      </a:endParaRPr>
                    </a:p>
                  </a:txBody>
                  <a:tcPr marL="9526" marR="9526" marT="9526" marB="0" anchor="ctr">
                    <a:solidFill>
                      <a:srgbClr val="FEA9A0"/>
                    </a:solidFill>
                  </a:tcPr>
                </a:tc>
                <a:tc>
                  <a:txBody>
                    <a:bodyPr/>
                    <a:lstStyle/>
                    <a:p>
                      <a:pPr algn="l" fontAlgn="b"/>
                      <a:endParaRPr lang="zh-CN" altLang="en-US" sz="1400" u="none" strike="noStrike" dirty="0">
                        <a:effectLst/>
                        <a:latin typeface="微软雅黑" pitchFamily="34" charset="-122"/>
                        <a:ea typeface="微软雅黑" pitchFamily="34" charset="-122"/>
                        <a:cs typeface="微软雅黑" pitchFamily="34" charset="-122"/>
                      </a:endParaRPr>
                    </a:p>
                    <a:p>
                      <a:pPr algn="l" fontAlgn="b"/>
                      <a:r>
                        <a:rPr lang="zh-CN" altLang="en-US" sz="1400" u="none" strike="noStrike" dirty="0">
                          <a:effectLst/>
                          <a:latin typeface="微软雅黑" pitchFamily="34" charset="-122"/>
                          <a:ea typeface="微软雅黑" pitchFamily="34" charset="-122"/>
                          <a:cs typeface="微软雅黑" pitchFamily="34" charset="-122"/>
                        </a:rPr>
                        <a:t>战略客户、重点客户</a:t>
                      </a:r>
                      <a:br>
                        <a:rPr lang="zh-CN" altLang="en-US" sz="1400" u="none" strike="noStrike" dirty="0">
                          <a:effectLst/>
                          <a:latin typeface="微软雅黑" pitchFamily="34" charset="-122"/>
                          <a:ea typeface="微软雅黑" pitchFamily="34" charset="-122"/>
                          <a:cs typeface="微软雅黑" pitchFamily="34" charset="-122"/>
                        </a:rPr>
                      </a:br>
                      <a:endParaRPr lang="zh-CN" altLang="en-US" sz="1400" b="0" i="0" u="none" strike="noStrike" dirty="0">
                        <a:solidFill>
                          <a:srgbClr val="000000"/>
                        </a:solidFill>
                        <a:effectLst/>
                        <a:latin typeface="微软雅黑" pitchFamily="34" charset="-122"/>
                        <a:ea typeface="微软雅黑" pitchFamily="34" charset="-122"/>
                        <a:cs typeface="微软雅黑" pitchFamily="34" charset="-122"/>
                      </a:endParaRPr>
                    </a:p>
                  </a:txBody>
                  <a:tcPr marL="9526" marR="9526" marT="9526" marB="0" anchor="ctr">
                    <a:solidFill>
                      <a:srgbClr val="FEA9A0"/>
                    </a:solidFill>
                  </a:tcPr>
                </a:tc>
              </a:tr>
              <a:tr h="1103599">
                <a:tc vMerge="1">
                  <a:tcPr marL="9525" marR="9525" marT="9525" marB="0" anchor="b"/>
                </a:tc>
                <a:tc>
                  <a:txBody>
                    <a:bodyPr/>
                    <a:lstStyle/>
                    <a:p>
                      <a:pPr algn="l" fontAlgn="b"/>
                      <a:r>
                        <a:rPr lang="en-US" altLang="zh-CN" sz="1400" u="none" strike="noStrike" dirty="0">
                          <a:effectLst/>
                          <a:latin typeface="微软雅黑" pitchFamily="34" charset="-122"/>
                          <a:ea typeface="微软雅黑" pitchFamily="34" charset="-122"/>
                          <a:cs typeface="微软雅黑" pitchFamily="34" charset="-122"/>
                        </a:rPr>
                        <a:t>90</a:t>
                      </a:r>
                      <a:r>
                        <a:rPr lang="zh-CN" altLang="en-US" sz="1400" u="none" strike="noStrike" dirty="0">
                          <a:effectLst/>
                          <a:latin typeface="微软雅黑" pitchFamily="34" charset="-122"/>
                          <a:ea typeface="微软雅黑" pitchFamily="34" charset="-122"/>
                          <a:cs typeface="微软雅黑" pitchFamily="34" charset="-122"/>
                        </a:rPr>
                        <a:t>天全面检查</a:t>
                      </a:r>
                      <a:endParaRPr lang="en-US" altLang="zh-CN" sz="1400" u="none" strike="noStrike" dirty="0">
                        <a:effectLst/>
                        <a:latin typeface="微软雅黑" pitchFamily="34" charset="-122"/>
                        <a:ea typeface="微软雅黑" pitchFamily="34" charset="-122"/>
                        <a:cs typeface="微软雅黑" pitchFamily="34" charset="-122"/>
                      </a:endParaRPr>
                    </a:p>
                  </a:txBody>
                  <a:tcPr marL="9526" marR="9526" marT="9526" marB="0" anchor="ctr">
                    <a:solidFill>
                      <a:schemeClr val="accent6">
                        <a:lumMod val="20000"/>
                        <a:lumOff val="80000"/>
                      </a:schemeClr>
                    </a:solidFill>
                  </a:tcPr>
                </a:tc>
                <a:tc>
                  <a:txBody>
                    <a:bodyPr/>
                    <a:lstStyle/>
                    <a:p>
                      <a:pPr algn="l" fontAlgn="b"/>
                      <a:r>
                        <a:rPr lang="zh-CN" altLang="en-US" sz="1400" u="none" strike="noStrike" dirty="0">
                          <a:effectLst/>
                          <a:latin typeface="微软雅黑" pitchFamily="34" charset="-122"/>
                          <a:ea typeface="微软雅黑" pitchFamily="34" charset="-122"/>
                        </a:rPr>
                        <a:t>除了上述两种之外</a:t>
                      </a:r>
                      <a:endParaRPr lang="zh-CN" altLang="en-US" sz="1400" u="none" strike="noStrike" dirty="0">
                        <a:effectLst/>
                        <a:latin typeface="微软雅黑" pitchFamily="34" charset="-122"/>
                        <a:ea typeface="微软雅黑" pitchFamily="34" charset="-122"/>
                      </a:endParaRPr>
                    </a:p>
                  </a:txBody>
                  <a:tcPr marL="9526" marR="9526" marT="9526" marB="0" anchor="ctr">
                    <a:solidFill>
                      <a:schemeClr val="accent6">
                        <a:lumMod val="20000"/>
                        <a:lumOff val="80000"/>
                      </a:scheme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06574" y="422350"/>
            <a:ext cx="2830830" cy="523240"/>
          </a:xfrm>
          <a:prstGeom prst="rect">
            <a:avLst/>
          </a:prstGeom>
          <a:noFill/>
        </p:spPr>
        <p:txBody>
          <a:bodyPr wrap="square" rtlCol="0">
            <a:normAutofit fontScale="97500"/>
          </a:bodyPr>
          <a:lstStyle>
            <a:defPPr>
              <a:defRPr lang="zh-CN"/>
            </a:defPPr>
            <a:lvl1pPr algn="dist">
              <a:defRPr sz="2800" b="1">
                <a:solidFill>
                  <a:schemeClr val="bg1"/>
                </a:solidFill>
              </a:defRPr>
            </a:lvl1pPr>
          </a:lstStyle>
          <a:p>
            <a:pPr algn="r"/>
            <a:r>
              <a:rPr lang="zh-CN" altLang="en-US" sz="2200" dirty="0">
                <a:solidFill>
                  <a:schemeClr val="tx1"/>
                </a:solidFill>
                <a:latin typeface="微软雅黑" pitchFamily="34" charset="-122"/>
                <a:ea typeface="微软雅黑" pitchFamily="34" charset="-122"/>
                <a:cs typeface="+mj-cs"/>
              </a:rPr>
              <a:t>银行的破局尝试</a:t>
            </a:r>
            <a:endParaRPr lang="zh-CN" altLang="en-US" sz="2200" dirty="0">
              <a:solidFill>
                <a:schemeClr val="tx1"/>
              </a:solidFill>
              <a:latin typeface="微软雅黑" pitchFamily="34" charset="-122"/>
              <a:ea typeface="微软雅黑" pitchFamily="34" charset="-122"/>
              <a:cs typeface="+mj-cs"/>
            </a:endParaRPr>
          </a:p>
          <a:p>
            <a:pPr algn="r"/>
            <a:endParaRPr lang="zh-CN" altLang="en-US" sz="2200" dirty="0">
              <a:solidFill>
                <a:schemeClr val="tx1"/>
              </a:solidFill>
              <a:latin typeface="微软雅黑" pitchFamily="34" charset="-122"/>
              <a:ea typeface="微软雅黑" pitchFamily="34" charset="-122"/>
              <a:cs typeface="+mj-cs"/>
            </a:endParaRPr>
          </a:p>
        </p:txBody>
      </p:sp>
      <p:sp>
        <p:nvSpPr>
          <p:cNvPr id="5" name="文本框 4"/>
          <p:cNvSpPr txBox="1"/>
          <p:nvPr/>
        </p:nvSpPr>
        <p:spPr>
          <a:xfrm>
            <a:off x="1266825" y="2073910"/>
            <a:ext cx="4983480" cy="398780"/>
          </a:xfrm>
          <a:prstGeom prst="rect">
            <a:avLst/>
          </a:prstGeom>
          <a:noFill/>
        </p:spPr>
        <p:txBody>
          <a:bodyPr wrap="square" rtlCol="0">
            <a:spAutoFit/>
          </a:bodyPr>
          <a:lstStyle/>
          <a:p>
            <a:r>
              <a:rPr lang="en-US" altLang="zh-CN" sz="2000" b="1">
                <a:latin typeface="+mj-ea"/>
                <a:ea typeface="+mj-ea"/>
              </a:rPr>
              <a:t>IPC</a:t>
            </a:r>
            <a:r>
              <a:rPr lang="zh-CN" altLang="en-US" sz="2000" b="1">
                <a:latin typeface="+mj-ea"/>
                <a:ea typeface="+mj-ea"/>
              </a:rPr>
              <a:t>技术的核心在于</a:t>
            </a:r>
            <a:r>
              <a:rPr lang="en-US" altLang="zh-CN" sz="2000" b="1">
                <a:latin typeface="+mj-ea"/>
                <a:ea typeface="+mj-ea"/>
              </a:rPr>
              <a:t>“</a:t>
            </a:r>
            <a:r>
              <a:rPr lang="zh-CN" altLang="en-US" sz="2000" b="1">
                <a:latin typeface="+mj-ea"/>
                <a:ea typeface="+mj-ea"/>
              </a:rPr>
              <a:t>人</a:t>
            </a:r>
            <a:r>
              <a:rPr lang="en-US" altLang="zh-CN" sz="2000" b="1">
                <a:latin typeface="+mj-ea"/>
                <a:ea typeface="+mj-ea"/>
              </a:rPr>
              <a:t>”</a:t>
            </a:r>
            <a:endParaRPr lang="en-US" altLang="zh-CN" sz="2000" b="1">
              <a:latin typeface="+mj-ea"/>
              <a:ea typeface="+mj-ea"/>
            </a:endParaRPr>
          </a:p>
        </p:txBody>
      </p:sp>
      <p:sp>
        <p:nvSpPr>
          <p:cNvPr id="6" name="文本框 5"/>
          <p:cNvSpPr txBox="1"/>
          <p:nvPr/>
        </p:nvSpPr>
        <p:spPr>
          <a:xfrm>
            <a:off x="1116964" y="2879725"/>
            <a:ext cx="4018561" cy="2800767"/>
          </a:xfrm>
          <a:prstGeom prst="rect">
            <a:avLst/>
          </a:prstGeom>
          <a:noFill/>
        </p:spPr>
        <p:txBody>
          <a:bodyPr wrap="square" rtlCol="0">
            <a:spAutoFit/>
          </a:bodyPr>
          <a:lstStyle/>
          <a:p>
            <a:pPr marL="285750" indent="-285750">
              <a:buClr>
                <a:srgbClr val="67E3DD"/>
              </a:buClr>
              <a:buFont typeface="Wingdings" charset="0"/>
              <a:buChar char="l"/>
            </a:pPr>
            <a:r>
              <a:rPr lang="zh-CN" altLang="en-US" sz="1600" dirty="0">
                <a:latin typeface="+mj-ea"/>
                <a:ea typeface="+mj-ea"/>
              </a:rPr>
              <a:t>通过标准化的</a:t>
            </a:r>
            <a:r>
              <a:rPr lang="en-US" altLang="zh-CN" sz="1600" dirty="0">
                <a:latin typeface="+mj-ea"/>
                <a:ea typeface="+mj-ea"/>
              </a:rPr>
              <a:t>“</a:t>
            </a:r>
            <a:r>
              <a:rPr lang="zh-CN" altLang="en-US" sz="1600" dirty="0">
                <a:latin typeface="+mj-ea"/>
                <a:ea typeface="+mj-ea"/>
              </a:rPr>
              <a:t>人员培训（</a:t>
            </a:r>
            <a:r>
              <a:rPr lang="en-US" altLang="zh-CN" sz="1600" dirty="0">
                <a:latin typeface="+mj-ea"/>
                <a:ea typeface="+mj-ea"/>
              </a:rPr>
              <a:t>3</a:t>
            </a:r>
            <a:r>
              <a:rPr lang="zh-CN" altLang="en-US" sz="1600" dirty="0">
                <a:latin typeface="+mj-ea"/>
                <a:ea typeface="+mj-ea"/>
              </a:rPr>
              <a:t>个月）+风控流程</a:t>
            </a:r>
            <a:r>
              <a:rPr lang="en-US" altLang="zh-CN" sz="1600" dirty="0">
                <a:latin typeface="+mj-ea"/>
                <a:ea typeface="+mj-ea"/>
              </a:rPr>
              <a:t>”</a:t>
            </a:r>
            <a:r>
              <a:rPr lang="zh-CN" altLang="en-US" sz="1600" dirty="0">
                <a:latin typeface="+mj-ea"/>
                <a:ea typeface="+mj-ea"/>
              </a:rPr>
              <a:t>来提升小微贷款业务的效率并有效地控制成本和风险。</a:t>
            </a:r>
            <a:endParaRPr lang="zh-CN" altLang="en-US" sz="1600" dirty="0">
              <a:latin typeface="+mj-ea"/>
              <a:ea typeface="+mj-ea"/>
            </a:endParaRPr>
          </a:p>
          <a:p>
            <a:pPr marL="285750" indent="-285750">
              <a:buClr>
                <a:srgbClr val="67E3DD"/>
              </a:buClr>
              <a:buFont typeface="Wingdings" charset="0"/>
              <a:buChar char="l"/>
            </a:pPr>
            <a:endParaRPr lang="zh-CN" altLang="en-US" sz="1600" dirty="0">
              <a:latin typeface="+mj-ea"/>
              <a:ea typeface="+mj-ea"/>
            </a:endParaRPr>
          </a:p>
          <a:p>
            <a:pPr marL="285750" indent="-285750">
              <a:buClr>
                <a:srgbClr val="67E3DD"/>
              </a:buClr>
              <a:buFont typeface="Wingdings" charset="0"/>
              <a:buChar char="l"/>
            </a:pPr>
            <a:r>
              <a:rPr lang="zh-CN" altLang="en-US" sz="1600" dirty="0">
                <a:latin typeface="+mj-ea"/>
                <a:ea typeface="+mj-ea"/>
              </a:rPr>
              <a:t>最小的团队</a:t>
            </a:r>
            <a:r>
              <a:rPr lang="en-US" altLang="zh-CN" sz="1600" dirty="0">
                <a:latin typeface="+mj-ea"/>
                <a:ea typeface="+mj-ea"/>
              </a:rPr>
              <a:t>10</a:t>
            </a:r>
            <a:r>
              <a:rPr lang="zh-CN" altLang="en-US" sz="1600" dirty="0">
                <a:latin typeface="+mj-ea"/>
                <a:ea typeface="+mj-ea"/>
              </a:rPr>
              <a:t>人左右，审批通过与否主要依靠信贷员实地考察以及交叉验证来决定，单笔贷款审批至少需要</a:t>
            </a:r>
            <a:r>
              <a:rPr lang="en-US" altLang="zh-CN" sz="1600" dirty="0">
                <a:latin typeface="+mj-ea"/>
                <a:ea typeface="+mj-ea"/>
              </a:rPr>
              <a:t>3-5</a:t>
            </a:r>
            <a:r>
              <a:rPr lang="zh-CN" altLang="en-US" sz="1600" dirty="0">
                <a:latin typeface="+mj-ea"/>
                <a:ea typeface="+mj-ea"/>
              </a:rPr>
              <a:t>天。</a:t>
            </a:r>
            <a:endParaRPr lang="zh-CN" altLang="en-US" sz="1600" dirty="0">
              <a:latin typeface="+mj-ea"/>
              <a:ea typeface="+mj-ea"/>
            </a:endParaRPr>
          </a:p>
          <a:p>
            <a:pPr marL="285750" indent="-285750">
              <a:buClr>
                <a:srgbClr val="67E3DD"/>
              </a:buClr>
              <a:buFont typeface="Wingdings" charset="0"/>
              <a:buChar char="l"/>
            </a:pPr>
            <a:endParaRPr lang="zh-CN" altLang="en-US" sz="1600" dirty="0">
              <a:latin typeface="+mj-ea"/>
              <a:ea typeface="+mj-ea"/>
            </a:endParaRPr>
          </a:p>
          <a:p>
            <a:pPr marL="285750" indent="-285750">
              <a:buClr>
                <a:srgbClr val="67E3DD"/>
              </a:buClr>
              <a:buFont typeface="Wingdings" charset="0"/>
              <a:buChar char="l"/>
            </a:pPr>
            <a:r>
              <a:rPr lang="zh-CN" altLang="en-US" sz="1600" dirty="0">
                <a:latin typeface="+mj-ea"/>
                <a:ea typeface="+mj-ea"/>
              </a:rPr>
              <a:t>通过责任追究制度，让信贷员对贷款全程负责且收入直接跟业绩挂钩，以此达到兼顾资产规模与质量的目的。</a:t>
            </a:r>
            <a:endParaRPr lang="zh-CN" altLang="en-US" sz="1600" dirty="0">
              <a:latin typeface="+mj-ea"/>
              <a:ea typeface="+mj-ea"/>
            </a:endParaRPr>
          </a:p>
        </p:txBody>
      </p:sp>
      <p:sp>
        <p:nvSpPr>
          <p:cNvPr id="7" name="文本框 6"/>
          <p:cNvSpPr txBox="1"/>
          <p:nvPr/>
        </p:nvSpPr>
        <p:spPr>
          <a:xfrm>
            <a:off x="9986730" y="3229610"/>
            <a:ext cx="1955165" cy="1692771"/>
          </a:xfrm>
          <a:prstGeom prst="rect">
            <a:avLst/>
          </a:prstGeom>
          <a:noFill/>
        </p:spPr>
        <p:txBody>
          <a:bodyPr wrap="square" rtlCol="0">
            <a:spAutoFit/>
          </a:bodyPr>
          <a:lstStyle/>
          <a:p>
            <a:pPr marL="285750" indent="-285750" fontAlgn="auto">
              <a:spcAft>
                <a:spcPts val="1200"/>
              </a:spcAft>
              <a:buFont typeface="Wingdings" charset="0"/>
              <a:buChar char="p"/>
            </a:pPr>
            <a:r>
              <a:rPr lang="zh-CN" altLang="en-US" dirty="0">
                <a:latin typeface="+mj-ea"/>
                <a:ea typeface="+mj-ea"/>
              </a:rPr>
              <a:t>人力成本高</a:t>
            </a:r>
            <a:endParaRPr lang="zh-CN" altLang="en-US" dirty="0">
              <a:latin typeface="+mj-ea"/>
              <a:ea typeface="+mj-ea"/>
            </a:endParaRPr>
          </a:p>
          <a:p>
            <a:pPr marL="285750" indent="-285750" fontAlgn="auto">
              <a:spcAft>
                <a:spcPts val="1200"/>
              </a:spcAft>
              <a:buFont typeface="Wingdings" charset="0"/>
              <a:buChar char="p"/>
            </a:pPr>
            <a:r>
              <a:rPr lang="zh-CN" altLang="en-US" dirty="0">
                <a:latin typeface="+mj-ea"/>
                <a:ea typeface="+mj-ea"/>
              </a:rPr>
              <a:t>人工效率低</a:t>
            </a:r>
            <a:endParaRPr lang="zh-CN" altLang="en-US" dirty="0">
              <a:latin typeface="+mj-ea"/>
              <a:ea typeface="+mj-ea"/>
            </a:endParaRPr>
          </a:p>
          <a:p>
            <a:pPr marL="285750" indent="-285750" fontAlgn="auto">
              <a:spcAft>
                <a:spcPts val="1200"/>
              </a:spcAft>
              <a:buFont typeface="Wingdings" charset="0"/>
              <a:buChar char="p"/>
            </a:pPr>
            <a:r>
              <a:rPr lang="zh-CN" altLang="en-US" dirty="0">
                <a:latin typeface="+mj-ea"/>
                <a:ea typeface="+mj-ea"/>
              </a:rPr>
              <a:t>存在道德风险</a:t>
            </a:r>
            <a:endParaRPr lang="zh-CN" altLang="en-US" dirty="0">
              <a:latin typeface="+mj-ea"/>
              <a:ea typeface="+mj-ea"/>
            </a:endParaRPr>
          </a:p>
        </p:txBody>
      </p:sp>
      <p:sp>
        <p:nvSpPr>
          <p:cNvPr id="8" name="文本框 7"/>
          <p:cNvSpPr txBox="1"/>
          <p:nvPr/>
        </p:nvSpPr>
        <p:spPr>
          <a:xfrm>
            <a:off x="10313755" y="2769235"/>
            <a:ext cx="1028065" cy="415498"/>
          </a:xfrm>
          <a:prstGeom prst="rect">
            <a:avLst/>
          </a:prstGeom>
          <a:noFill/>
        </p:spPr>
        <p:txBody>
          <a:bodyPr wrap="square" rtlCol="0">
            <a:spAutoFit/>
          </a:bodyPr>
          <a:lstStyle/>
          <a:p>
            <a:pPr algn="ctr"/>
            <a:r>
              <a:rPr lang="zh-CN" altLang="en-US" b="1" dirty="0">
                <a:latin typeface="+mj-ea"/>
                <a:ea typeface="+mj-ea"/>
              </a:rPr>
              <a:t>缺点</a:t>
            </a:r>
            <a:endParaRPr lang="zh-CN" altLang="en-US" b="1" dirty="0">
              <a:latin typeface="+mj-ea"/>
              <a:ea typeface="+mj-ea"/>
            </a:endParaRPr>
          </a:p>
        </p:txBody>
      </p:sp>
      <p:sp>
        <p:nvSpPr>
          <p:cNvPr id="9" name="文本框 8"/>
          <p:cNvSpPr txBox="1"/>
          <p:nvPr/>
        </p:nvSpPr>
        <p:spPr>
          <a:xfrm>
            <a:off x="907415" y="1245870"/>
            <a:ext cx="10439400" cy="460375"/>
          </a:xfrm>
          <a:prstGeom prst="rect">
            <a:avLst/>
          </a:prstGeom>
          <a:noFill/>
        </p:spPr>
        <p:txBody>
          <a:bodyPr wrap="square" rtlCol="0">
            <a:spAutoFit/>
          </a:bodyPr>
          <a:lstStyle/>
          <a:p>
            <a:r>
              <a:rPr lang="en-US" altLang="zh-CN" sz="2400" b="1" dirty="0">
                <a:latin typeface="+mj-ea"/>
                <a:ea typeface="+mj-ea"/>
              </a:rPr>
              <a:t>IPC</a:t>
            </a:r>
            <a:r>
              <a:rPr lang="zh-CN" altLang="en-US" sz="2400" b="1" dirty="0">
                <a:latin typeface="+mj-ea"/>
                <a:ea typeface="+mj-ea"/>
              </a:rPr>
              <a:t>微贷技术（</a:t>
            </a:r>
            <a:r>
              <a:rPr lang="en-US" altLang="zh-CN" sz="2400" b="1" dirty="0">
                <a:latin typeface="+mj-ea"/>
                <a:ea typeface="+mj-ea"/>
              </a:rPr>
              <a:t>2005</a:t>
            </a:r>
            <a:r>
              <a:rPr lang="zh-CN" altLang="en-US" sz="2400" b="1" dirty="0">
                <a:latin typeface="+mj-ea"/>
                <a:ea typeface="+mj-ea"/>
              </a:rPr>
              <a:t>年</a:t>
            </a:r>
            <a:r>
              <a:rPr lang="en-US" altLang="zh-CN" sz="2400" b="1" dirty="0">
                <a:latin typeface="+mj-ea"/>
                <a:ea typeface="+mj-ea"/>
              </a:rPr>
              <a:t>-2015</a:t>
            </a:r>
            <a:r>
              <a:rPr lang="zh-CN" altLang="en-US" sz="2400" b="1" dirty="0">
                <a:latin typeface="+mj-ea"/>
                <a:ea typeface="+mj-ea"/>
              </a:rPr>
              <a:t>年）</a:t>
            </a:r>
            <a:endParaRPr lang="zh-CN" altLang="en-US" sz="2400" b="1" dirty="0">
              <a:latin typeface="+mj-ea"/>
              <a:ea typeface="+mj-ea"/>
            </a:endParaRPr>
          </a:p>
        </p:txBody>
      </p:sp>
      <p:grpSp>
        <p:nvGrpSpPr>
          <p:cNvPr id="10" name="组合 9"/>
          <p:cNvGrpSpPr/>
          <p:nvPr/>
        </p:nvGrpSpPr>
        <p:grpSpPr>
          <a:xfrm>
            <a:off x="5412826" y="2073910"/>
            <a:ext cx="3959225" cy="3746500"/>
            <a:chOff x="1290" y="4203"/>
            <a:chExt cx="6235" cy="5900"/>
          </a:xfrm>
          <a:noFill/>
        </p:grpSpPr>
        <p:sp>
          <p:nvSpPr>
            <p:cNvPr id="11" name="团队"/>
            <p:cNvSpPr/>
            <p:nvPr/>
          </p:nvSpPr>
          <p:spPr bwMode="auto">
            <a:xfrm>
              <a:off x="1290" y="8104"/>
              <a:ext cx="1537" cy="1038"/>
            </a:xfrm>
            <a:custGeom>
              <a:avLst/>
              <a:gdLst>
                <a:gd name="T0" fmla="*/ 915295 w 2300287"/>
                <a:gd name="T1" fmla="*/ 876175 h 1395413"/>
                <a:gd name="T2" fmla="*/ 929756 w 2300287"/>
                <a:gd name="T3" fmla="*/ 780985 h 1395413"/>
                <a:gd name="T4" fmla="*/ 928178 w 2300287"/>
                <a:gd name="T5" fmla="*/ 724712 h 1395413"/>
                <a:gd name="T6" fmla="*/ 1040717 w 2300287"/>
                <a:gd name="T7" fmla="*/ 736282 h 1395413"/>
                <a:gd name="T8" fmla="*/ 1016526 w 2300287"/>
                <a:gd name="T9" fmla="*/ 799392 h 1395413"/>
                <a:gd name="T10" fmla="*/ 1057546 w 2300287"/>
                <a:gd name="T11" fmla="*/ 914831 h 1395413"/>
                <a:gd name="T12" fmla="*/ 1309968 w 2300287"/>
                <a:gd name="T13" fmla="*/ 718401 h 1395413"/>
                <a:gd name="T14" fmla="*/ 968408 w 2300287"/>
                <a:gd name="T15" fmla="*/ 1155700 h 1395413"/>
                <a:gd name="T16" fmla="*/ 637367 w 2300287"/>
                <a:gd name="T17" fmla="*/ 714457 h 1395413"/>
                <a:gd name="T18" fmla="*/ 1483208 w 2300287"/>
                <a:gd name="T19" fmla="*/ 608469 h 1395413"/>
                <a:gd name="T20" fmla="*/ 1472904 w 2300287"/>
                <a:gd name="T21" fmla="*/ 657960 h 1395413"/>
                <a:gd name="T22" fmla="*/ 1399716 w 2300287"/>
                <a:gd name="T23" fmla="*/ 684931 h 1395413"/>
                <a:gd name="T24" fmla="*/ 1382014 w 2300287"/>
                <a:gd name="T25" fmla="*/ 629941 h 1395413"/>
                <a:gd name="T26" fmla="*/ 491509 w 2300287"/>
                <a:gd name="T27" fmla="*/ 600858 h 1395413"/>
                <a:gd name="T28" fmla="*/ 535884 w 2300287"/>
                <a:gd name="T29" fmla="*/ 632177 h 1395413"/>
                <a:gd name="T30" fmla="*/ 497513 w 2300287"/>
                <a:gd name="T31" fmla="*/ 704209 h 1395413"/>
                <a:gd name="T32" fmla="*/ 451049 w 2300287"/>
                <a:gd name="T33" fmla="*/ 664540 h 1395413"/>
                <a:gd name="T34" fmla="*/ 430951 w 2300287"/>
                <a:gd name="T35" fmla="*/ 612080 h 1395413"/>
                <a:gd name="T36" fmla="*/ 1701234 w 2300287"/>
                <a:gd name="T37" fmla="*/ 595843 h 1395413"/>
                <a:gd name="T38" fmla="*/ 1603552 w 2300287"/>
                <a:gd name="T39" fmla="*/ 838394 h 1395413"/>
                <a:gd name="T40" fmla="*/ 1288406 w 2300287"/>
                <a:gd name="T41" fmla="*/ 621295 h 1395413"/>
                <a:gd name="T42" fmla="*/ 726652 w 2300287"/>
                <a:gd name="T43" fmla="*/ 583645 h 1395413"/>
                <a:gd name="T44" fmla="*/ 341604 w 2300287"/>
                <a:gd name="T45" fmla="*/ 626672 h 1395413"/>
                <a:gd name="T46" fmla="*/ 5781 w 2300287"/>
                <a:gd name="T47" fmla="*/ 693244 h 1395413"/>
                <a:gd name="T48" fmla="*/ 259619 w 2300287"/>
                <a:gd name="T49" fmla="*/ 572204 h 1395413"/>
                <a:gd name="T50" fmla="*/ 1108839 w 2300287"/>
                <a:gd name="T51" fmla="*/ 53588 h 1395413"/>
                <a:gd name="T52" fmla="*/ 1211991 w 2300287"/>
                <a:gd name="T53" fmla="*/ 254252 h 1395413"/>
                <a:gd name="T54" fmla="*/ 1252674 w 2300287"/>
                <a:gd name="T55" fmla="*/ 321490 h 1395413"/>
                <a:gd name="T56" fmla="*/ 1258187 w 2300287"/>
                <a:gd name="T57" fmla="*/ 405276 h 1395413"/>
                <a:gd name="T58" fmla="*/ 1172358 w 2300287"/>
                <a:gd name="T59" fmla="*/ 481969 h 1395413"/>
                <a:gd name="T60" fmla="*/ 1063694 w 2300287"/>
                <a:gd name="T61" fmla="*/ 638509 h 1395413"/>
                <a:gd name="T62" fmla="*/ 928258 w 2300287"/>
                <a:gd name="T63" fmla="*/ 671077 h 1395413"/>
                <a:gd name="T64" fmla="*/ 803583 w 2300287"/>
                <a:gd name="T65" fmla="*/ 556562 h 1395413"/>
                <a:gd name="T66" fmla="*/ 708567 w 2300287"/>
                <a:gd name="T67" fmla="*/ 426287 h 1395413"/>
                <a:gd name="T68" fmla="*/ 680745 w 2300287"/>
                <a:gd name="T69" fmla="*/ 347230 h 1395413"/>
                <a:gd name="T70" fmla="*/ 724316 w 2300287"/>
                <a:gd name="T71" fmla="*/ 262395 h 1395413"/>
                <a:gd name="T72" fmla="*/ 819069 w 2300287"/>
                <a:gd name="T73" fmla="*/ 61205 h 1395413"/>
                <a:gd name="T74" fmla="*/ 1437756 w 2300287"/>
                <a:gd name="T75" fmla="*/ 4470 h 1395413"/>
                <a:gd name="T76" fmla="*/ 1583162 w 2300287"/>
                <a:gd name="T77" fmla="*/ 79343 h 1395413"/>
                <a:gd name="T78" fmla="*/ 1634173 w 2300287"/>
                <a:gd name="T79" fmla="*/ 250369 h 1395413"/>
                <a:gd name="T80" fmla="*/ 1680187 w 2300287"/>
                <a:gd name="T81" fmla="*/ 314996 h 1395413"/>
                <a:gd name="T82" fmla="*/ 1621288 w 2300287"/>
                <a:gd name="T83" fmla="*/ 372268 h 1395413"/>
                <a:gd name="T84" fmla="*/ 1544773 w 2300287"/>
                <a:gd name="T85" fmla="*/ 496794 h 1395413"/>
                <a:gd name="T86" fmla="*/ 1435127 w 2300287"/>
                <a:gd name="T87" fmla="*/ 567726 h 1395413"/>
                <a:gd name="T88" fmla="*/ 1329688 w 2300287"/>
                <a:gd name="T89" fmla="*/ 517022 h 1395413"/>
                <a:gd name="T90" fmla="*/ 1331528 w 2300287"/>
                <a:gd name="T91" fmla="*/ 400115 h 1395413"/>
                <a:gd name="T92" fmla="*/ 1296558 w 2300287"/>
                <a:gd name="T93" fmla="*/ 271123 h 1395413"/>
                <a:gd name="T94" fmla="*/ 1249754 w 2300287"/>
                <a:gd name="T95" fmla="*/ 117173 h 1395413"/>
                <a:gd name="T96" fmla="*/ 1336261 w 2300287"/>
                <a:gd name="T97" fmla="*/ 27325 h 1395413"/>
                <a:gd name="T98" fmla="*/ 499953 w 2300287"/>
                <a:gd name="T99" fmla="*/ 1577 h 1395413"/>
                <a:gd name="T100" fmla="*/ 622936 w 2300287"/>
                <a:gd name="T101" fmla="*/ 67023 h 1395413"/>
                <a:gd name="T102" fmla="*/ 661828 w 2300287"/>
                <a:gd name="T103" fmla="*/ 225513 h 1395413"/>
                <a:gd name="T104" fmla="*/ 611636 w 2300287"/>
                <a:gd name="T105" fmla="*/ 357456 h 1395413"/>
                <a:gd name="T106" fmla="*/ 568539 w 2300287"/>
                <a:gd name="T107" fmla="*/ 519363 h 1395413"/>
                <a:gd name="T108" fmla="*/ 481295 w 2300287"/>
                <a:gd name="T109" fmla="*/ 563782 h 1395413"/>
                <a:gd name="T110" fmla="*/ 371451 w 2300287"/>
                <a:gd name="T111" fmla="*/ 506747 h 1395413"/>
                <a:gd name="T112" fmla="*/ 288411 w 2300287"/>
                <a:gd name="T113" fmla="*/ 367969 h 1395413"/>
                <a:gd name="T114" fmla="*/ 231387 w 2300287"/>
                <a:gd name="T115" fmla="*/ 308306 h 1395413"/>
                <a:gd name="T116" fmla="*/ 270542 w 2300287"/>
                <a:gd name="T117" fmla="*/ 241809 h 1395413"/>
                <a:gd name="T118" fmla="*/ 335187 w 2300287"/>
                <a:gd name="T119" fmla="*/ 59926 h 139541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0287" h="1395413">
                  <a:moveTo>
                    <a:pt x="927100" y="812800"/>
                  </a:moveTo>
                  <a:lnTo>
                    <a:pt x="943610" y="847408"/>
                  </a:lnTo>
                  <a:lnTo>
                    <a:pt x="963930" y="888365"/>
                  </a:lnTo>
                  <a:lnTo>
                    <a:pt x="986790" y="933450"/>
                  </a:lnTo>
                  <a:lnTo>
                    <a:pt x="1010603" y="979805"/>
                  </a:lnTo>
                  <a:lnTo>
                    <a:pt x="1023303" y="1002665"/>
                  </a:lnTo>
                  <a:lnTo>
                    <a:pt x="1035685" y="1025208"/>
                  </a:lnTo>
                  <a:lnTo>
                    <a:pt x="1048068" y="1046798"/>
                  </a:lnTo>
                  <a:lnTo>
                    <a:pt x="1060133" y="1067118"/>
                  </a:lnTo>
                  <a:lnTo>
                    <a:pt x="1071880" y="1086485"/>
                  </a:lnTo>
                  <a:lnTo>
                    <a:pt x="1082993" y="1103630"/>
                  </a:lnTo>
                  <a:lnTo>
                    <a:pt x="1094105" y="1118870"/>
                  </a:lnTo>
                  <a:lnTo>
                    <a:pt x="1098868" y="1125855"/>
                  </a:lnTo>
                  <a:lnTo>
                    <a:pt x="1103948" y="1131888"/>
                  </a:lnTo>
                  <a:lnTo>
                    <a:pt x="1103948" y="1072515"/>
                  </a:lnTo>
                  <a:lnTo>
                    <a:pt x="1104265" y="1064895"/>
                  </a:lnTo>
                  <a:lnTo>
                    <a:pt x="1105218" y="1057910"/>
                  </a:lnTo>
                  <a:lnTo>
                    <a:pt x="1106488" y="1050608"/>
                  </a:lnTo>
                  <a:lnTo>
                    <a:pt x="1108393" y="1043305"/>
                  </a:lnTo>
                  <a:lnTo>
                    <a:pt x="1110615" y="1036003"/>
                  </a:lnTo>
                  <a:lnTo>
                    <a:pt x="1112838" y="1028383"/>
                  </a:lnTo>
                  <a:lnTo>
                    <a:pt x="1118235" y="1014095"/>
                  </a:lnTo>
                  <a:lnTo>
                    <a:pt x="1123633" y="1000125"/>
                  </a:lnTo>
                  <a:lnTo>
                    <a:pt x="1128395" y="987108"/>
                  </a:lnTo>
                  <a:lnTo>
                    <a:pt x="1130300" y="981075"/>
                  </a:lnTo>
                  <a:lnTo>
                    <a:pt x="1131570" y="975360"/>
                  </a:lnTo>
                  <a:lnTo>
                    <a:pt x="1132205" y="969963"/>
                  </a:lnTo>
                  <a:lnTo>
                    <a:pt x="1132840" y="965200"/>
                  </a:lnTo>
                  <a:lnTo>
                    <a:pt x="1132205" y="960755"/>
                  </a:lnTo>
                  <a:lnTo>
                    <a:pt x="1131253" y="956628"/>
                  </a:lnTo>
                  <a:lnTo>
                    <a:pt x="1129665" y="952818"/>
                  </a:lnTo>
                  <a:lnTo>
                    <a:pt x="1128078" y="949325"/>
                  </a:lnTo>
                  <a:lnTo>
                    <a:pt x="1125855" y="945833"/>
                  </a:lnTo>
                  <a:lnTo>
                    <a:pt x="1122680" y="942975"/>
                  </a:lnTo>
                  <a:lnTo>
                    <a:pt x="1117283" y="936625"/>
                  </a:lnTo>
                  <a:lnTo>
                    <a:pt x="1111568" y="929958"/>
                  </a:lnTo>
                  <a:lnTo>
                    <a:pt x="1109028" y="926465"/>
                  </a:lnTo>
                  <a:lnTo>
                    <a:pt x="1106488" y="922655"/>
                  </a:lnTo>
                  <a:lnTo>
                    <a:pt x="1104583" y="918528"/>
                  </a:lnTo>
                  <a:lnTo>
                    <a:pt x="1103313" y="913765"/>
                  </a:lnTo>
                  <a:lnTo>
                    <a:pt x="1102043" y="909003"/>
                  </a:lnTo>
                  <a:lnTo>
                    <a:pt x="1101725" y="903605"/>
                  </a:lnTo>
                  <a:lnTo>
                    <a:pt x="1102043" y="897890"/>
                  </a:lnTo>
                  <a:lnTo>
                    <a:pt x="1102360" y="893128"/>
                  </a:lnTo>
                  <a:lnTo>
                    <a:pt x="1103630" y="889000"/>
                  </a:lnTo>
                  <a:lnTo>
                    <a:pt x="1105535" y="885508"/>
                  </a:lnTo>
                  <a:lnTo>
                    <a:pt x="1107440" y="882333"/>
                  </a:lnTo>
                  <a:lnTo>
                    <a:pt x="1109980" y="879793"/>
                  </a:lnTo>
                  <a:lnTo>
                    <a:pt x="1112838" y="878205"/>
                  </a:lnTo>
                  <a:lnTo>
                    <a:pt x="1116648" y="876300"/>
                  </a:lnTo>
                  <a:lnTo>
                    <a:pt x="1120775" y="875030"/>
                  </a:lnTo>
                  <a:lnTo>
                    <a:pt x="1125855" y="874078"/>
                  </a:lnTo>
                  <a:lnTo>
                    <a:pt x="1131253" y="873125"/>
                  </a:lnTo>
                  <a:lnTo>
                    <a:pt x="1137603" y="872808"/>
                  </a:lnTo>
                  <a:lnTo>
                    <a:pt x="1151890" y="872490"/>
                  </a:lnTo>
                  <a:lnTo>
                    <a:pt x="1169353" y="872490"/>
                  </a:lnTo>
                  <a:lnTo>
                    <a:pt x="1191260" y="872490"/>
                  </a:lnTo>
                  <a:lnTo>
                    <a:pt x="1208723" y="872490"/>
                  </a:lnTo>
                  <a:lnTo>
                    <a:pt x="1223010" y="872808"/>
                  </a:lnTo>
                  <a:lnTo>
                    <a:pt x="1229043" y="873125"/>
                  </a:lnTo>
                  <a:lnTo>
                    <a:pt x="1234440" y="874078"/>
                  </a:lnTo>
                  <a:lnTo>
                    <a:pt x="1239203" y="875030"/>
                  </a:lnTo>
                  <a:lnTo>
                    <a:pt x="1243648" y="876300"/>
                  </a:lnTo>
                  <a:lnTo>
                    <a:pt x="1247458" y="878205"/>
                  </a:lnTo>
                  <a:lnTo>
                    <a:pt x="1250315" y="879793"/>
                  </a:lnTo>
                  <a:lnTo>
                    <a:pt x="1252855" y="882333"/>
                  </a:lnTo>
                  <a:lnTo>
                    <a:pt x="1255078" y="885508"/>
                  </a:lnTo>
                  <a:lnTo>
                    <a:pt x="1256666" y="889000"/>
                  </a:lnTo>
                  <a:lnTo>
                    <a:pt x="1257618" y="893128"/>
                  </a:lnTo>
                  <a:lnTo>
                    <a:pt x="1257936" y="897890"/>
                  </a:lnTo>
                  <a:lnTo>
                    <a:pt x="1258571" y="903605"/>
                  </a:lnTo>
                  <a:lnTo>
                    <a:pt x="1257936" y="909003"/>
                  </a:lnTo>
                  <a:lnTo>
                    <a:pt x="1256983" y="913765"/>
                  </a:lnTo>
                  <a:lnTo>
                    <a:pt x="1255396" y="918528"/>
                  </a:lnTo>
                  <a:lnTo>
                    <a:pt x="1253808" y="922655"/>
                  </a:lnTo>
                  <a:lnTo>
                    <a:pt x="1251585" y="926465"/>
                  </a:lnTo>
                  <a:lnTo>
                    <a:pt x="1248728" y="929958"/>
                  </a:lnTo>
                  <a:lnTo>
                    <a:pt x="1243013" y="936625"/>
                  </a:lnTo>
                  <a:lnTo>
                    <a:pt x="1237298" y="942975"/>
                  </a:lnTo>
                  <a:lnTo>
                    <a:pt x="1234758" y="945833"/>
                  </a:lnTo>
                  <a:lnTo>
                    <a:pt x="1232535" y="949325"/>
                  </a:lnTo>
                  <a:lnTo>
                    <a:pt x="1230313" y="952818"/>
                  </a:lnTo>
                  <a:lnTo>
                    <a:pt x="1229043" y="956628"/>
                  </a:lnTo>
                  <a:lnTo>
                    <a:pt x="1227773" y="960755"/>
                  </a:lnTo>
                  <a:lnTo>
                    <a:pt x="1227455" y="965200"/>
                  </a:lnTo>
                  <a:lnTo>
                    <a:pt x="1227773" y="969963"/>
                  </a:lnTo>
                  <a:lnTo>
                    <a:pt x="1229043" y="975360"/>
                  </a:lnTo>
                  <a:lnTo>
                    <a:pt x="1230313" y="981075"/>
                  </a:lnTo>
                  <a:lnTo>
                    <a:pt x="1232218" y="987108"/>
                  </a:lnTo>
                  <a:lnTo>
                    <a:pt x="1236663" y="1000125"/>
                  </a:lnTo>
                  <a:lnTo>
                    <a:pt x="1241743" y="1014095"/>
                  </a:lnTo>
                  <a:lnTo>
                    <a:pt x="1247458" y="1028383"/>
                  </a:lnTo>
                  <a:lnTo>
                    <a:pt x="1249680" y="1036003"/>
                  </a:lnTo>
                  <a:lnTo>
                    <a:pt x="1251903" y="1043305"/>
                  </a:lnTo>
                  <a:lnTo>
                    <a:pt x="1253808" y="1050608"/>
                  </a:lnTo>
                  <a:lnTo>
                    <a:pt x="1255078" y="1057910"/>
                  </a:lnTo>
                  <a:lnTo>
                    <a:pt x="1256348" y="1064895"/>
                  </a:lnTo>
                  <a:lnTo>
                    <a:pt x="1256348" y="1072515"/>
                  </a:lnTo>
                  <a:lnTo>
                    <a:pt x="1256348" y="1131888"/>
                  </a:lnTo>
                  <a:lnTo>
                    <a:pt x="1261428" y="1125855"/>
                  </a:lnTo>
                  <a:lnTo>
                    <a:pt x="1266191" y="1119188"/>
                  </a:lnTo>
                  <a:lnTo>
                    <a:pt x="1276986" y="1104583"/>
                  </a:lnTo>
                  <a:lnTo>
                    <a:pt x="1288098" y="1087438"/>
                  </a:lnTo>
                  <a:lnTo>
                    <a:pt x="1299528" y="1068705"/>
                  </a:lnTo>
                  <a:lnTo>
                    <a:pt x="1311276" y="1048703"/>
                  </a:lnTo>
                  <a:lnTo>
                    <a:pt x="1323341" y="1027748"/>
                  </a:lnTo>
                  <a:lnTo>
                    <a:pt x="1335406" y="1005523"/>
                  </a:lnTo>
                  <a:lnTo>
                    <a:pt x="1347788" y="983298"/>
                  </a:lnTo>
                  <a:lnTo>
                    <a:pt x="1371601" y="937895"/>
                  </a:lnTo>
                  <a:lnTo>
                    <a:pt x="1394143" y="893445"/>
                  </a:lnTo>
                  <a:lnTo>
                    <a:pt x="1414463" y="852488"/>
                  </a:lnTo>
                  <a:lnTo>
                    <a:pt x="1431291" y="817563"/>
                  </a:lnTo>
                  <a:lnTo>
                    <a:pt x="1454151" y="823913"/>
                  </a:lnTo>
                  <a:lnTo>
                    <a:pt x="1476693" y="830580"/>
                  </a:lnTo>
                  <a:lnTo>
                    <a:pt x="1498918" y="837565"/>
                  </a:lnTo>
                  <a:lnTo>
                    <a:pt x="1520191" y="844550"/>
                  </a:lnTo>
                  <a:lnTo>
                    <a:pt x="1541146" y="851853"/>
                  </a:lnTo>
                  <a:lnTo>
                    <a:pt x="1561783" y="859473"/>
                  </a:lnTo>
                  <a:lnTo>
                    <a:pt x="1581786" y="867410"/>
                  </a:lnTo>
                  <a:lnTo>
                    <a:pt x="1601471" y="875348"/>
                  </a:lnTo>
                  <a:lnTo>
                    <a:pt x="1620521" y="883603"/>
                  </a:lnTo>
                  <a:lnTo>
                    <a:pt x="1638936" y="891540"/>
                  </a:lnTo>
                  <a:lnTo>
                    <a:pt x="1656716" y="899795"/>
                  </a:lnTo>
                  <a:lnTo>
                    <a:pt x="1673543" y="908050"/>
                  </a:lnTo>
                  <a:lnTo>
                    <a:pt x="1690053" y="915670"/>
                  </a:lnTo>
                  <a:lnTo>
                    <a:pt x="1705928" y="923925"/>
                  </a:lnTo>
                  <a:lnTo>
                    <a:pt x="1735773" y="939165"/>
                  </a:lnTo>
                  <a:lnTo>
                    <a:pt x="1762443" y="954405"/>
                  </a:lnTo>
                  <a:lnTo>
                    <a:pt x="1786573" y="968058"/>
                  </a:lnTo>
                  <a:lnTo>
                    <a:pt x="1806576" y="980440"/>
                  </a:lnTo>
                  <a:lnTo>
                    <a:pt x="1824038" y="991235"/>
                  </a:lnTo>
                  <a:lnTo>
                    <a:pt x="1837691" y="1000125"/>
                  </a:lnTo>
                  <a:lnTo>
                    <a:pt x="1847533" y="1006793"/>
                  </a:lnTo>
                  <a:lnTo>
                    <a:pt x="1855788" y="1012508"/>
                  </a:lnTo>
                  <a:lnTo>
                    <a:pt x="1855788" y="1395413"/>
                  </a:lnTo>
                  <a:lnTo>
                    <a:pt x="1169353" y="1395413"/>
                  </a:lnTo>
                  <a:lnTo>
                    <a:pt x="482600" y="1395413"/>
                  </a:lnTo>
                  <a:lnTo>
                    <a:pt x="482600" y="1012508"/>
                  </a:lnTo>
                  <a:lnTo>
                    <a:pt x="491172" y="1006793"/>
                  </a:lnTo>
                  <a:lnTo>
                    <a:pt x="501650" y="999490"/>
                  </a:lnTo>
                  <a:lnTo>
                    <a:pt x="515937" y="990283"/>
                  </a:lnTo>
                  <a:lnTo>
                    <a:pt x="534035" y="978853"/>
                  </a:lnTo>
                  <a:lnTo>
                    <a:pt x="555307" y="965835"/>
                  </a:lnTo>
                  <a:lnTo>
                    <a:pt x="580390" y="951548"/>
                  </a:lnTo>
                  <a:lnTo>
                    <a:pt x="608330" y="936308"/>
                  </a:lnTo>
                  <a:lnTo>
                    <a:pt x="639445" y="920115"/>
                  </a:lnTo>
                  <a:lnTo>
                    <a:pt x="656272" y="911860"/>
                  </a:lnTo>
                  <a:lnTo>
                    <a:pt x="673735" y="903605"/>
                  </a:lnTo>
                  <a:lnTo>
                    <a:pt x="691515" y="895350"/>
                  </a:lnTo>
                  <a:lnTo>
                    <a:pt x="710247" y="886778"/>
                  </a:lnTo>
                  <a:lnTo>
                    <a:pt x="729297" y="878840"/>
                  </a:lnTo>
                  <a:lnTo>
                    <a:pt x="749300" y="870585"/>
                  </a:lnTo>
                  <a:lnTo>
                    <a:pt x="769620" y="862648"/>
                  </a:lnTo>
                  <a:lnTo>
                    <a:pt x="790575" y="854393"/>
                  </a:lnTo>
                  <a:lnTo>
                    <a:pt x="811847" y="847090"/>
                  </a:lnTo>
                  <a:lnTo>
                    <a:pt x="834073" y="839470"/>
                  </a:lnTo>
                  <a:lnTo>
                    <a:pt x="856615" y="832485"/>
                  </a:lnTo>
                  <a:lnTo>
                    <a:pt x="879475" y="825183"/>
                  </a:lnTo>
                  <a:lnTo>
                    <a:pt x="902970" y="819150"/>
                  </a:lnTo>
                  <a:lnTo>
                    <a:pt x="927100" y="812800"/>
                  </a:lnTo>
                  <a:close/>
                  <a:moveTo>
                    <a:pt x="1710256" y="730250"/>
                  </a:moveTo>
                  <a:lnTo>
                    <a:pt x="1724932" y="730250"/>
                  </a:lnTo>
                  <a:lnTo>
                    <a:pt x="1744074" y="730250"/>
                  </a:lnTo>
                  <a:lnTo>
                    <a:pt x="1758431" y="730250"/>
                  </a:lnTo>
                  <a:lnTo>
                    <a:pt x="1770236" y="730566"/>
                  </a:lnTo>
                  <a:lnTo>
                    <a:pt x="1775340" y="730882"/>
                  </a:lnTo>
                  <a:lnTo>
                    <a:pt x="1780126" y="731515"/>
                  </a:lnTo>
                  <a:lnTo>
                    <a:pt x="1784273" y="732463"/>
                  </a:lnTo>
                  <a:lnTo>
                    <a:pt x="1788102" y="733412"/>
                  </a:lnTo>
                  <a:lnTo>
                    <a:pt x="1790973" y="734676"/>
                  </a:lnTo>
                  <a:lnTo>
                    <a:pt x="1793525" y="736573"/>
                  </a:lnTo>
                  <a:lnTo>
                    <a:pt x="1795759" y="738787"/>
                  </a:lnTo>
                  <a:lnTo>
                    <a:pt x="1797673" y="741316"/>
                  </a:lnTo>
                  <a:lnTo>
                    <a:pt x="1798630" y="744162"/>
                  </a:lnTo>
                  <a:lnTo>
                    <a:pt x="1799906" y="747323"/>
                  </a:lnTo>
                  <a:lnTo>
                    <a:pt x="1800225" y="751433"/>
                  </a:lnTo>
                  <a:lnTo>
                    <a:pt x="1800225" y="755860"/>
                  </a:lnTo>
                  <a:lnTo>
                    <a:pt x="1800225" y="760602"/>
                  </a:lnTo>
                  <a:lnTo>
                    <a:pt x="1799268" y="764713"/>
                  </a:lnTo>
                  <a:lnTo>
                    <a:pt x="1797992" y="768507"/>
                  </a:lnTo>
                  <a:lnTo>
                    <a:pt x="1796078" y="771984"/>
                  </a:lnTo>
                  <a:lnTo>
                    <a:pt x="1794164" y="775462"/>
                  </a:lnTo>
                  <a:lnTo>
                    <a:pt x="1792249" y="778308"/>
                  </a:lnTo>
                  <a:lnTo>
                    <a:pt x="1787145" y="783683"/>
                  </a:lnTo>
                  <a:lnTo>
                    <a:pt x="1782359" y="789058"/>
                  </a:lnTo>
                  <a:lnTo>
                    <a:pt x="1780126" y="791587"/>
                  </a:lnTo>
                  <a:lnTo>
                    <a:pt x="1778531" y="794433"/>
                  </a:lnTo>
                  <a:lnTo>
                    <a:pt x="1776935" y="797278"/>
                  </a:lnTo>
                  <a:lnTo>
                    <a:pt x="1775340" y="800440"/>
                  </a:lnTo>
                  <a:lnTo>
                    <a:pt x="1774702" y="803918"/>
                  </a:lnTo>
                  <a:lnTo>
                    <a:pt x="1774383" y="807712"/>
                  </a:lnTo>
                  <a:lnTo>
                    <a:pt x="1774702" y="810873"/>
                  </a:lnTo>
                  <a:lnTo>
                    <a:pt x="1775021" y="814667"/>
                  </a:lnTo>
                  <a:lnTo>
                    <a:pt x="1776935" y="822255"/>
                  </a:lnTo>
                  <a:lnTo>
                    <a:pt x="1779807" y="831108"/>
                  </a:lnTo>
                  <a:lnTo>
                    <a:pt x="1783635" y="840593"/>
                  </a:lnTo>
                  <a:lnTo>
                    <a:pt x="1787145" y="850395"/>
                  </a:lnTo>
                  <a:lnTo>
                    <a:pt x="1790973" y="860512"/>
                  </a:lnTo>
                  <a:lnTo>
                    <a:pt x="1793844" y="870946"/>
                  </a:lnTo>
                  <a:lnTo>
                    <a:pt x="1796397" y="881063"/>
                  </a:lnTo>
                  <a:lnTo>
                    <a:pt x="1772788" y="868100"/>
                  </a:lnTo>
                  <a:lnTo>
                    <a:pt x="1747265" y="854821"/>
                  </a:lnTo>
                  <a:lnTo>
                    <a:pt x="1719508" y="841226"/>
                  </a:lnTo>
                  <a:lnTo>
                    <a:pt x="1690157" y="826998"/>
                  </a:lnTo>
                  <a:lnTo>
                    <a:pt x="1691752" y="821623"/>
                  </a:lnTo>
                  <a:lnTo>
                    <a:pt x="1693028" y="816564"/>
                  </a:lnTo>
                  <a:lnTo>
                    <a:pt x="1693985" y="811822"/>
                  </a:lnTo>
                  <a:lnTo>
                    <a:pt x="1694304" y="807712"/>
                  </a:lnTo>
                  <a:lnTo>
                    <a:pt x="1693985" y="803918"/>
                  </a:lnTo>
                  <a:lnTo>
                    <a:pt x="1693028" y="800440"/>
                  </a:lnTo>
                  <a:lnTo>
                    <a:pt x="1692071" y="797278"/>
                  </a:lnTo>
                  <a:lnTo>
                    <a:pt x="1690157" y="794433"/>
                  </a:lnTo>
                  <a:lnTo>
                    <a:pt x="1688243" y="791587"/>
                  </a:lnTo>
                  <a:lnTo>
                    <a:pt x="1686009" y="789058"/>
                  </a:lnTo>
                  <a:lnTo>
                    <a:pt x="1681224" y="783683"/>
                  </a:lnTo>
                  <a:lnTo>
                    <a:pt x="1676438" y="778308"/>
                  </a:lnTo>
                  <a:lnTo>
                    <a:pt x="1674205" y="775462"/>
                  </a:lnTo>
                  <a:lnTo>
                    <a:pt x="1672291" y="771984"/>
                  </a:lnTo>
                  <a:lnTo>
                    <a:pt x="1670696" y="768507"/>
                  </a:lnTo>
                  <a:lnTo>
                    <a:pt x="1669419" y="764713"/>
                  </a:lnTo>
                  <a:lnTo>
                    <a:pt x="1668781" y="760602"/>
                  </a:lnTo>
                  <a:lnTo>
                    <a:pt x="1668462" y="755860"/>
                  </a:lnTo>
                  <a:lnTo>
                    <a:pt x="1668462" y="751433"/>
                  </a:lnTo>
                  <a:lnTo>
                    <a:pt x="1669100" y="747323"/>
                  </a:lnTo>
                  <a:lnTo>
                    <a:pt x="1669738" y="744162"/>
                  </a:lnTo>
                  <a:lnTo>
                    <a:pt x="1671334" y="741316"/>
                  </a:lnTo>
                  <a:lnTo>
                    <a:pt x="1672929" y="738787"/>
                  </a:lnTo>
                  <a:lnTo>
                    <a:pt x="1675162" y="736573"/>
                  </a:lnTo>
                  <a:lnTo>
                    <a:pt x="1677714" y="734676"/>
                  </a:lnTo>
                  <a:lnTo>
                    <a:pt x="1680586" y="733412"/>
                  </a:lnTo>
                  <a:lnTo>
                    <a:pt x="1684414" y="732463"/>
                  </a:lnTo>
                  <a:lnTo>
                    <a:pt x="1688243" y="731515"/>
                  </a:lnTo>
                  <a:lnTo>
                    <a:pt x="1693028" y="730882"/>
                  </a:lnTo>
                  <a:lnTo>
                    <a:pt x="1698452" y="730566"/>
                  </a:lnTo>
                  <a:lnTo>
                    <a:pt x="1710256" y="730250"/>
                  </a:lnTo>
                  <a:close/>
                  <a:moveTo>
                    <a:pt x="560402" y="725487"/>
                  </a:moveTo>
                  <a:lnTo>
                    <a:pt x="574901" y="725487"/>
                  </a:lnTo>
                  <a:lnTo>
                    <a:pt x="593497" y="725487"/>
                  </a:lnTo>
                  <a:lnTo>
                    <a:pt x="607996" y="725487"/>
                  </a:lnTo>
                  <a:lnTo>
                    <a:pt x="619659" y="725802"/>
                  </a:lnTo>
                  <a:lnTo>
                    <a:pt x="624702" y="726117"/>
                  </a:lnTo>
                  <a:lnTo>
                    <a:pt x="629430" y="726432"/>
                  </a:lnTo>
                  <a:lnTo>
                    <a:pt x="633527" y="727693"/>
                  </a:lnTo>
                  <a:lnTo>
                    <a:pt x="637309" y="728323"/>
                  </a:lnTo>
                  <a:lnTo>
                    <a:pt x="640146" y="729899"/>
                  </a:lnTo>
                  <a:lnTo>
                    <a:pt x="642668" y="731474"/>
                  </a:lnTo>
                  <a:lnTo>
                    <a:pt x="644874" y="733365"/>
                  </a:lnTo>
                  <a:lnTo>
                    <a:pt x="646450" y="735886"/>
                  </a:lnTo>
                  <a:lnTo>
                    <a:pt x="648026" y="739037"/>
                  </a:lnTo>
                  <a:lnTo>
                    <a:pt x="648656" y="742504"/>
                  </a:lnTo>
                  <a:lnTo>
                    <a:pt x="649287" y="746285"/>
                  </a:lnTo>
                  <a:lnTo>
                    <a:pt x="649287" y="751012"/>
                  </a:lnTo>
                  <a:lnTo>
                    <a:pt x="649287" y="755424"/>
                  </a:lnTo>
                  <a:lnTo>
                    <a:pt x="648341" y="759835"/>
                  </a:lnTo>
                  <a:lnTo>
                    <a:pt x="647080" y="763302"/>
                  </a:lnTo>
                  <a:lnTo>
                    <a:pt x="645189" y="766768"/>
                  </a:lnTo>
                  <a:lnTo>
                    <a:pt x="643613" y="769919"/>
                  </a:lnTo>
                  <a:lnTo>
                    <a:pt x="641407" y="773070"/>
                  </a:lnTo>
                  <a:lnTo>
                    <a:pt x="636679" y="778427"/>
                  </a:lnTo>
                  <a:lnTo>
                    <a:pt x="631636" y="784100"/>
                  </a:lnTo>
                  <a:lnTo>
                    <a:pt x="629430" y="786621"/>
                  </a:lnTo>
                  <a:lnTo>
                    <a:pt x="627854" y="789142"/>
                  </a:lnTo>
                  <a:lnTo>
                    <a:pt x="625962" y="791978"/>
                  </a:lnTo>
                  <a:lnTo>
                    <a:pt x="624702" y="795444"/>
                  </a:lnTo>
                  <a:lnTo>
                    <a:pt x="624071" y="798595"/>
                  </a:lnTo>
                  <a:lnTo>
                    <a:pt x="623756" y="802377"/>
                  </a:lnTo>
                  <a:lnTo>
                    <a:pt x="623756" y="805528"/>
                  </a:lnTo>
                  <a:lnTo>
                    <a:pt x="624386" y="809309"/>
                  </a:lnTo>
                  <a:lnTo>
                    <a:pt x="626278" y="816872"/>
                  </a:lnTo>
                  <a:lnTo>
                    <a:pt x="629114" y="825696"/>
                  </a:lnTo>
                  <a:lnTo>
                    <a:pt x="632581" y="834834"/>
                  </a:lnTo>
                  <a:lnTo>
                    <a:pt x="600747" y="850275"/>
                  </a:lnTo>
                  <a:lnTo>
                    <a:pt x="571434" y="865086"/>
                  </a:lnTo>
                  <a:lnTo>
                    <a:pt x="544642" y="879897"/>
                  </a:lnTo>
                  <a:lnTo>
                    <a:pt x="521003" y="893762"/>
                  </a:lnTo>
                  <a:lnTo>
                    <a:pt x="521003" y="891556"/>
                  </a:lnTo>
                  <a:lnTo>
                    <a:pt x="521003" y="885569"/>
                  </a:lnTo>
                  <a:lnTo>
                    <a:pt x="521633" y="879582"/>
                  </a:lnTo>
                  <a:lnTo>
                    <a:pt x="523209" y="873594"/>
                  </a:lnTo>
                  <a:lnTo>
                    <a:pt x="524470" y="867292"/>
                  </a:lnTo>
                  <a:lnTo>
                    <a:pt x="526361" y="861305"/>
                  </a:lnTo>
                  <a:lnTo>
                    <a:pt x="528252" y="855002"/>
                  </a:lnTo>
                  <a:lnTo>
                    <a:pt x="532665" y="843027"/>
                  </a:lnTo>
                  <a:lnTo>
                    <a:pt x="537078" y="831683"/>
                  </a:lnTo>
                  <a:lnTo>
                    <a:pt x="540860" y="820654"/>
                  </a:lnTo>
                  <a:lnTo>
                    <a:pt x="542436" y="815297"/>
                  </a:lnTo>
                  <a:lnTo>
                    <a:pt x="543697" y="810570"/>
                  </a:lnTo>
                  <a:lnTo>
                    <a:pt x="544327" y="806158"/>
                  </a:lnTo>
                  <a:lnTo>
                    <a:pt x="544642" y="802377"/>
                  </a:lnTo>
                  <a:lnTo>
                    <a:pt x="544327" y="798595"/>
                  </a:lnTo>
                  <a:lnTo>
                    <a:pt x="543697" y="795444"/>
                  </a:lnTo>
                  <a:lnTo>
                    <a:pt x="542436" y="791978"/>
                  </a:lnTo>
                  <a:lnTo>
                    <a:pt x="540545" y="789142"/>
                  </a:lnTo>
                  <a:lnTo>
                    <a:pt x="538654" y="786621"/>
                  </a:lnTo>
                  <a:lnTo>
                    <a:pt x="536763" y="784100"/>
                  </a:lnTo>
                  <a:lnTo>
                    <a:pt x="531719" y="778427"/>
                  </a:lnTo>
                  <a:lnTo>
                    <a:pt x="526992" y="773070"/>
                  </a:lnTo>
                  <a:lnTo>
                    <a:pt x="524785" y="769919"/>
                  </a:lnTo>
                  <a:lnTo>
                    <a:pt x="523209" y="766768"/>
                  </a:lnTo>
                  <a:lnTo>
                    <a:pt x="521318" y="763302"/>
                  </a:lnTo>
                  <a:lnTo>
                    <a:pt x="520057" y="759835"/>
                  </a:lnTo>
                  <a:lnTo>
                    <a:pt x="519112" y="755424"/>
                  </a:lnTo>
                  <a:lnTo>
                    <a:pt x="519112" y="751012"/>
                  </a:lnTo>
                  <a:lnTo>
                    <a:pt x="519112" y="746285"/>
                  </a:lnTo>
                  <a:lnTo>
                    <a:pt x="519742" y="742504"/>
                  </a:lnTo>
                  <a:lnTo>
                    <a:pt x="520373" y="739037"/>
                  </a:lnTo>
                  <a:lnTo>
                    <a:pt x="521948" y="735886"/>
                  </a:lnTo>
                  <a:lnTo>
                    <a:pt x="523524" y="733365"/>
                  </a:lnTo>
                  <a:lnTo>
                    <a:pt x="525731" y="731474"/>
                  </a:lnTo>
                  <a:lnTo>
                    <a:pt x="528252" y="729899"/>
                  </a:lnTo>
                  <a:lnTo>
                    <a:pt x="531089" y="728323"/>
                  </a:lnTo>
                  <a:lnTo>
                    <a:pt x="534871" y="727693"/>
                  </a:lnTo>
                  <a:lnTo>
                    <a:pt x="538654" y="726432"/>
                  </a:lnTo>
                  <a:lnTo>
                    <a:pt x="543697" y="726117"/>
                  </a:lnTo>
                  <a:lnTo>
                    <a:pt x="548740" y="725802"/>
                  </a:lnTo>
                  <a:lnTo>
                    <a:pt x="560402" y="725487"/>
                  </a:lnTo>
                  <a:close/>
                  <a:moveTo>
                    <a:pt x="1944850" y="684212"/>
                  </a:moveTo>
                  <a:lnTo>
                    <a:pt x="1964191" y="689289"/>
                  </a:lnTo>
                  <a:lnTo>
                    <a:pt x="1983216" y="694683"/>
                  </a:lnTo>
                  <a:lnTo>
                    <a:pt x="2001606" y="700711"/>
                  </a:lnTo>
                  <a:lnTo>
                    <a:pt x="2019679" y="707057"/>
                  </a:lnTo>
                  <a:lnTo>
                    <a:pt x="2037435" y="712768"/>
                  </a:lnTo>
                  <a:lnTo>
                    <a:pt x="2054240" y="719431"/>
                  </a:lnTo>
                  <a:lnTo>
                    <a:pt x="2071362" y="726095"/>
                  </a:lnTo>
                  <a:lnTo>
                    <a:pt x="2087849" y="732758"/>
                  </a:lnTo>
                  <a:lnTo>
                    <a:pt x="2103703" y="739421"/>
                  </a:lnTo>
                  <a:lnTo>
                    <a:pt x="2119239" y="746084"/>
                  </a:lnTo>
                  <a:lnTo>
                    <a:pt x="2148093" y="759728"/>
                  </a:lnTo>
                  <a:lnTo>
                    <a:pt x="2175361" y="773371"/>
                  </a:lnTo>
                  <a:lnTo>
                    <a:pt x="2200093" y="786063"/>
                  </a:lnTo>
                  <a:lnTo>
                    <a:pt x="2222605" y="798755"/>
                  </a:lnTo>
                  <a:lnTo>
                    <a:pt x="2242580" y="810177"/>
                  </a:lnTo>
                  <a:lnTo>
                    <a:pt x="2259702" y="820330"/>
                  </a:lnTo>
                  <a:lnTo>
                    <a:pt x="2273653" y="829532"/>
                  </a:lnTo>
                  <a:lnTo>
                    <a:pt x="2285068" y="837147"/>
                  </a:lnTo>
                  <a:lnTo>
                    <a:pt x="2293629" y="842858"/>
                  </a:lnTo>
                  <a:lnTo>
                    <a:pt x="2300287" y="847618"/>
                  </a:lnTo>
                  <a:lnTo>
                    <a:pt x="2300287" y="1168400"/>
                  </a:lnTo>
                  <a:lnTo>
                    <a:pt x="1936289" y="1168400"/>
                  </a:lnTo>
                  <a:lnTo>
                    <a:pt x="1936289" y="1012292"/>
                  </a:lnTo>
                  <a:lnTo>
                    <a:pt x="1936289" y="972313"/>
                  </a:lnTo>
                  <a:lnTo>
                    <a:pt x="1903314" y="948199"/>
                  </a:lnTo>
                  <a:lnTo>
                    <a:pt x="1896972" y="943757"/>
                  </a:lnTo>
                  <a:lnTo>
                    <a:pt x="1882387" y="933921"/>
                  </a:lnTo>
                  <a:lnTo>
                    <a:pt x="1859875" y="919326"/>
                  </a:lnTo>
                  <a:lnTo>
                    <a:pt x="1846241" y="910759"/>
                  </a:lnTo>
                  <a:lnTo>
                    <a:pt x="1830387" y="901240"/>
                  </a:lnTo>
                  <a:lnTo>
                    <a:pt x="1845924" y="875222"/>
                  </a:lnTo>
                  <a:lnTo>
                    <a:pt x="1861777" y="847300"/>
                  </a:lnTo>
                  <a:lnTo>
                    <a:pt x="1877631" y="818109"/>
                  </a:lnTo>
                  <a:lnTo>
                    <a:pt x="1893167" y="788601"/>
                  </a:lnTo>
                  <a:lnTo>
                    <a:pt x="1907753" y="759728"/>
                  </a:lnTo>
                  <a:lnTo>
                    <a:pt x="1921704" y="732123"/>
                  </a:lnTo>
                  <a:lnTo>
                    <a:pt x="1944850" y="684212"/>
                  </a:lnTo>
                  <a:close/>
                  <a:moveTo>
                    <a:pt x="1521460" y="679450"/>
                  </a:moveTo>
                  <a:lnTo>
                    <a:pt x="1543050" y="723725"/>
                  </a:lnTo>
                  <a:lnTo>
                    <a:pt x="1555750" y="750163"/>
                  </a:lnTo>
                  <a:lnTo>
                    <a:pt x="1570037" y="777875"/>
                  </a:lnTo>
                  <a:lnTo>
                    <a:pt x="1541462" y="767682"/>
                  </a:lnTo>
                  <a:lnTo>
                    <a:pt x="1512887" y="758126"/>
                  </a:lnTo>
                  <a:lnTo>
                    <a:pt x="1482407" y="748889"/>
                  </a:lnTo>
                  <a:lnTo>
                    <a:pt x="1451927" y="740289"/>
                  </a:lnTo>
                  <a:lnTo>
                    <a:pt x="1423987" y="732963"/>
                  </a:lnTo>
                  <a:lnTo>
                    <a:pt x="1433830" y="717992"/>
                  </a:lnTo>
                  <a:lnTo>
                    <a:pt x="1443672" y="702065"/>
                  </a:lnTo>
                  <a:lnTo>
                    <a:pt x="1462722" y="696013"/>
                  </a:lnTo>
                  <a:lnTo>
                    <a:pt x="1481772" y="690280"/>
                  </a:lnTo>
                  <a:lnTo>
                    <a:pt x="1501457" y="684546"/>
                  </a:lnTo>
                  <a:lnTo>
                    <a:pt x="1521460" y="679450"/>
                  </a:lnTo>
                  <a:close/>
                  <a:moveTo>
                    <a:pt x="794901" y="679450"/>
                  </a:moveTo>
                  <a:lnTo>
                    <a:pt x="809240" y="682922"/>
                  </a:lnTo>
                  <a:lnTo>
                    <a:pt x="823261" y="687026"/>
                  </a:lnTo>
                  <a:lnTo>
                    <a:pt x="850665" y="695865"/>
                  </a:lnTo>
                  <a:lnTo>
                    <a:pt x="877432" y="704704"/>
                  </a:lnTo>
                  <a:lnTo>
                    <a:pt x="902924" y="714174"/>
                  </a:lnTo>
                  <a:lnTo>
                    <a:pt x="915988" y="734061"/>
                  </a:lnTo>
                  <a:lnTo>
                    <a:pt x="908659" y="735640"/>
                  </a:lnTo>
                  <a:lnTo>
                    <a:pt x="886035" y="741322"/>
                  </a:lnTo>
                  <a:lnTo>
                    <a:pt x="864048" y="747635"/>
                  </a:lnTo>
                  <a:lnTo>
                    <a:pt x="842380" y="753633"/>
                  </a:lnTo>
                  <a:lnTo>
                    <a:pt x="821031" y="760262"/>
                  </a:lnTo>
                  <a:lnTo>
                    <a:pt x="799999" y="766891"/>
                  </a:lnTo>
                  <a:lnTo>
                    <a:pt x="779287" y="774151"/>
                  </a:lnTo>
                  <a:lnTo>
                    <a:pt x="759212" y="781096"/>
                  </a:lnTo>
                  <a:lnTo>
                    <a:pt x="739775" y="788988"/>
                  </a:lnTo>
                  <a:lnTo>
                    <a:pt x="755389" y="758052"/>
                  </a:lnTo>
                  <a:lnTo>
                    <a:pt x="770046" y="729010"/>
                  </a:lnTo>
                  <a:lnTo>
                    <a:pt x="794901" y="679450"/>
                  </a:lnTo>
                  <a:close/>
                  <a:moveTo>
                    <a:pt x="372507" y="674687"/>
                  </a:moveTo>
                  <a:lnTo>
                    <a:pt x="397574" y="725838"/>
                  </a:lnTo>
                  <a:lnTo>
                    <a:pt x="412487" y="756655"/>
                  </a:lnTo>
                  <a:lnTo>
                    <a:pt x="428986" y="788108"/>
                  </a:lnTo>
                  <a:lnTo>
                    <a:pt x="446120" y="820832"/>
                  </a:lnTo>
                  <a:lnTo>
                    <a:pt x="463254" y="852603"/>
                  </a:lnTo>
                  <a:lnTo>
                    <a:pt x="471821" y="867535"/>
                  </a:lnTo>
                  <a:lnTo>
                    <a:pt x="480706" y="881832"/>
                  </a:lnTo>
                  <a:lnTo>
                    <a:pt x="488955" y="895493"/>
                  </a:lnTo>
                  <a:lnTo>
                    <a:pt x="496888" y="908519"/>
                  </a:lnTo>
                  <a:lnTo>
                    <a:pt x="472456" y="924087"/>
                  </a:lnTo>
                  <a:lnTo>
                    <a:pt x="454053" y="935842"/>
                  </a:lnTo>
                  <a:lnTo>
                    <a:pt x="441995" y="944420"/>
                  </a:lnTo>
                  <a:lnTo>
                    <a:pt x="436919" y="947914"/>
                  </a:lnTo>
                  <a:lnTo>
                    <a:pt x="404554" y="972060"/>
                  </a:lnTo>
                  <a:lnTo>
                    <a:pt x="404554" y="1012091"/>
                  </a:lnTo>
                  <a:lnTo>
                    <a:pt x="404554" y="1163637"/>
                  </a:lnTo>
                  <a:lnTo>
                    <a:pt x="0" y="1163637"/>
                  </a:lnTo>
                  <a:lnTo>
                    <a:pt x="0" y="842118"/>
                  </a:lnTo>
                  <a:lnTo>
                    <a:pt x="6980" y="837035"/>
                  </a:lnTo>
                  <a:lnTo>
                    <a:pt x="15547" y="830999"/>
                  </a:lnTo>
                  <a:lnTo>
                    <a:pt x="27922" y="823374"/>
                  </a:lnTo>
                  <a:lnTo>
                    <a:pt x="42835" y="813842"/>
                  </a:lnTo>
                  <a:lnTo>
                    <a:pt x="60921" y="803040"/>
                  </a:lnTo>
                  <a:lnTo>
                    <a:pt x="81545" y="790968"/>
                  </a:lnTo>
                  <a:lnTo>
                    <a:pt x="105343" y="777942"/>
                  </a:lnTo>
                  <a:lnTo>
                    <a:pt x="131361" y="764598"/>
                  </a:lnTo>
                  <a:lnTo>
                    <a:pt x="159918" y="750619"/>
                  </a:lnTo>
                  <a:lnTo>
                    <a:pt x="174831" y="743629"/>
                  </a:lnTo>
                  <a:lnTo>
                    <a:pt x="190696" y="736640"/>
                  </a:lnTo>
                  <a:lnTo>
                    <a:pt x="206560" y="729968"/>
                  </a:lnTo>
                  <a:lnTo>
                    <a:pt x="223060" y="722978"/>
                  </a:lnTo>
                  <a:lnTo>
                    <a:pt x="240511" y="716307"/>
                  </a:lnTo>
                  <a:lnTo>
                    <a:pt x="258280" y="709635"/>
                  </a:lnTo>
                  <a:lnTo>
                    <a:pt x="276366" y="702963"/>
                  </a:lnTo>
                  <a:lnTo>
                    <a:pt x="294769" y="696609"/>
                  </a:lnTo>
                  <a:lnTo>
                    <a:pt x="313490" y="690890"/>
                  </a:lnTo>
                  <a:lnTo>
                    <a:pt x="332528" y="684854"/>
                  </a:lnTo>
                  <a:lnTo>
                    <a:pt x="352200" y="679770"/>
                  </a:lnTo>
                  <a:lnTo>
                    <a:pt x="372507" y="674687"/>
                  </a:lnTo>
                  <a:close/>
                  <a:moveTo>
                    <a:pt x="1169996" y="7937"/>
                  </a:moveTo>
                  <a:lnTo>
                    <a:pt x="1183624" y="8254"/>
                  </a:lnTo>
                  <a:lnTo>
                    <a:pt x="1197252" y="9206"/>
                  </a:lnTo>
                  <a:lnTo>
                    <a:pt x="1210881" y="10791"/>
                  </a:lnTo>
                  <a:lnTo>
                    <a:pt x="1223875" y="13328"/>
                  </a:lnTo>
                  <a:lnTo>
                    <a:pt x="1237503" y="16183"/>
                  </a:lnTo>
                  <a:lnTo>
                    <a:pt x="1250815" y="19988"/>
                  </a:lnTo>
                  <a:lnTo>
                    <a:pt x="1264126" y="24428"/>
                  </a:lnTo>
                  <a:lnTo>
                    <a:pt x="1277437" y="29502"/>
                  </a:lnTo>
                  <a:lnTo>
                    <a:pt x="1289798" y="35210"/>
                  </a:lnTo>
                  <a:lnTo>
                    <a:pt x="1302792" y="41870"/>
                  </a:lnTo>
                  <a:lnTo>
                    <a:pt x="1314836" y="48847"/>
                  </a:lnTo>
                  <a:lnTo>
                    <a:pt x="1326879" y="56458"/>
                  </a:lnTo>
                  <a:lnTo>
                    <a:pt x="1338923" y="64703"/>
                  </a:lnTo>
                  <a:lnTo>
                    <a:pt x="1350333" y="73900"/>
                  </a:lnTo>
                  <a:lnTo>
                    <a:pt x="1361108" y="83414"/>
                  </a:lnTo>
                  <a:lnTo>
                    <a:pt x="1371884" y="93562"/>
                  </a:lnTo>
                  <a:lnTo>
                    <a:pt x="1382343" y="104661"/>
                  </a:lnTo>
                  <a:lnTo>
                    <a:pt x="1392168" y="116395"/>
                  </a:lnTo>
                  <a:lnTo>
                    <a:pt x="1401359" y="128763"/>
                  </a:lnTo>
                  <a:lnTo>
                    <a:pt x="1410234" y="141765"/>
                  </a:lnTo>
                  <a:lnTo>
                    <a:pt x="1418157" y="155402"/>
                  </a:lnTo>
                  <a:lnTo>
                    <a:pt x="1426080" y="169672"/>
                  </a:lnTo>
                  <a:lnTo>
                    <a:pt x="1433053" y="184577"/>
                  </a:lnTo>
                  <a:lnTo>
                    <a:pt x="1439709" y="200117"/>
                  </a:lnTo>
                  <a:lnTo>
                    <a:pt x="1445414" y="216290"/>
                  </a:lnTo>
                  <a:lnTo>
                    <a:pt x="1450801" y="233415"/>
                  </a:lnTo>
                  <a:lnTo>
                    <a:pt x="1455239" y="250540"/>
                  </a:lnTo>
                  <a:lnTo>
                    <a:pt x="1458725" y="268933"/>
                  </a:lnTo>
                  <a:lnTo>
                    <a:pt x="1461894" y="287327"/>
                  </a:lnTo>
                  <a:lnTo>
                    <a:pt x="1463479" y="306989"/>
                  </a:lnTo>
                  <a:lnTo>
                    <a:pt x="1464747" y="316820"/>
                  </a:lnTo>
                  <a:lnTo>
                    <a:pt x="1465064" y="327285"/>
                  </a:lnTo>
                  <a:lnTo>
                    <a:pt x="1465381" y="337116"/>
                  </a:lnTo>
                  <a:lnTo>
                    <a:pt x="1465381" y="347898"/>
                  </a:lnTo>
                  <a:lnTo>
                    <a:pt x="1465064" y="355192"/>
                  </a:lnTo>
                  <a:lnTo>
                    <a:pt x="1464747" y="362169"/>
                  </a:lnTo>
                  <a:lnTo>
                    <a:pt x="1465381" y="362169"/>
                  </a:lnTo>
                  <a:lnTo>
                    <a:pt x="1468867" y="362486"/>
                  </a:lnTo>
                  <a:lnTo>
                    <a:pt x="1472353" y="362803"/>
                  </a:lnTo>
                  <a:lnTo>
                    <a:pt x="1475839" y="363437"/>
                  </a:lnTo>
                  <a:lnTo>
                    <a:pt x="1479009" y="364072"/>
                  </a:lnTo>
                  <a:lnTo>
                    <a:pt x="1485348" y="366291"/>
                  </a:lnTo>
                  <a:lnTo>
                    <a:pt x="1491052" y="369146"/>
                  </a:lnTo>
                  <a:lnTo>
                    <a:pt x="1497074" y="372951"/>
                  </a:lnTo>
                  <a:lnTo>
                    <a:pt x="1502462" y="377708"/>
                  </a:lnTo>
                  <a:lnTo>
                    <a:pt x="1507850" y="382465"/>
                  </a:lnTo>
                  <a:lnTo>
                    <a:pt x="1512604" y="388173"/>
                  </a:lnTo>
                  <a:lnTo>
                    <a:pt x="1516724" y="394516"/>
                  </a:lnTo>
                  <a:lnTo>
                    <a:pt x="1520528" y="401493"/>
                  </a:lnTo>
                  <a:lnTo>
                    <a:pt x="1524014" y="408470"/>
                  </a:lnTo>
                  <a:lnTo>
                    <a:pt x="1526549" y="416398"/>
                  </a:lnTo>
                  <a:lnTo>
                    <a:pt x="1528768" y="424643"/>
                  </a:lnTo>
                  <a:lnTo>
                    <a:pt x="1530669" y="433205"/>
                  </a:lnTo>
                  <a:lnTo>
                    <a:pt x="1531620" y="442085"/>
                  </a:lnTo>
                  <a:lnTo>
                    <a:pt x="1531937" y="450965"/>
                  </a:lnTo>
                  <a:lnTo>
                    <a:pt x="1531620" y="455722"/>
                  </a:lnTo>
                  <a:lnTo>
                    <a:pt x="1531303" y="460161"/>
                  </a:lnTo>
                  <a:lnTo>
                    <a:pt x="1530036" y="464601"/>
                  </a:lnTo>
                  <a:lnTo>
                    <a:pt x="1529085" y="469041"/>
                  </a:lnTo>
                  <a:lnTo>
                    <a:pt x="1527500" y="473164"/>
                  </a:lnTo>
                  <a:lnTo>
                    <a:pt x="1525915" y="477603"/>
                  </a:lnTo>
                  <a:lnTo>
                    <a:pt x="1524014" y="481409"/>
                  </a:lnTo>
                  <a:lnTo>
                    <a:pt x="1521478" y="485532"/>
                  </a:lnTo>
                  <a:lnTo>
                    <a:pt x="1519260" y="489337"/>
                  </a:lnTo>
                  <a:lnTo>
                    <a:pt x="1516090" y="493143"/>
                  </a:lnTo>
                  <a:lnTo>
                    <a:pt x="1513238" y="496948"/>
                  </a:lnTo>
                  <a:lnTo>
                    <a:pt x="1510069" y="500754"/>
                  </a:lnTo>
                  <a:lnTo>
                    <a:pt x="1503413" y="507413"/>
                  </a:lnTo>
                  <a:lnTo>
                    <a:pt x="1496123" y="513439"/>
                  </a:lnTo>
                  <a:lnTo>
                    <a:pt x="1488200" y="519464"/>
                  </a:lnTo>
                  <a:lnTo>
                    <a:pt x="1480277" y="524538"/>
                  </a:lnTo>
                  <a:lnTo>
                    <a:pt x="1471719" y="528978"/>
                  </a:lnTo>
                  <a:lnTo>
                    <a:pt x="1463479" y="532784"/>
                  </a:lnTo>
                  <a:lnTo>
                    <a:pt x="1455556" y="535638"/>
                  </a:lnTo>
                  <a:lnTo>
                    <a:pt x="1447315" y="537858"/>
                  </a:lnTo>
                  <a:lnTo>
                    <a:pt x="1439709" y="539443"/>
                  </a:lnTo>
                  <a:lnTo>
                    <a:pt x="1432736" y="539760"/>
                  </a:lnTo>
                  <a:lnTo>
                    <a:pt x="1431785" y="539443"/>
                  </a:lnTo>
                  <a:lnTo>
                    <a:pt x="1426714" y="553714"/>
                  </a:lnTo>
                  <a:lnTo>
                    <a:pt x="1421326" y="567985"/>
                  </a:lnTo>
                  <a:lnTo>
                    <a:pt x="1415622" y="581938"/>
                  </a:lnTo>
                  <a:lnTo>
                    <a:pt x="1409917" y="595575"/>
                  </a:lnTo>
                  <a:lnTo>
                    <a:pt x="1403578" y="608894"/>
                  </a:lnTo>
                  <a:lnTo>
                    <a:pt x="1396922" y="622214"/>
                  </a:lnTo>
                  <a:lnTo>
                    <a:pt x="1390267" y="635533"/>
                  </a:lnTo>
                  <a:lnTo>
                    <a:pt x="1383294" y="647901"/>
                  </a:lnTo>
                  <a:lnTo>
                    <a:pt x="1376004" y="660586"/>
                  </a:lnTo>
                  <a:lnTo>
                    <a:pt x="1368715" y="672320"/>
                  </a:lnTo>
                  <a:lnTo>
                    <a:pt x="1360791" y="684054"/>
                  </a:lnTo>
                  <a:lnTo>
                    <a:pt x="1353185" y="695470"/>
                  </a:lnTo>
                  <a:lnTo>
                    <a:pt x="1344945" y="706570"/>
                  </a:lnTo>
                  <a:lnTo>
                    <a:pt x="1337021" y="716718"/>
                  </a:lnTo>
                  <a:lnTo>
                    <a:pt x="1328464" y="727183"/>
                  </a:lnTo>
                  <a:lnTo>
                    <a:pt x="1319907" y="736697"/>
                  </a:lnTo>
                  <a:lnTo>
                    <a:pt x="1311349" y="746211"/>
                  </a:lnTo>
                  <a:lnTo>
                    <a:pt x="1302475" y="755090"/>
                  </a:lnTo>
                  <a:lnTo>
                    <a:pt x="1293601" y="763336"/>
                  </a:lnTo>
                  <a:lnTo>
                    <a:pt x="1284410" y="770947"/>
                  </a:lnTo>
                  <a:lnTo>
                    <a:pt x="1275219" y="778241"/>
                  </a:lnTo>
                  <a:lnTo>
                    <a:pt x="1266027" y="785217"/>
                  </a:lnTo>
                  <a:lnTo>
                    <a:pt x="1256519" y="791560"/>
                  </a:lnTo>
                  <a:lnTo>
                    <a:pt x="1247011" y="797268"/>
                  </a:lnTo>
                  <a:lnTo>
                    <a:pt x="1237503" y="802025"/>
                  </a:lnTo>
                  <a:lnTo>
                    <a:pt x="1227995" y="806465"/>
                  </a:lnTo>
                  <a:lnTo>
                    <a:pt x="1218170" y="810271"/>
                  </a:lnTo>
                  <a:lnTo>
                    <a:pt x="1208662" y="813442"/>
                  </a:lnTo>
                  <a:lnTo>
                    <a:pt x="1198837" y="815979"/>
                  </a:lnTo>
                  <a:lnTo>
                    <a:pt x="1189012" y="817882"/>
                  </a:lnTo>
                  <a:lnTo>
                    <a:pt x="1179504" y="818833"/>
                  </a:lnTo>
                  <a:lnTo>
                    <a:pt x="1169996" y="819150"/>
                  </a:lnTo>
                  <a:lnTo>
                    <a:pt x="1159854" y="818833"/>
                  </a:lnTo>
                  <a:lnTo>
                    <a:pt x="1150346" y="817882"/>
                  </a:lnTo>
                  <a:lnTo>
                    <a:pt x="1140521" y="815979"/>
                  </a:lnTo>
                  <a:lnTo>
                    <a:pt x="1131012" y="813442"/>
                  </a:lnTo>
                  <a:lnTo>
                    <a:pt x="1120871" y="810271"/>
                  </a:lnTo>
                  <a:lnTo>
                    <a:pt x="1111362" y="806465"/>
                  </a:lnTo>
                  <a:lnTo>
                    <a:pt x="1101854" y="802025"/>
                  </a:lnTo>
                  <a:lnTo>
                    <a:pt x="1092346" y="796634"/>
                  </a:lnTo>
                  <a:lnTo>
                    <a:pt x="1082521" y="791243"/>
                  </a:lnTo>
                  <a:lnTo>
                    <a:pt x="1073330" y="784900"/>
                  </a:lnTo>
                  <a:lnTo>
                    <a:pt x="1063822" y="778241"/>
                  </a:lnTo>
                  <a:lnTo>
                    <a:pt x="1054631" y="770947"/>
                  </a:lnTo>
                  <a:lnTo>
                    <a:pt x="1045757" y="763336"/>
                  </a:lnTo>
                  <a:lnTo>
                    <a:pt x="1036565" y="754773"/>
                  </a:lnTo>
                  <a:lnTo>
                    <a:pt x="1027691" y="745894"/>
                  </a:lnTo>
                  <a:lnTo>
                    <a:pt x="1018817" y="736380"/>
                  </a:lnTo>
                  <a:lnTo>
                    <a:pt x="1010577" y="726866"/>
                  </a:lnTo>
                  <a:lnTo>
                    <a:pt x="1002019" y="716401"/>
                  </a:lnTo>
                  <a:lnTo>
                    <a:pt x="994096" y="705935"/>
                  </a:lnTo>
                  <a:lnTo>
                    <a:pt x="985856" y="694836"/>
                  </a:lnTo>
                  <a:lnTo>
                    <a:pt x="978249" y="683419"/>
                  </a:lnTo>
                  <a:lnTo>
                    <a:pt x="970326" y="672003"/>
                  </a:lnTo>
                  <a:lnTo>
                    <a:pt x="963036" y="659635"/>
                  </a:lnTo>
                  <a:lnTo>
                    <a:pt x="955747" y="647267"/>
                  </a:lnTo>
                  <a:lnTo>
                    <a:pt x="948774" y="634265"/>
                  </a:lnTo>
                  <a:lnTo>
                    <a:pt x="942118" y="621579"/>
                  </a:lnTo>
                  <a:lnTo>
                    <a:pt x="935463" y="608260"/>
                  </a:lnTo>
                  <a:lnTo>
                    <a:pt x="929124" y="594624"/>
                  </a:lnTo>
                  <a:lnTo>
                    <a:pt x="923419" y="580987"/>
                  </a:lnTo>
                  <a:lnTo>
                    <a:pt x="917714" y="567033"/>
                  </a:lnTo>
                  <a:lnTo>
                    <a:pt x="912326" y="552446"/>
                  </a:lnTo>
                  <a:lnTo>
                    <a:pt x="907572" y="538175"/>
                  </a:lnTo>
                  <a:lnTo>
                    <a:pt x="899966" y="536906"/>
                  </a:lnTo>
                  <a:lnTo>
                    <a:pt x="892676" y="535003"/>
                  </a:lnTo>
                  <a:lnTo>
                    <a:pt x="885387" y="531832"/>
                  </a:lnTo>
                  <a:lnTo>
                    <a:pt x="877780" y="528661"/>
                  </a:lnTo>
                  <a:lnTo>
                    <a:pt x="870174" y="524538"/>
                  </a:lnTo>
                  <a:lnTo>
                    <a:pt x="862567" y="519781"/>
                  </a:lnTo>
                  <a:lnTo>
                    <a:pt x="855595" y="514707"/>
                  </a:lnTo>
                  <a:lnTo>
                    <a:pt x="848622" y="508999"/>
                  </a:lnTo>
                  <a:lnTo>
                    <a:pt x="842283" y="503291"/>
                  </a:lnTo>
                  <a:lnTo>
                    <a:pt x="836262" y="496631"/>
                  </a:lnTo>
                  <a:lnTo>
                    <a:pt x="831191" y="489971"/>
                  </a:lnTo>
                  <a:lnTo>
                    <a:pt x="826436" y="482677"/>
                  </a:lnTo>
                  <a:lnTo>
                    <a:pt x="824535" y="478872"/>
                  </a:lnTo>
                  <a:lnTo>
                    <a:pt x="822950" y="475383"/>
                  </a:lnTo>
                  <a:lnTo>
                    <a:pt x="821365" y="471261"/>
                  </a:lnTo>
                  <a:lnTo>
                    <a:pt x="820098" y="467455"/>
                  </a:lnTo>
                  <a:lnTo>
                    <a:pt x="819147" y="463333"/>
                  </a:lnTo>
                  <a:lnTo>
                    <a:pt x="818513" y="459527"/>
                  </a:lnTo>
                  <a:lnTo>
                    <a:pt x="817879" y="455087"/>
                  </a:lnTo>
                  <a:lnTo>
                    <a:pt x="817562" y="450965"/>
                  </a:lnTo>
                  <a:lnTo>
                    <a:pt x="817879" y="442719"/>
                  </a:lnTo>
                  <a:lnTo>
                    <a:pt x="819147" y="434791"/>
                  </a:lnTo>
                  <a:lnTo>
                    <a:pt x="820098" y="426863"/>
                  </a:lnTo>
                  <a:lnTo>
                    <a:pt x="821999" y="419252"/>
                  </a:lnTo>
                  <a:lnTo>
                    <a:pt x="824535" y="412275"/>
                  </a:lnTo>
                  <a:lnTo>
                    <a:pt x="827070" y="405298"/>
                  </a:lnTo>
                  <a:lnTo>
                    <a:pt x="830557" y="398956"/>
                  </a:lnTo>
                  <a:lnTo>
                    <a:pt x="834360" y="393247"/>
                  </a:lnTo>
                  <a:lnTo>
                    <a:pt x="838163" y="387222"/>
                  </a:lnTo>
                  <a:lnTo>
                    <a:pt x="842600" y="382465"/>
                  </a:lnTo>
                  <a:lnTo>
                    <a:pt x="847037" y="377708"/>
                  </a:lnTo>
                  <a:lnTo>
                    <a:pt x="852108" y="373585"/>
                  </a:lnTo>
                  <a:lnTo>
                    <a:pt x="857496" y="370414"/>
                  </a:lnTo>
                  <a:lnTo>
                    <a:pt x="862884" y="367243"/>
                  </a:lnTo>
                  <a:lnTo>
                    <a:pt x="868589" y="365023"/>
                  </a:lnTo>
                  <a:lnTo>
                    <a:pt x="874294" y="363754"/>
                  </a:lnTo>
                  <a:lnTo>
                    <a:pt x="873977" y="355509"/>
                  </a:lnTo>
                  <a:lnTo>
                    <a:pt x="873977" y="347898"/>
                  </a:lnTo>
                  <a:lnTo>
                    <a:pt x="873977" y="337116"/>
                  </a:lnTo>
                  <a:lnTo>
                    <a:pt x="874294" y="327285"/>
                  </a:lnTo>
                  <a:lnTo>
                    <a:pt x="874611" y="316820"/>
                  </a:lnTo>
                  <a:lnTo>
                    <a:pt x="875562" y="306989"/>
                  </a:lnTo>
                  <a:lnTo>
                    <a:pt x="877780" y="287327"/>
                  </a:lnTo>
                  <a:lnTo>
                    <a:pt x="880633" y="268933"/>
                  </a:lnTo>
                  <a:lnTo>
                    <a:pt x="884119" y="250540"/>
                  </a:lnTo>
                  <a:lnTo>
                    <a:pt x="888556" y="233415"/>
                  </a:lnTo>
                  <a:lnTo>
                    <a:pt x="893944" y="216290"/>
                  </a:lnTo>
                  <a:lnTo>
                    <a:pt x="899649" y="200117"/>
                  </a:lnTo>
                  <a:lnTo>
                    <a:pt x="905988" y="184577"/>
                  </a:lnTo>
                  <a:lnTo>
                    <a:pt x="913277" y="169672"/>
                  </a:lnTo>
                  <a:lnTo>
                    <a:pt x="921201" y="155402"/>
                  </a:lnTo>
                  <a:lnTo>
                    <a:pt x="929124" y="141765"/>
                  </a:lnTo>
                  <a:lnTo>
                    <a:pt x="937998" y="128763"/>
                  </a:lnTo>
                  <a:lnTo>
                    <a:pt x="947189" y="116395"/>
                  </a:lnTo>
                  <a:lnTo>
                    <a:pt x="957014" y="104661"/>
                  </a:lnTo>
                  <a:lnTo>
                    <a:pt x="967473" y="93562"/>
                  </a:lnTo>
                  <a:lnTo>
                    <a:pt x="978249" y="83414"/>
                  </a:lnTo>
                  <a:lnTo>
                    <a:pt x="989025" y="73900"/>
                  </a:lnTo>
                  <a:lnTo>
                    <a:pt x="1000435" y="64703"/>
                  </a:lnTo>
                  <a:lnTo>
                    <a:pt x="1012478" y="56458"/>
                  </a:lnTo>
                  <a:lnTo>
                    <a:pt x="1024522" y="48847"/>
                  </a:lnTo>
                  <a:lnTo>
                    <a:pt x="1036565" y="41870"/>
                  </a:lnTo>
                  <a:lnTo>
                    <a:pt x="1049560" y="35210"/>
                  </a:lnTo>
                  <a:lnTo>
                    <a:pt x="1062554" y="29502"/>
                  </a:lnTo>
                  <a:lnTo>
                    <a:pt x="1075232" y="24428"/>
                  </a:lnTo>
                  <a:lnTo>
                    <a:pt x="1088543" y="19988"/>
                  </a:lnTo>
                  <a:lnTo>
                    <a:pt x="1101854" y="16183"/>
                  </a:lnTo>
                  <a:lnTo>
                    <a:pt x="1115483" y="13328"/>
                  </a:lnTo>
                  <a:lnTo>
                    <a:pt x="1129111" y="10791"/>
                  </a:lnTo>
                  <a:lnTo>
                    <a:pt x="1142739" y="9206"/>
                  </a:lnTo>
                  <a:lnTo>
                    <a:pt x="1156367" y="8254"/>
                  </a:lnTo>
                  <a:lnTo>
                    <a:pt x="1169996" y="7937"/>
                  </a:lnTo>
                  <a:close/>
                  <a:moveTo>
                    <a:pt x="1716723" y="4762"/>
                  </a:moveTo>
                  <a:lnTo>
                    <a:pt x="1724660" y="4762"/>
                  </a:lnTo>
                  <a:lnTo>
                    <a:pt x="1736090" y="5397"/>
                  </a:lnTo>
                  <a:lnTo>
                    <a:pt x="1747520" y="6031"/>
                  </a:lnTo>
                  <a:lnTo>
                    <a:pt x="1758950" y="7617"/>
                  </a:lnTo>
                  <a:lnTo>
                    <a:pt x="1770380" y="9203"/>
                  </a:lnTo>
                  <a:lnTo>
                    <a:pt x="1781493" y="12058"/>
                  </a:lnTo>
                  <a:lnTo>
                    <a:pt x="1792923" y="15230"/>
                  </a:lnTo>
                  <a:lnTo>
                    <a:pt x="1804035" y="19036"/>
                  </a:lnTo>
                  <a:lnTo>
                    <a:pt x="1815148" y="22843"/>
                  </a:lnTo>
                  <a:lnTo>
                    <a:pt x="1825943" y="27601"/>
                  </a:lnTo>
                  <a:lnTo>
                    <a:pt x="1836420" y="33311"/>
                  </a:lnTo>
                  <a:lnTo>
                    <a:pt x="1846898" y="39020"/>
                  </a:lnTo>
                  <a:lnTo>
                    <a:pt x="1856740" y="45364"/>
                  </a:lnTo>
                  <a:lnTo>
                    <a:pt x="1866583" y="52343"/>
                  </a:lnTo>
                  <a:lnTo>
                    <a:pt x="1876425" y="60273"/>
                  </a:lnTo>
                  <a:lnTo>
                    <a:pt x="1885950" y="68203"/>
                  </a:lnTo>
                  <a:lnTo>
                    <a:pt x="1894840" y="77085"/>
                  </a:lnTo>
                  <a:lnTo>
                    <a:pt x="1903095" y="86284"/>
                  </a:lnTo>
                  <a:lnTo>
                    <a:pt x="1911668" y="95800"/>
                  </a:lnTo>
                  <a:lnTo>
                    <a:pt x="1919288" y="106268"/>
                  </a:lnTo>
                  <a:lnTo>
                    <a:pt x="1926908" y="117370"/>
                  </a:lnTo>
                  <a:lnTo>
                    <a:pt x="1933893" y="128789"/>
                  </a:lnTo>
                  <a:lnTo>
                    <a:pt x="1940243" y="140526"/>
                  </a:lnTo>
                  <a:lnTo>
                    <a:pt x="1945958" y="152897"/>
                  </a:lnTo>
                  <a:lnTo>
                    <a:pt x="1951673" y="166219"/>
                  </a:lnTo>
                  <a:lnTo>
                    <a:pt x="1956435" y="179859"/>
                  </a:lnTo>
                  <a:lnTo>
                    <a:pt x="1960880" y="193816"/>
                  </a:lnTo>
                  <a:lnTo>
                    <a:pt x="1964373" y="208725"/>
                  </a:lnTo>
                  <a:lnTo>
                    <a:pt x="1967865" y="223633"/>
                  </a:lnTo>
                  <a:lnTo>
                    <a:pt x="1970088" y="239493"/>
                  </a:lnTo>
                  <a:lnTo>
                    <a:pt x="1971675" y="255671"/>
                  </a:lnTo>
                  <a:lnTo>
                    <a:pt x="1972945" y="272800"/>
                  </a:lnTo>
                  <a:lnTo>
                    <a:pt x="1973263" y="289929"/>
                  </a:lnTo>
                  <a:lnTo>
                    <a:pt x="1972945" y="295956"/>
                  </a:lnTo>
                  <a:lnTo>
                    <a:pt x="1972945" y="302300"/>
                  </a:lnTo>
                  <a:lnTo>
                    <a:pt x="1973263" y="302300"/>
                  </a:lnTo>
                  <a:lnTo>
                    <a:pt x="1978660" y="302617"/>
                  </a:lnTo>
                  <a:lnTo>
                    <a:pt x="1984375" y="303569"/>
                  </a:lnTo>
                  <a:lnTo>
                    <a:pt x="1989773" y="305472"/>
                  </a:lnTo>
                  <a:lnTo>
                    <a:pt x="1995170" y="308010"/>
                  </a:lnTo>
                  <a:lnTo>
                    <a:pt x="1999933" y="311182"/>
                  </a:lnTo>
                  <a:lnTo>
                    <a:pt x="2004378" y="314988"/>
                  </a:lnTo>
                  <a:lnTo>
                    <a:pt x="2008823" y="319112"/>
                  </a:lnTo>
                  <a:lnTo>
                    <a:pt x="2012633" y="323870"/>
                  </a:lnTo>
                  <a:lnTo>
                    <a:pt x="2016443" y="328945"/>
                  </a:lnTo>
                  <a:lnTo>
                    <a:pt x="2019300" y="334972"/>
                  </a:lnTo>
                  <a:lnTo>
                    <a:pt x="2022158" y="341316"/>
                  </a:lnTo>
                  <a:lnTo>
                    <a:pt x="2024380" y="347660"/>
                  </a:lnTo>
                  <a:lnTo>
                    <a:pt x="2026285" y="354639"/>
                  </a:lnTo>
                  <a:lnTo>
                    <a:pt x="2027873" y="361617"/>
                  </a:lnTo>
                  <a:lnTo>
                    <a:pt x="2028508" y="368913"/>
                  </a:lnTo>
                  <a:lnTo>
                    <a:pt x="2028825" y="376526"/>
                  </a:lnTo>
                  <a:lnTo>
                    <a:pt x="2028825" y="380332"/>
                  </a:lnTo>
                  <a:lnTo>
                    <a:pt x="2028508" y="384139"/>
                  </a:lnTo>
                  <a:lnTo>
                    <a:pt x="2027873" y="387945"/>
                  </a:lnTo>
                  <a:lnTo>
                    <a:pt x="2026603" y="391434"/>
                  </a:lnTo>
                  <a:lnTo>
                    <a:pt x="2025333" y="394924"/>
                  </a:lnTo>
                  <a:lnTo>
                    <a:pt x="2023745" y="398730"/>
                  </a:lnTo>
                  <a:lnTo>
                    <a:pt x="2022158" y="401902"/>
                  </a:lnTo>
                  <a:lnTo>
                    <a:pt x="2020570" y="405391"/>
                  </a:lnTo>
                  <a:lnTo>
                    <a:pt x="2015808" y="412053"/>
                  </a:lnTo>
                  <a:lnTo>
                    <a:pt x="2010728" y="418397"/>
                  </a:lnTo>
                  <a:lnTo>
                    <a:pt x="2005013" y="423789"/>
                  </a:lnTo>
                  <a:lnTo>
                    <a:pt x="1998663" y="429182"/>
                  </a:lnTo>
                  <a:lnTo>
                    <a:pt x="1992313" y="433940"/>
                  </a:lnTo>
                  <a:lnTo>
                    <a:pt x="1985328" y="438063"/>
                  </a:lnTo>
                  <a:lnTo>
                    <a:pt x="1978343" y="441870"/>
                  </a:lnTo>
                  <a:lnTo>
                    <a:pt x="1971358" y="445042"/>
                  </a:lnTo>
                  <a:lnTo>
                    <a:pt x="1964690" y="447579"/>
                  </a:lnTo>
                  <a:lnTo>
                    <a:pt x="1957705" y="449483"/>
                  </a:lnTo>
                  <a:lnTo>
                    <a:pt x="1951673" y="450752"/>
                  </a:lnTo>
                  <a:lnTo>
                    <a:pt x="1945640" y="451069"/>
                  </a:lnTo>
                  <a:lnTo>
                    <a:pt x="1945005" y="450752"/>
                  </a:lnTo>
                  <a:lnTo>
                    <a:pt x="1940560" y="462805"/>
                  </a:lnTo>
                  <a:lnTo>
                    <a:pt x="1936115" y="474542"/>
                  </a:lnTo>
                  <a:lnTo>
                    <a:pt x="1931353" y="486278"/>
                  </a:lnTo>
                  <a:lnTo>
                    <a:pt x="1926590" y="497698"/>
                  </a:lnTo>
                  <a:lnTo>
                    <a:pt x="1921193" y="509117"/>
                  </a:lnTo>
                  <a:lnTo>
                    <a:pt x="1915795" y="520219"/>
                  </a:lnTo>
                  <a:lnTo>
                    <a:pt x="1909763" y="531321"/>
                  </a:lnTo>
                  <a:lnTo>
                    <a:pt x="1904048" y="542106"/>
                  </a:lnTo>
                  <a:lnTo>
                    <a:pt x="1898015" y="552257"/>
                  </a:lnTo>
                  <a:lnTo>
                    <a:pt x="1891665" y="562407"/>
                  </a:lnTo>
                  <a:lnTo>
                    <a:pt x="1885633" y="572241"/>
                  </a:lnTo>
                  <a:lnTo>
                    <a:pt x="1878965" y="581757"/>
                  </a:lnTo>
                  <a:lnTo>
                    <a:pt x="1871980" y="590956"/>
                  </a:lnTo>
                  <a:lnTo>
                    <a:pt x="1865313" y="599838"/>
                  </a:lnTo>
                  <a:lnTo>
                    <a:pt x="1858328" y="608402"/>
                  </a:lnTo>
                  <a:lnTo>
                    <a:pt x="1850708" y="616332"/>
                  </a:lnTo>
                  <a:lnTo>
                    <a:pt x="1843405" y="624262"/>
                  </a:lnTo>
                  <a:lnTo>
                    <a:pt x="1836103" y="631558"/>
                  </a:lnTo>
                  <a:lnTo>
                    <a:pt x="1828800" y="638537"/>
                  </a:lnTo>
                  <a:lnTo>
                    <a:pt x="1820863" y="645198"/>
                  </a:lnTo>
                  <a:lnTo>
                    <a:pt x="1813243" y="651542"/>
                  </a:lnTo>
                  <a:lnTo>
                    <a:pt x="1805623" y="656934"/>
                  </a:lnTo>
                  <a:lnTo>
                    <a:pt x="1797368" y="662010"/>
                  </a:lnTo>
                  <a:lnTo>
                    <a:pt x="1789748" y="667085"/>
                  </a:lnTo>
                  <a:lnTo>
                    <a:pt x="1781493" y="671209"/>
                  </a:lnTo>
                  <a:lnTo>
                    <a:pt x="1773555" y="675015"/>
                  </a:lnTo>
                  <a:lnTo>
                    <a:pt x="1765300" y="677870"/>
                  </a:lnTo>
                  <a:lnTo>
                    <a:pt x="1757363" y="680408"/>
                  </a:lnTo>
                  <a:lnTo>
                    <a:pt x="1749108" y="682628"/>
                  </a:lnTo>
                  <a:lnTo>
                    <a:pt x="1740853" y="684214"/>
                  </a:lnTo>
                  <a:lnTo>
                    <a:pt x="1732915" y="685483"/>
                  </a:lnTo>
                  <a:lnTo>
                    <a:pt x="1724660" y="685800"/>
                  </a:lnTo>
                  <a:lnTo>
                    <a:pt x="1719263" y="685483"/>
                  </a:lnTo>
                  <a:lnTo>
                    <a:pt x="1713230" y="684848"/>
                  </a:lnTo>
                  <a:lnTo>
                    <a:pt x="1707833" y="684214"/>
                  </a:lnTo>
                  <a:lnTo>
                    <a:pt x="1702118" y="683262"/>
                  </a:lnTo>
                  <a:lnTo>
                    <a:pt x="1696720" y="681994"/>
                  </a:lnTo>
                  <a:lnTo>
                    <a:pt x="1691323" y="680408"/>
                  </a:lnTo>
                  <a:lnTo>
                    <a:pt x="1685608" y="678822"/>
                  </a:lnTo>
                  <a:lnTo>
                    <a:pt x="1680210" y="676918"/>
                  </a:lnTo>
                  <a:lnTo>
                    <a:pt x="1674495" y="674381"/>
                  </a:lnTo>
                  <a:lnTo>
                    <a:pt x="1669098" y="672160"/>
                  </a:lnTo>
                  <a:lnTo>
                    <a:pt x="1658303" y="666133"/>
                  </a:lnTo>
                  <a:lnTo>
                    <a:pt x="1647190" y="659472"/>
                  </a:lnTo>
                  <a:lnTo>
                    <a:pt x="1636713" y="651859"/>
                  </a:lnTo>
                  <a:lnTo>
                    <a:pt x="1626235" y="643295"/>
                  </a:lnTo>
                  <a:lnTo>
                    <a:pt x="1616075" y="634096"/>
                  </a:lnTo>
                  <a:lnTo>
                    <a:pt x="1605598" y="624262"/>
                  </a:lnTo>
                  <a:lnTo>
                    <a:pt x="1595755" y="613477"/>
                  </a:lnTo>
                  <a:lnTo>
                    <a:pt x="1586230" y="602058"/>
                  </a:lnTo>
                  <a:lnTo>
                    <a:pt x="1576388" y="590004"/>
                  </a:lnTo>
                  <a:lnTo>
                    <a:pt x="1567815" y="577316"/>
                  </a:lnTo>
                  <a:lnTo>
                    <a:pt x="1558925" y="563994"/>
                  </a:lnTo>
                  <a:lnTo>
                    <a:pt x="1564323" y="558601"/>
                  </a:lnTo>
                  <a:lnTo>
                    <a:pt x="1570038" y="552257"/>
                  </a:lnTo>
                  <a:lnTo>
                    <a:pt x="1575118" y="546547"/>
                  </a:lnTo>
                  <a:lnTo>
                    <a:pt x="1580198" y="540203"/>
                  </a:lnTo>
                  <a:lnTo>
                    <a:pt x="1584960" y="533542"/>
                  </a:lnTo>
                  <a:lnTo>
                    <a:pt x="1589405" y="526881"/>
                  </a:lnTo>
                  <a:lnTo>
                    <a:pt x="1593215" y="519902"/>
                  </a:lnTo>
                  <a:lnTo>
                    <a:pt x="1596708" y="512924"/>
                  </a:lnTo>
                  <a:lnTo>
                    <a:pt x="1600200" y="505628"/>
                  </a:lnTo>
                  <a:lnTo>
                    <a:pt x="1603058" y="498332"/>
                  </a:lnTo>
                  <a:lnTo>
                    <a:pt x="1605598" y="490719"/>
                  </a:lnTo>
                  <a:lnTo>
                    <a:pt x="1607820" y="483106"/>
                  </a:lnTo>
                  <a:lnTo>
                    <a:pt x="1609725" y="475493"/>
                  </a:lnTo>
                  <a:lnTo>
                    <a:pt x="1610678" y="467246"/>
                  </a:lnTo>
                  <a:lnTo>
                    <a:pt x="1611630" y="458999"/>
                  </a:lnTo>
                  <a:lnTo>
                    <a:pt x="1611630" y="451069"/>
                  </a:lnTo>
                  <a:lnTo>
                    <a:pt x="1611630" y="439649"/>
                  </a:lnTo>
                  <a:lnTo>
                    <a:pt x="1610360" y="428547"/>
                  </a:lnTo>
                  <a:lnTo>
                    <a:pt x="1609090" y="417762"/>
                  </a:lnTo>
                  <a:lnTo>
                    <a:pt x="1606868" y="407295"/>
                  </a:lnTo>
                  <a:lnTo>
                    <a:pt x="1604328" y="396827"/>
                  </a:lnTo>
                  <a:lnTo>
                    <a:pt x="1601153" y="386993"/>
                  </a:lnTo>
                  <a:lnTo>
                    <a:pt x="1597660" y="377477"/>
                  </a:lnTo>
                  <a:lnTo>
                    <a:pt x="1593215" y="367644"/>
                  </a:lnTo>
                  <a:lnTo>
                    <a:pt x="1588770" y="359079"/>
                  </a:lnTo>
                  <a:lnTo>
                    <a:pt x="1583690" y="350515"/>
                  </a:lnTo>
                  <a:lnTo>
                    <a:pt x="1577658" y="342268"/>
                  </a:lnTo>
                  <a:lnTo>
                    <a:pt x="1571625" y="334655"/>
                  </a:lnTo>
                  <a:lnTo>
                    <a:pt x="1565593" y="327359"/>
                  </a:lnTo>
                  <a:lnTo>
                    <a:pt x="1558608" y="320698"/>
                  </a:lnTo>
                  <a:lnTo>
                    <a:pt x="1551623" y="314354"/>
                  </a:lnTo>
                  <a:lnTo>
                    <a:pt x="1544003" y="308327"/>
                  </a:lnTo>
                  <a:lnTo>
                    <a:pt x="1543050" y="296590"/>
                  </a:lnTo>
                  <a:lnTo>
                    <a:pt x="1541780" y="285171"/>
                  </a:lnTo>
                  <a:lnTo>
                    <a:pt x="1540510" y="274069"/>
                  </a:lnTo>
                  <a:lnTo>
                    <a:pt x="1538605" y="263284"/>
                  </a:lnTo>
                  <a:lnTo>
                    <a:pt x="1536700" y="252499"/>
                  </a:lnTo>
                  <a:lnTo>
                    <a:pt x="1534795" y="241714"/>
                  </a:lnTo>
                  <a:lnTo>
                    <a:pt x="1532573" y="231881"/>
                  </a:lnTo>
                  <a:lnTo>
                    <a:pt x="1530033" y="222047"/>
                  </a:lnTo>
                  <a:lnTo>
                    <a:pt x="1527493" y="211897"/>
                  </a:lnTo>
                  <a:lnTo>
                    <a:pt x="1524635" y="202381"/>
                  </a:lnTo>
                  <a:lnTo>
                    <a:pt x="1518603" y="184300"/>
                  </a:lnTo>
                  <a:lnTo>
                    <a:pt x="1511935" y="166854"/>
                  </a:lnTo>
                  <a:lnTo>
                    <a:pt x="1504950" y="150359"/>
                  </a:lnTo>
                  <a:lnTo>
                    <a:pt x="1509078" y="141477"/>
                  </a:lnTo>
                  <a:lnTo>
                    <a:pt x="1513840" y="132596"/>
                  </a:lnTo>
                  <a:lnTo>
                    <a:pt x="1518285" y="124665"/>
                  </a:lnTo>
                  <a:lnTo>
                    <a:pt x="1523365" y="116418"/>
                  </a:lnTo>
                  <a:lnTo>
                    <a:pt x="1528763" y="108805"/>
                  </a:lnTo>
                  <a:lnTo>
                    <a:pt x="1534160" y="101192"/>
                  </a:lnTo>
                  <a:lnTo>
                    <a:pt x="1539558" y="94214"/>
                  </a:lnTo>
                  <a:lnTo>
                    <a:pt x="1545590" y="86918"/>
                  </a:lnTo>
                  <a:lnTo>
                    <a:pt x="1551940" y="80574"/>
                  </a:lnTo>
                  <a:lnTo>
                    <a:pt x="1557973" y="74230"/>
                  </a:lnTo>
                  <a:lnTo>
                    <a:pt x="1564323" y="67886"/>
                  </a:lnTo>
                  <a:lnTo>
                    <a:pt x="1570990" y="61859"/>
                  </a:lnTo>
                  <a:lnTo>
                    <a:pt x="1577658" y="56467"/>
                  </a:lnTo>
                  <a:lnTo>
                    <a:pt x="1584643" y="51391"/>
                  </a:lnTo>
                  <a:lnTo>
                    <a:pt x="1591628" y="46316"/>
                  </a:lnTo>
                  <a:lnTo>
                    <a:pt x="1598613" y="41875"/>
                  </a:lnTo>
                  <a:lnTo>
                    <a:pt x="1605915" y="37434"/>
                  </a:lnTo>
                  <a:lnTo>
                    <a:pt x="1613535" y="32993"/>
                  </a:lnTo>
                  <a:lnTo>
                    <a:pt x="1621155" y="29187"/>
                  </a:lnTo>
                  <a:lnTo>
                    <a:pt x="1628458" y="25380"/>
                  </a:lnTo>
                  <a:lnTo>
                    <a:pt x="1636395" y="22208"/>
                  </a:lnTo>
                  <a:lnTo>
                    <a:pt x="1644015" y="19354"/>
                  </a:lnTo>
                  <a:lnTo>
                    <a:pt x="1652270" y="16816"/>
                  </a:lnTo>
                  <a:lnTo>
                    <a:pt x="1659890" y="13961"/>
                  </a:lnTo>
                  <a:lnTo>
                    <a:pt x="1667828" y="12058"/>
                  </a:lnTo>
                  <a:lnTo>
                    <a:pt x="1676083" y="10155"/>
                  </a:lnTo>
                  <a:lnTo>
                    <a:pt x="1684338" y="8569"/>
                  </a:lnTo>
                  <a:lnTo>
                    <a:pt x="1691958" y="6983"/>
                  </a:lnTo>
                  <a:lnTo>
                    <a:pt x="1700213" y="6348"/>
                  </a:lnTo>
                  <a:lnTo>
                    <a:pt x="1708468" y="5714"/>
                  </a:lnTo>
                  <a:lnTo>
                    <a:pt x="1716723" y="4762"/>
                  </a:lnTo>
                  <a:close/>
                  <a:moveTo>
                    <a:pt x="574817" y="0"/>
                  </a:moveTo>
                  <a:lnTo>
                    <a:pt x="584654" y="317"/>
                  </a:lnTo>
                  <a:lnTo>
                    <a:pt x="594173" y="1269"/>
                  </a:lnTo>
                  <a:lnTo>
                    <a:pt x="603693" y="1904"/>
                  </a:lnTo>
                  <a:lnTo>
                    <a:pt x="613212" y="3491"/>
                  </a:lnTo>
                  <a:lnTo>
                    <a:pt x="622731" y="5078"/>
                  </a:lnTo>
                  <a:lnTo>
                    <a:pt x="632568" y="7299"/>
                  </a:lnTo>
                  <a:lnTo>
                    <a:pt x="642087" y="10155"/>
                  </a:lnTo>
                  <a:lnTo>
                    <a:pt x="651289" y="13329"/>
                  </a:lnTo>
                  <a:lnTo>
                    <a:pt x="660809" y="16502"/>
                  </a:lnTo>
                  <a:lnTo>
                    <a:pt x="669694" y="20311"/>
                  </a:lnTo>
                  <a:lnTo>
                    <a:pt x="678896" y="24754"/>
                  </a:lnTo>
                  <a:lnTo>
                    <a:pt x="687780" y="29197"/>
                  </a:lnTo>
                  <a:lnTo>
                    <a:pt x="696665" y="34274"/>
                  </a:lnTo>
                  <a:lnTo>
                    <a:pt x="704915" y="39986"/>
                  </a:lnTo>
                  <a:lnTo>
                    <a:pt x="713483" y="45699"/>
                  </a:lnTo>
                  <a:lnTo>
                    <a:pt x="721733" y="52046"/>
                  </a:lnTo>
                  <a:lnTo>
                    <a:pt x="729665" y="58710"/>
                  </a:lnTo>
                  <a:lnTo>
                    <a:pt x="737598" y="65692"/>
                  </a:lnTo>
                  <a:lnTo>
                    <a:pt x="744896" y="72991"/>
                  </a:lnTo>
                  <a:lnTo>
                    <a:pt x="752195" y="80925"/>
                  </a:lnTo>
                  <a:lnTo>
                    <a:pt x="759175" y="88859"/>
                  </a:lnTo>
                  <a:lnTo>
                    <a:pt x="765839" y="97427"/>
                  </a:lnTo>
                  <a:lnTo>
                    <a:pt x="772503" y="106630"/>
                  </a:lnTo>
                  <a:lnTo>
                    <a:pt x="778214" y="115834"/>
                  </a:lnTo>
                  <a:lnTo>
                    <a:pt x="784243" y="125354"/>
                  </a:lnTo>
                  <a:lnTo>
                    <a:pt x="789637" y="135827"/>
                  </a:lnTo>
                  <a:lnTo>
                    <a:pt x="794714" y="145982"/>
                  </a:lnTo>
                  <a:lnTo>
                    <a:pt x="799474" y="157089"/>
                  </a:lnTo>
                  <a:lnTo>
                    <a:pt x="803916" y="168514"/>
                  </a:lnTo>
                  <a:lnTo>
                    <a:pt x="807724" y="179939"/>
                  </a:lnTo>
                  <a:lnTo>
                    <a:pt x="811215" y="191998"/>
                  </a:lnTo>
                  <a:lnTo>
                    <a:pt x="814388" y="204692"/>
                  </a:lnTo>
                  <a:lnTo>
                    <a:pt x="810897" y="217069"/>
                  </a:lnTo>
                  <a:lnTo>
                    <a:pt x="807090" y="230398"/>
                  </a:lnTo>
                  <a:lnTo>
                    <a:pt x="804234" y="244044"/>
                  </a:lnTo>
                  <a:lnTo>
                    <a:pt x="801695" y="258007"/>
                  </a:lnTo>
                  <a:lnTo>
                    <a:pt x="799157" y="272288"/>
                  </a:lnTo>
                  <a:lnTo>
                    <a:pt x="797253" y="287204"/>
                  </a:lnTo>
                  <a:lnTo>
                    <a:pt x="795666" y="302754"/>
                  </a:lnTo>
                  <a:lnTo>
                    <a:pt x="794714" y="318622"/>
                  </a:lnTo>
                  <a:lnTo>
                    <a:pt x="788368" y="324334"/>
                  </a:lnTo>
                  <a:lnTo>
                    <a:pt x="782022" y="330681"/>
                  </a:lnTo>
                  <a:lnTo>
                    <a:pt x="776310" y="337346"/>
                  </a:lnTo>
                  <a:lnTo>
                    <a:pt x="770916" y="344645"/>
                  </a:lnTo>
                  <a:lnTo>
                    <a:pt x="765839" y="351944"/>
                  </a:lnTo>
                  <a:lnTo>
                    <a:pt x="761079" y="359878"/>
                  </a:lnTo>
                  <a:lnTo>
                    <a:pt x="756954" y="367811"/>
                  </a:lnTo>
                  <a:lnTo>
                    <a:pt x="752829" y="376380"/>
                  </a:lnTo>
                  <a:lnTo>
                    <a:pt x="749656" y="384948"/>
                  </a:lnTo>
                  <a:lnTo>
                    <a:pt x="746166" y="394152"/>
                  </a:lnTo>
                  <a:lnTo>
                    <a:pt x="743627" y="403037"/>
                  </a:lnTo>
                  <a:lnTo>
                    <a:pt x="741406" y="412558"/>
                  </a:lnTo>
                  <a:lnTo>
                    <a:pt x="740137" y="422079"/>
                  </a:lnTo>
                  <a:lnTo>
                    <a:pt x="738550" y="431599"/>
                  </a:lnTo>
                  <a:lnTo>
                    <a:pt x="737916" y="441754"/>
                  </a:lnTo>
                  <a:lnTo>
                    <a:pt x="737916" y="451592"/>
                  </a:lnTo>
                  <a:lnTo>
                    <a:pt x="738233" y="461748"/>
                  </a:lnTo>
                  <a:lnTo>
                    <a:pt x="739185" y="471903"/>
                  </a:lnTo>
                  <a:lnTo>
                    <a:pt x="741089" y="481741"/>
                  </a:lnTo>
                  <a:lnTo>
                    <a:pt x="743627" y="491261"/>
                  </a:lnTo>
                  <a:lnTo>
                    <a:pt x="746800" y="500465"/>
                  </a:lnTo>
                  <a:lnTo>
                    <a:pt x="750608" y="509668"/>
                  </a:lnTo>
                  <a:lnTo>
                    <a:pt x="754733" y="518554"/>
                  </a:lnTo>
                  <a:lnTo>
                    <a:pt x="759493" y="527122"/>
                  </a:lnTo>
                  <a:lnTo>
                    <a:pt x="750291" y="543624"/>
                  </a:lnTo>
                  <a:lnTo>
                    <a:pt x="740771" y="559492"/>
                  </a:lnTo>
                  <a:lnTo>
                    <a:pt x="730935" y="574725"/>
                  </a:lnTo>
                  <a:lnTo>
                    <a:pt x="720146" y="589006"/>
                  </a:lnTo>
                  <a:lnTo>
                    <a:pt x="709040" y="602652"/>
                  </a:lnTo>
                  <a:lnTo>
                    <a:pt x="697934" y="615346"/>
                  </a:lnTo>
                  <a:lnTo>
                    <a:pt x="686511" y="627088"/>
                  </a:lnTo>
                  <a:lnTo>
                    <a:pt x="680799" y="632483"/>
                  </a:lnTo>
                  <a:lnTo>
                    <a:pt x="674770" y="637561"/>
                  </a:lnTo>
                  <a:lnTo>
                    <a:pt x="669059" y="642956"/>
                  </a:lnTo>
                  <a:lnTo>
                    <a:pt x="662713" y="647399"/>
                  </a:lnTo>
                  <a:lnTo>
                    <a:pt x="656684" y="652159"/>
                  </a:lnTo>
                  <a:lnTo>
                    <a:pt x="650655" y="656285"/>
                  </a:lnTo>
                  <a:lnTo>
                    <a:pt x="644309" y="659775"/>
                  </a:lnTo>
                  <a:lnTo>
                    <a:pt x="637962" y="663584"/>
                  </a:lnTo>
                  <a:lnTo>
                    <a:pt x="631616" y="666757"/>
                  </a:lnTo>
                  <a:lnTo>
                    <a:pt x="625587" y="669613"/>
                  </a:lnTo>
                  <a:lnTo>
                    <a:pt x="619241" y="672470"/>
                  </a:lnTo>
                  <a:lnTo>
                    <a:pt x="612895" y="674691"/>
                  </a:lnTo>
                  <a:lnTo>
                    <a:pt x="606548" y="676912"/>
                  </a:lnTo>
                  <a:lnTo>
                    <a:pt x="600519" y="678182"/>
                  </a:lnTo>
                  <a:lnTo>
                    <a:pt x="593856" y="679451"/>
                  </a:lnTo>
                  <a:lnTo>
                    <a:pt x="587510" y="680403"/>
                  </a:lnTo>
                  <a:lnTo>
                    <a:pt x="581163" y="680721"/>
                  </a:lnTo>
                  <a:lnTo>
                    <a:pt x="574817" y="681038"/>
                  </a:lnTo>
                  <a:lnTo>
                    <a:pt x="566567" y="680721"/>
                  </a:lnTo>
                  <a:lnTo>
                    <a:pt x="558317" y="680086"/>
                  </a:lnTo>
                  <a:lnTo>
                    <a:pt x="550384" y="678499"/>
                  </a:lnTo>
                  <a:lnTo>
                    <a:pt x="542134" y="676278"/>
                  </a:lnTo>
                  <a:lnTo>
                    <a:pt x="534201" y="673739"/>
                  </a:lnTo>
                  <a:lnTo>
                    <a:pt x="525951" y="670565"/>
                  </a:lnTo>
                  <a:lnTo>
                    <a:pt x="517701" y="666757"/>
                  </a:lnTo>
                  <a:lnTo>
                    <a:pt x="509768" y="662314"/>
                  </a:lnTo>
                  <a:lnTo>
                    <a:pt x="501518" y="657871"/>
                  </a:lnTo>
                  <a:lnTo>
                    <a:pt x="493903" y="652476"/>
                  </a:lnTo>
                  <a:lnTo>
                    <a:pt x="486287" y="646764"/>
                  </a:lnTo>
                  <a:lnTo>
                    <a:pt x="478354" y="640734"/>
                  </a:lnTo>
                  <a:lnTo>
                    <a:pt x="470739" y="634070"/>
                  </a:lnTo>
                  <a:lnTo>
                    <a:pt x="463441" y="627088"/>
                  </a:lnTo>
                  <a:lnTo>
                    <a:pt x="455508" y="619789"/>
                  </a:lnTo>
                  <a:lnTo>
                    <a:pt x="448527" y="611855"/>
                  </a:lnTo>
                  <a:lnTo>
                    <a:pt x="441229" y="603921"/>
                  </a:lnTo>
                  <a:lnTo>
                    <a:pt x="434248" y="595036"/>
                  </a:lnTo>
                  <a:lnTo>
                    <a:pt x="427267" y="586150"/>
                  </a:lnTo>
                  <a:lnTo>
                    <a:pt x="420604" y="576946"/>
                  </a:lnTo>
                  <a:lnTo>
                    <a:pt x="413940" y="567426"/>
                  </a:lnTo>
                  <a:lnTo>
                    <a:pt x="407276" y="557271"/>
                  </a:lnTo>
                  <a:lnTo>
                    <a:pt x="400930" y="547433"/>
                  </a:lnTo>
                  <a:lnTo>
                    <a:pt x="395219" y="536643"/>
                  </a:lnTo>
                  <a:lnTo>
                    <a:pt x="389190" y="526170"/>
                  </a:lnTo>
                  <a:lnTo>
                    <a:pt x="383795" y="515380"/>
                  </a:lnTo>
                  <a:lnTo>
                    <a:pt x="378084" y="504273"/>
                  </a:lnTo>
                  <a:lnTo>
                    <a:pt x="373007" y="492848"/>
                  </a:lnTo>
                  <a:lnTo>
                    <a:pt x="367930" y="481106"/>
                  </a:lnTo>
                  <a:lnTo>
                    <a:pt x="363170" y="469364"/>
                  </a:lnTo>
                  <a:lnTo>
                    <a:pt x="358728" y="457622"/>
                  </a:lnTo>
                  <a:lnTo>
                    <a:pt x="354603" y="445245"/>
                  </a:lnTo>
                  <a:lnTo>
                    <a:pt x="348256" y="444293"/>
                  </a:lnTo>
                  <a:lnTo>
                    <a:pt x="342545" y="442389"/>
                  </a:lnTo>
                  <a:lnTo>
                    <a:pt x="335881" y="440168"/>
                  </a:lnTo>
                  <a:lnTo>
                    <a:pt x="329535" y="437311"/>
                  </a:lnTo>
                  <a:lnTo>
                    <a:pt x="323189" y="433821"/>
                  </a:lnTo>
                  <a:lnTo>
                    <a:pt x="317160" y="430330"/>
                  </a:lnTo>
                  <a:lnTo>
                    <a:pt x="311131" y="425887"/>
                  </a:lnTo>
                  <a:lnTo>
                    <a:pt x="305102" y="421127"/>
                  </a:lnTo>
                  <a:lnTo>
                    <a:pt x="299708" y="416049"/>
                  </a:lnTo>
                  <a:lnTo>
                    <a:pt x="294948" y="410654"/>
                  </a:lnTo>
                  <a:lnTo>
                    <a:pt x="290506" y="404624"/>
                  </a:lnTo>
                  <a:lnTo>
                    <a:pt x="286698" y="398912"/>
                  </a:lnTo>
                  <a:lnTo>
                    <a:pt x="283525" y="392565"/>
                  </a:lnTo>
                  <a:lnTo>
                    <a:pt x="281304" y="385900"/>
                  </a:lnTo>
                  <a:lnTo>
                    <a:pt x="280669" y="382727"/>
                  </a:lnTo>
                  <a:lnTo>
                    <a:pt x="279717" y="378919"/>
                  </a:lnTo>
                  <a:lnTo>
                    <a:pt x="279400" y="375745"/>
                  </a:lnTo>
                  <a:lnTo>
                    <a:pt x="279400" y="372254"/>
                  </a:lnTo>
                  <a:lnTo>
                    <a:pt x="279400" y="365273"/>
                  </a:lnTo>
                  <a:lnTo>
                    <a:pt x="280034" y="358291"/>
                  </a:lnTo>
                  <a:lnTo>
                    <a:pt x="281304" y="351944"/>
                  </a:lnTo>
                  <a:lnTo>
                    <a:pt x="283207" y="345914"/>
                  </a:lnTo>
                  <a:lnTo>
                    <a:pt x="285111" y="339567"/>
                  </a:lnTo>
                  <a:lnTo>
                    <a:pt x="287333" y="333855"/>
                  </a:lnTo>
                  <a:lnTo>
                    <a:pt x="290188" y="328460"/>
                  </a:lnTo>
                  <a:lnTo>
                    <a:pt x="293044" y="323382"/>
                  </a:lnTo>
                  <a:lnTo>
                    <a:pt x="296535" y="318939"/>
                  </a:lnTo>
                  <a:lnTo>
                    <a:pt x="300025" y="314496"/>
                  </a:lnTo>
                  <a:lnTo>
                    <a:pt x="304150" y="310688"/>
                  </a:lnTo>
                  <a:lnTo>
                    <a:pt x="308275" y="307197"/>
                  </a:lnTo>
                  <a:lnTo>
                    <a:pt x="312718" y="304658"/>
                  </a:lnTo>
                  <a:lnTo>
                    <a:pt x="317477" y="301802"/>
                  </a:lnTo>
                  <a:lnTo>
                    <a:pt x="322237" y="300215"/>
                  </a:lnTo>
                  <a:lnTo>
                    <a:pt x="326997" y="298946"/>
                  </a:lnTo>
                  <a:lnTo>
                    <a:pt x="326679" y="291964"/>
                  </a:lnTo>
                  <a:lnTo>
                    <a:pt x="326679" y="285300"/>
                  </a:lnTo>
                  <a:lnTo>
                    <a:pt x="326997" y="268163"/>
                  </a:lnTo>
                  <a:lnTo>
                    <a:pt x="327948" y="251343"/>
                  </a:lnTo>
                  <a:lnTo>
                    <a:pt x="329535" y="234841"/>
                  </a:lnTo>
                  <a:lnTo>
                    <a:pt x="332074" y="219291"/>
                  </a:lnTo>
                  <a:lnTo>
                    <a:pt x="334929" y="203740"/>
                  </a:lnTo>
                  <a:lnTo>
                    <a:pt x="338737" y="189459"/>
                  </a:lnTo>
                  <a:lnTo>
                    <a:pt x="343179" y="175179"/>
                  </a:lnTo>
                  <a:lnTo>
                    <a:pt x="347939" y="161532"/>
                  </a:lnTo>
                  <a:lnTo>
                    <a:pt x="353651" y="148521"/>
                  </a:lnTo>
                  <a:lnTo>
                    <a:pt x="359362" y="136144"/>
                  </a:lnTo>
                  <a:lnTo>
                    <a:pt x="366026" y="123767"/>
                  </a:lnTo>
                  <a:lnTo>
                    <a:pt x="373007" y="112343"/>
                  </a:lnTo>
                  <a:lnTo>
                    <a:pt x="380305" y="101870"/>
                  </a:lnTo>
                  <a:lnTo>
                    <a:pt x="388238" y="91398"/>
                  </a:lnTo>
                  <a:lnTo>
                    <a:pt x="396171" y="81560"/>
                  </a:lnTo>
                  <a:lnTo>
                    <a:pt x="404738" y="72356"/>
                  </a:lnTo>
                  <a:lnTo>
                    <a:pt x="413940" y="63788"/>
                  </a:lnTo>
                  <a:lnTo>
                    <a:pt x="423142" y="55219"/>
                  </a:lnTo>
                  <a:lnTo>
                    <a:pt x="432661" y="47920"/>
                  </a:lnTo>
                  <a:lnTo>
                    <a:pt x="442815" y="40939"/>
                  </a:lnTo>
                  <a:lnTo>
                    <a:pt x="452652" y="34274"/>
                  </a:lnTo>
                  <a:lnTo>
                    <a:pt x="463441" y="28562"/>
                  </a:lnTo>
                  <a:lnTo>
                    <a:pt x="473595" y="23167"/>
                  </a:lnTo>
                  <a:lnTo>
                    <a:pt x="484701" y="18407"/>
                  </a:lnTo>
                  <a:lnTo>
                    <a:pt x="495489" y="13964"/>
                  </a:lnTo>
                  <a:lnTo>
                    <a:pt x="506278" y="10473"/>
                  </a:lnTo>
                  <a:lnTo>
                    <a:pt x="517701" y="7299"/>
                  </a:lnTo>
                  <a:lnTo>
                    <a:pt x="529124" y="4760"/>
                  </a:lnTo>
                  <a:lnTo>
                    <a:pt x="540230" y="2539"/>
                  </a:lnTo>
                  <a:lnTo>
                    <a:pt x="551653" y="1587"/>
                  </a:lnTo>
                  <a:lnTo>
                    <a:pt x="563394" y="317"/>
                  </a:lnTo>
                  <a:lnTo>
                    <a:pt x="574817" y="0"/>
                  </a:lnTo>
                  <a:close/>
                </a:path>
              </a:pathLst>
            </a:custGeom>
            <a:grpFill/>
            <a:ln>
              <a:solidFill>
                <a:srgbClr val="C00000"/>
              </a:solid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latin typeface="+mj-ea"/>
                <a:ea typeface="+mj-ea"/>
              </a:endParaRPr>
            </a:p>
          </p:txBody>
        </p:sp>
        <p:sp>
          <p:nvSpPr>
            <p:cNvPr id="12" name="团队"/>
            <p:cNvSpPr/>
            <p:nvPr/>
          </p:nvSpPr>
          <p:spPr bwMode="auto">
            <a:xfrm>
              <a:off x="3672" y="8126"/>
              <a:ext cx="1537" cy="1038"/>
            </a:xfrm>
            <a:custGeom>
              <a:avLst/>
              <a:gdLst>
                <a:gd name="T0" fmla="*/ 915295 w 2300287"/>
                <a:gd name="T1" fmla="*/ 876175 h 1395413"/>
                <a:gd name="T2" fmla="*/ 929756 w 2300287"/>
                <a:gd name="T3" fmla="*/ 780985 h 1395413"/>
                <a:gd name="T4" fmla="*/ 928178 w 2300287"/>
                <a:gd name="T5" fmla="*/ 724712 h 1395413"/>
                <a:gd name="T6" fmla="*/ 1040717 w 2300287"/>
                <a:gd name="T7" fmla="*/ 736282 h 1395413"/>
                <a:gd name="T8" fmla="*/ 1016526 w 2300287"/>
                <a:gd name="T9" fmla="*/ 799392 h 1395413"/>
                <a:gd name="T10" fmla="*/ 1057546 w 2300287"/>
                <a:gd name="T11" fmla="*/ 914831 h 1395413"/>
                <a:gd name="T12" fmla="*/ 1309968 w 2300287"/>
                <a:gd name="T13" fmla="*/ 718401 h 1395413"/>
                <a:gd name="T14" fmla="*/ 968408 w 2300287"/>
                <a:gd name="T15" fmla="*/ 1155700 h 1395413"/>
                <a:gd name="T16" fmla="*/ 637367 w 2300287"/>
                <a:gd name="T17" fmla="*/ 714457 h 1395413"/>
                <a:gd name="T18" fmla="*/ 1483208 w 2300287"/>
                <a:gd name="T19" fmla="*/ 608469 h 1395413"/>
                <a:gd name="T20" fmla="*/ 1472904 w 2300287"/>
                <a:gd name="T21" fmla="*/ 657960 h 1395413"/>
                <a:gd name="T22" fmla="*/ 1399716 w 2300287"/>
                <a:gd name="T23" fmla="*/ 684931 h 1395413"/>
                <a:gd name="T24" fmla="*/ 1382014 w 2300287"/>
                <a:gd name="T25" fmla="*/ 629941 h 1395413"/>
                <a:gd name="T26" fmla="*/ 491509 w 2300287"/>
                <a:gd name="T27" fmla="*/ 600858 h 1395413"/>
                <a:gd name="T28" fmla="*/ 535884 w 2300287"/>
                <a:gd name="T29" fmla="*/ 632177 h 1395413"/>
                <a:gd name="T30" fmla="*/ 497513 w 2300287"/>
                <a:gd name="T31" fmla="*/ 704209 h 1395413"/>
                <a:gd name="T32" fmla="*/ 451049 w 2300287"/>
                <a:gd name="T33" fmla="*/ 664540 h 1395413"/>
                <a:gd name="T34" fmla="*/ 430951 w 2300287"/>
                <a:gd name="T35" fmla="*/ 612080 h 1395413"/>
                <a:gd name="T36" fmla="*/ 1701234 w 2300287"/>
                <a:gd name="T37" fmla="*/ 595843 h 1395413"/>
                <a:gd name="T38" fmla="*/ 1603552 w 2300287"/>
                <a:gd name="T39" fmla="*/ 838394 h 1395413"/>
                <a:gd name="T40" fmla="*/ 1288406 w 2300287"/>
                <a:gd name="T41" fmla="*/ 621295 h 1395413"/>
                <a:gd name="T42" fmla="*/ 726652 w 2300287"/>
                <a:gd name="T43" fmla="*/ 583645 h 1395413"/>
                <a:gd name="T44" fmla="*/ 341604 w 2300287"/>
                <a:gd name="T45" fmla="*/ 626672 h 1395413"/>
                <a:gd name="T46" fmla="*/ 5781 w 2300287"/>
                <a:gd name="T47" fmla="*/ 693244 h 1395413"/>
                <a:gd name="T48" fmla="*/ 259619 w 2300287"/>
                <a:gd name="T49" fmla="*/ 572204 h 1395413"/>
                <a:gd name="T50" fmla="*/ 1108839 w 2300287"/>
                <a:gd name="T51" fmla="*/ 53588 h 1395413"/>
                <a:gd name="T52" fmla="*/ 1211991 w 2300287"/>
                <a:gd name="T53" fmla="*/ 254252 h 1395413"/>
                <a:gd name="T54" fmla="*/ 1252674 w 2300287"/>
                <a:gd name="T55" fmla="*/ 321490 h 1395413"/>
                <a:gd name="T56" fmla="*/ 1258187 w 2300287"/>
                <a:gd name="T57" fmla="*/ 405276 h 1395413"/>
                <a:gd name="T58" fmla="*/ 1172358 w 2300287"/>
                <a:gd name="T59" fmla="*/ 481969 h 1395413"/>
                <a:gd name="T60" fmla="*/ 1063694 w 2300287"/>
                <a:gd name="T61" fmla="*/ 638509 h 1395413"/>
                <a:gd name="T62" fmla="*/ 928258 w 2300287"/>
                <a:gd name="T63" fmla="*/ 671077 h 1395413"/>
                <a:gd name="T64" fmla="*/ 803583 w 2300287"/>
                <a:gd name="T65" fmla="*/ 556562 h 1395413"/>
                <a:gd name="T66" fmla="*/ 708567 w 2300287"/>
                <a:gd name="T67" fmla="*/ 426287 h 1395413"/>
                <a:gd name="T68" fmla="*/ 680745 w 2300287"/>
                <a:gd name="T69" fmla="*/ 347230 h 1395413"/>
                <a:gd name="T70" fmla="*/ 724316 w 2300287"/>
                <a:gd name="T71" fmla="*/ 262395 h 1395413"/>
                <a:gd name="T72" fmla="*/ 819069 w 2300287"/>
                <a:gd name="T73" fmla="*/ 61205 h 1395413"/>
                <a:gd name="T74" fmla="*/ 1437756 w 2300287"/>
                <a:gd name="T75" fmla="*/ 4470 h 1395413"/>
                <a:gd name="T76" fmla="*/ 1583162 w 2300287"/>
                <a:gd name="T77" fmla="*/ 79343 h 1395413"/>
                <a:gd name="T78" fmla="*/ 1634173 w 2300287"/>
                <a:gd name="T79" fmla="*/ 250369 h 1395413"/>
                <a:gd name="T80" fmla="*/ 1680187 w 2300287"/>
                <a:gd name="T81" fmla="*/ 314996 h 1395413"/>
                <a:gd name="T82" fmla="*/ 1621288 w 2300287"/>
                <a:gd name="T83" fmla="*/ 372268 h 1395413"/>
                <a:gd name="T84" fmla="*/ 1544773 w 2300287"/>
                <a:gd name="T85" fmla="*/ 496794 h 1395413"/>
                <a:gd name="T86" fmla="*/ 1435127 w 2300287"/>
                <a:gd name="T87" fmla="*/ 567726 h 1395413"/>
                <a:gd name="T88" fmla="*/ 1329688 w 2300287"/>
                <a:gd name="T89" fmla="*/ 517022 h 1395413"/>
                <a:gd name="T90" fmla="*/ 1331528 w 2300287"/>
                <a:gd name="T91" fmla="*/ 400115 h 1395413"/>
                <a:gd name="T92" fmla="*/ 1296558 w 2300287"/>
                <a:gd name="T93" fmla="*/ 271123 h 1395413"/>
                <a:gd name="T94" fmla="*/ 1249754 w 2300287"/>
                <a:gd name="T95" fmla="*/ 117173 h 1395413"/>
                <a:gd name="T96" fmla="*/ 1336261 w 2300287"/>
                <a:gd name="T97" fmla="*/ 27325 h 1395413"/>
                <a:gd name="T98" fmla="*/ 499953 w 2300287"/>
                <a:gd name="T99" fmla="*/ 1577 h 1395413"/>
                <a:gd name="T100" fmla="*/ 622936 w 2300287"/>
                <a:gd name="T101" fmla="*/ 67023 h 1395413"/>
                <a:gd name="T102" fmla="*/ 661828 w 2300287"/>
                <a:gd name="T103" fmla="*/ 225513 h 1395413"/>
                <a:gd name="T104" fmla="*/ 611636 w 2300287"/>
                <a:gd name="T105" fmla="*/ 357456 h 1395413"/>
                <a:gd name="T106" fmla="*/ 568539 w 2300287"/>
                <a:gd name="T107" fmla="*/ 519363 h 1395413"/>
                <a:gd name="T108" fmla="*/ 481295 w 2300287"/>
                <a:gd name="T109" fmla="*/ 563782 h 1395413"/>
                <a:gd name="T110" fmla="*/ 371451 w 2300287"/>
                <a:gd name="T111" fmla="*/ 506747 h 1395413"/>
                <a:gd name="T112" fmla="*/ 288411 w 2300287"/>
                <a:gd name="T113" fmla="*/ 367969 h 1395413"/>
                <a:gd name="T114" fmla="*/ 231387 w 2300287"/>
                <a:gd name="T115" fmla="*/ 308306 h 1395413"/>
                <a:gd name="T116" fmla="*/ 270542 w 2300287"/>
                <a:gd name="T117" fmla="*/ 241809 h 1395413"/>
                <a:gd name="T118" fmla="*/ 335187 w 2300287"/>
                <a:gd name="T119" fmla="*/ 59926 h 139541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0287" h="1395413">
                  <a:moveTo>
                    <a:pt x="927100" y="812800"/>
                  </a:moveTo>
                  <a:lnTo>
                    <a:pt x="943610" y="847408"/>
                  </a:lnTo>
                  <a:lnTo>
                    <a:pt x="963930" y="888365"/>
                  </a:lnTo>
                  <a:lnTo>
                    <a:pt x="986790" y="933450"/>
                  </a:lnTo>
                  <a:lnTo>
                    <a:pt x="1010603" y="979805"/>
                  </a:lnTo>
                  <a:lnTo>
                    <a:pt x="1023303" y="1002665"/>
                  </a:lnTo>
                  <a:lnTo>
                    <a:pt x="1035685" y="1025208"/>
                  </a:lnTo>
                  <a:lnTo>
                    <a:pt x="1048068" y="1046798"/>
                  </a:lnTo>
                  <a:lnTo>
                    <a:pt x="1060133" y="1067118"/>
                  </a:lnTo>
                  <a:lnTo>
                    <a:pt x="1071880" y="1086485"/>
                  </a:lnTo>
                  <a:lnTo>
                    <a:pt x="1082993" y="1103630"/>
                  </a:lnTo>
                  <a:lnTo>
                    <a:pt x="1094105" y="1118870"/>
                  </a:lnTo>
                  <a:lnTo>
                    <a:pt x="1098868" y="1125855"/>
                  </a:lnTo>
                  <a:lnTo>
                    <a:pt x="1103948" y="1131888"/>
                  </a:lnTo>
                  <a:lnTo>
                    <a:pt x="1103948" y="1072515"/>
                  </a:lnTo>
                  <a:lnTo>
                    <a:pt x="1104265" y="1064895"/>
                  </a:lnTo>
                  <a:lnTo>
                    <a:pt x="1105218" y="1057910"/>
                  </a:lnTo>
                  <a:lnTo>
                    <a:pt x="1106488" y="1050608"/>
                  </a:lnTo>
                  <a:lnTo>
                    <a:pt x="1108393" y="1043305"/>
                  </a:lnTo>
                  <a:lnTo>
                    <a:pt x="1110615" y="1036003"/>
                  </a:lnTo>
                  <a:lnTo>
                    <a:pt x="1112838" y="1028383"/>
                  </a:lnTo>
                  <a:lnTo>
                    <a:pt x="1118235" y="1014095"/>
                  </a:lnTo>
                  <a:lnTo>
                    <a:pt x="1123633" y="1000125"/>
                  </a:lnTo>
                  <a:lnTo>
                    <a:pt x="1128395" y="987108"/>
                  </a:lnTo>
                  <a:lnTo>
                    <a:pt x="1130300" y="981075"/>
                  </a:lnTo>
                  <a:lnTo>
                    <a:pt x="1131570" y="975360"/>
                  </a:lnTo>
                  <a:lnTo>
                    <a:pt x="1132205" y="969963"/>
                  </a:lnTo>
                  <a:lnTo>
                    <a:pt x="1132840" y="965200"/>
                  </a:lnTo>
                  <a:lnTo>
                    <a:pt x="1132205" y="960755"/>
                  </a:lnTo>
                  <a:lnTo>
                    <a:pt x="1131253" y="956628"/>
                  </a:lnTo>
                  <a:lnTo>
                    <a:pt x="1129665" y="952818"/>
                  </a:lnTo>
                  <a:lnTo>
                    <a:pt x="1128078" y="949325"/>
                  </a:lnTo>
                  <a:lnTo>
                    <a:pt x="1125855" y="945833"/>
                  </a:lnTo>
                  <a:lnTo>
                    <a:pt x="1122680" y="942975"/>
                  </a:lnTo>
                  <a:lnTo>
                    <a:pt x="1117283" y="936625"/>
                  </a:lnTo>
                  <a:lnTo>
                    <a:pt x="1111568" y="929958"/>
                  </a:lnTo>
                  <a:lnTo>
                    <a:pt x="1109028" y="926465"/>
                  </a:lnTo>
                  <a:lnTo>
                    <a:pt x="1106488" y="922655"/>
                  </a:lnTo>
                  <a:lnTo>
                    <a:pt x="1104583" y="918528"/>
                  </a:lnTo>
                  <a:lnTo>
                    <a:pt x="1103313" y="913765"/>
                  </a:lnTo>
                  <a:lnTo>
                    <a:pt x="1102043" y="909003"/>
                  </a:lnTo>
                  <a:lnTo>
                    <a:pt x="1101725" y="903605"/>
                  </a:lnTo>
                  <a:lnTo>
                    <a:pt x="1102043" y="897890"/>
                  </a:lnTo>
                  <a:lnTo>
                    <a:pt x="1102360" y="893128"/>
                  </a:lnTo>
                  <a:lnTo>
                    <a:pt x="1103630" y="889000"/>
                  </a:lnTo>
                  <a:lnTo>
                    <a:pt x="1105535" y="885508"/>
                  </a:lnTo>
                  <a:lnTo>
                    <a:pt x="1107440" y="882333"/>
                  </a:lnTo>
                  <a:lnTo>
                    <a:pt x="1109980" y="879793"/>
                  </a:lnTo>
                  <a:lnTo>
                    <a:pt x="1112838" y="878205"/>
                  </a:lnTo>
                  <a:lnTo>
                    <a:pt x="1116648" y="876300"/>
                  </a:lnTo>
                  <a:lnTo>
                    <a:pt x="1120775" y="875030"/>
                  </a:lnTo>
                  <a:lnTo>
                    <a:pt x="1125855" y="874078"/>
                  </a:lnTo>
                  <a:lnTo>
                    <a:pt x="1131253" y="873125"/>
                  </a:lnTo>
                  <a:lnTo>
                    <a:pt x="1137603" y="872808"/>
                  </a:lnTo>
                  <a:lnTo>
                    <a:pt x="1151890" y="872490"/>
                  </a:lnTo>
                  <a:lnTo>
                    <a:pt x="1169353" y="872490"/>
                  </a:lnTo>
                  <a:lnTo>
                    <a:pt x="1191260" y="872490"/>
                  </a:lnTo>
                  <a:lnTo>
                    <a:pt x="1208723" y="872490"/>
                  </a:lnTo>
                  <a:lnTo>
                    <a:pt x="1223010" y="872808"/>
                  </a:lnTo>
                  <a:lnTo>
                    <a:pt x="1229043" y="873125"/>
                  </a:lnTo>
                  <a:lnTo>
                    <a:pt x="1234440" y="874078"/>
                  </a:lnTo>
                  <a:lnTo>
                    <a:pt x="1239203" y="875030"/>
                  </a:lnTo>
                  <a:lnTo>
                    <a:pt x="1243648" y="876300"/>
                  </a:lnTo>
                  <a:lnTo>
                    <a:pt x="1247458" y="878205"/>
                  </a:lnTo>
                  <a:lnTo>
                    <a:pt x="1250315" y="879793"/>
                  </a:lnTo>
                  <a:lnTo>
                    <a:pt x="1252855" y="882333"/>
                  </a:lnTo>
                  <a:lnTo>
                    <a:pt x="1255078" y="885508"/>
                  </a:lnTo>
                  <a:lnTo>
                    <a:pt x="1256666" y="889000"/>
                  </a:lnTo>
                  <a:lnTo>
                    <a:pt x="1257618" y="893128"/>
                  </a:lnTo>
                  <a:lnTo>
                    <a:pt x="1257936" y="897890"/>
                  </a:lnTo>
                  <a:lnTo>
                    <a:pt x="1258571" y="903605"/>
                  </a:lnTo>
                  <a:lnTo>
                    <a:pt x="1257936" y="909003"/>
                  </a:lnTo>
                  <a:lnTo>
                    <a:pt x="1256983" y="913765"/>
                  </a:lnTo>
                  <a:lnTo>
                    <a:pt x="1255396" y="918528"/>
                  </a:lnTo>
                  <a:lnTo>
                    <a:pt x="1253808" y="922655"/>
                  </a:lnTo>
                  <a:lnTo>
                    <a:pt x="1251585" y="926465"/>
                  </a:lnTo>
                  <a:lnTo>
                    <a:pt x="1248728" y="929958"/>
                  </a:lnTo>
                  <a:lnTo>
                    <a:pt x="1243013" y="936625"/>
                  </a:lnTo>
                  <a:lnTo>
                    <a:pt x="1237298" y="942975"/>
                  </a:lnTo>
                  <a:lnTo>
                    <a:pt x="1234758" y="945833"/>
                  </a:lnTo>
                  <a:lnTo>
                    <a:pt x="1232535" y="949325"/>
                  </a:lnTo>
                  <a:lnTo>
                    <a:pt x="1230313" y="952818"/>
                  </a:lnTo>
                  <a:lnTo>
                    <a:pt x="1229043" y="956628"/>
                  </a:lnTo>
                  <a:lnTo>
                    <a:pt x="1227773" y="960755"/>
                  </a:lnTo>
                  <a:lnTo>
                    <a:pt x="1227455" y="965200"/>
                  </a:lnTo>
                  <a:lnTo>
                    <a:pt x="1227773" y="969963"/>
                  </a:lnTo>
                  <a:lnTo>
                    <a:pt x="1229043" y="975360"/>
                  </a:lnTo>
                  <a:lnTo>
                    <a:pt x="1230313" y="981075"/>
                  </a:lnTo>
                  <a:lnTo>
                    <a:pt x="1232218" y="987108"/>
                  </a:lnTo>
                  <a:lnTo>
                    <a:pt x="1236663" y="1000125"/>
                  </a:lnTo>
                  <a:lnTo>
                    <a:pt x="1241743" y="1014095"/>
                  </a:lnTo>
                  <a:lnTo>
                    <a:pt x="1247458" y="1028383"/>
                  </a:lnTo>
                  <a:lnTo>
                    <a:pt x="1249680" y="1036003"/>
                  </a:lnTo>
                  <a:lnTo>
                    <a:pt x="1251903" y="1043305"/>
                  </a:lnTo>
                  <a:lnTo>
                    <a:pt x="1253808" y="1050608"/>
                  </a:lnTo>
                  <a:lnTo>
                    <a:pt x="1255078" y="1057910"/>
                  </a:lnTo>
                  <a:lnTo>
                    <a:pt x="1256348" y="1064895"/>
                  </a:lnTo>
                  <a:lnTo>
                    <a:pt x="1256348" y="1072515"/>
                  </a:lnTo>
                  <a:lnTo>
                    <a:pt x="1256348" y="1131888"/>
                  </a:lnTo>
                  <a:lnTo>
                    <a:pt x="1261428" y="1125855"/>
                  </a:lnTo>
                  <a:lnTo>
                    <a:pt x="1266191" y="1119188"/>
                  </a:lnTo>
                  <a:lnTo>
                    <a:pt x="1276986" y="1104583"/>
                  </a:lnTo>
                  <a:lnTo>
                    <a:pt x="1288098" y="1087438"/>
                  </a:lnTo>
                  <a:lnTo>
                    <a:pt x="1299528" y="1068705"/>
                  </a:lnTo>
                  <a:lnTo>
                    <a:pt x="1311276" y="1048703"/>
                  </a:lnTo>
                  <a:lnTo>
                    <a:pt x="1323341" y="1027748"/>
                  </a:lnTo>
                  <a:lnTo>
                    <a:pt x="1335406" y="1005523"/>
                  </a:lnTo>
                  <a:lnTo>
                    <a:pt x="1347788" y="983298"/>
                  </a:lnTo>
                  <a:lnTo>
                    <a:pt x="1371601" y="937895"/>
                  </a:lnTo>
                  <a:lnTo>
                    <a:pt x="1394143" y="893445"/>
                  </a:lnTo>
                  <a:lnTo>
                    <a:pt x="1414463" y="852488"/>
                  </a:lnTo>
                  <a:lnTo>
                    <a:pt x="1431291" y="817563"/>
                  </a:lnTo>
                  <a:lnTo>
                    <a:pt x="1454151" y="823913"/>
                  </a:lnTo>
                  <a:lnTo>
                    <a:pt x="1476693" y="830580"/>
                  </a:lnTo>
                  <a:lnTo>
                    <a:pt x="1498918" y="837565"/>
                  </a:lnTo>
                  <a:lnTo>
                    <a:pt x="1520191" y="844550"/>
                  </a:lnTo>
                  <a:lnTo>
                    <a:pt x="1541146" y="851853"/>
                  </a:lnTo>
                  <a:lnTo>
                    <a:pt x="1561783" y="859473"/>
                  </a:lnTo>
                  <a:lnTo>
                    <a:pt x="1581786" y="867410"/>
                  </a:lnTo>
                  <a:lnTo>
                    <a:pt x="1601471" y="875348"/>
                  </a:lnTo>
                  <a:lnTo>
                    <a:pt x="1620521" y="883603"/>
                  </a:lnTo>
                  <a:lnTo>
                    <a:pt x="1638936" y="891540"/>
                  </a:lnTo>
                  <a:lnTo>
                    <a:pt x="1656716" y="899795"/>
                  </a:lnTo>
                  <a:lnTo>
                    <a:pt x="1673543" y="908050"/>
                  </a:lnTo>
                  <a:lnTo>
                    <a:pt x="1690053" y="915670"/>
                  </a:lnTo>
                  <a:lnTo>
                    <a:pt x="1705928" y="923925"/>
                  </a:lnTo>
                  <a:lnTo>
                    <a:pt x="1735773" y="939165"/>
                  </a:lnTo>
                  <a:lnTo>
                    <a:pt x="1762443" y="954405"/>
                  </a:lnTo>
                  <a:lnTo>
                    <a:pt x="1786573" y="968058"/>
                  </a:lnTo>
                  <a:lnTo>
                    <a:pt x="1806576" y="980440"/>
                  </a:lnTo>
                  <a:lnTo>
                    <a:pt x="1824038" y="991235"/>
                  </a:lnTo>
                  <a:lnTo>
                    <a:pt x="1837691" y="1000125"/>
                  </a:lnTo>
                  <a:lnTo>
                    <a:pt x="1847533" y="1006793"/>
                  </a:lnTo>
                  <a:lnTo>
                    <a:pt x="1855788" y="1012508"/>
                  </a:lnTo>
                  <a:lnTo>
                    <a:pt x="1855788" y="1395413"/>
                  </a:lnTo>
                  <a:lnTo>
                    <a:pt x="1169353" y="1395413"/>
                  </a:lnTo>
                  <a:lnTo>
                    <a:pt x="482600" y="1395413"/>
                  </a:lnTo>
                  <a:lnTo>
                    <a:pt x="482600" y="1012508"/>
                  </a:lnTo>
                  <a:lnTo>
                    <a:pt x="491172" y="1006793"/>
                  </a:lnTo>
                  <a:lnTo>
                    <a:pt x="501650" y="999490"/>
                  </a:lnTo>
                  <a:lnTo>
                    <a:pt x="515937" y="990283"/>
                  </a:lnTo>
                  <a:lnTo>
                    <a:pt x="534035" y="978853"/>
                  </a:lnTo>
                  <a:lnTo>
                    <a:pt x="555307" y="965835"/>
                  </a:lnTo>
                  <a:lnTo>
                    <a:pt x="580390" y="951548"/>
                  </a:lnTo>
                  <a:lnTo>
                    <a:pt x="608330" y="936308"/>
                  </a:lnTo>
                  <a:lnTo>
                    <a:pt x="639445" y="920115"/>
                  </a:lnTo>
                  <a:lnTo>
                    <a:pt x="656272" y="911860"/>
                  </a:lnTo>
                  <a:lnTo>
                    <a:pt x="673735" y="903605"/>
                  </a:lnTo>
                  <a:lnTo>
                    <a:pt x="691515" y="895350"/>
                  </a:lnTo>
                  <a:lnTo>
                    <a:pt x="710247" y="886778"/>
                  </a:lnTo>
                  <a:lnTo>
                    <a:pt x="729297" y="878840"/>
                  </a:lnTo>
                  <a:lnTo>
                    <a:pt x="749300" y="870585"/>
                  </a:lnTo>
                  <a:lnTo>
                    <a:pt x="769620" y="862648"/>
                  </a:lnTo>
                  <a:lnTo>
                    <a:pt x="790575" y="854393"/>
                  </a:lnTo>
                  <a:lnTo>
                    <a:pt x="811847" y="847090"/>
                  </a:lnTo>
                  <a:lnTo>
                    <a:pt x="834073" y="839470"/>
                  </a:lnTo>
                  <a:lnTo>
                    <a:pt x="856615" y="832485"/>
                  </a:lnTo>
                  <a:lnTo>
                    <a:pt x="879475" y="825183"/>
                  </a:lnTo>
                  <a:lnTo>
                    <a:pt x="902970" y="819150"/>
                  </a:lnTo>
                  <a:lnTo>
                    <a:pt x="927100" y="812800"/>
                  </a:lnTo>
                  <a:close/>
                  <a:moveTo>
                    <a:pt x="1710256" y="730250"/>
                  </a:moveTo>
                  <a:lnTo>
                    <a:pt x="1724932" y="730250"/>
                  </a:lnTo>
                  <a:lnTo>
                    <a:pt x="1744074" y="730250"/>
                  </a:lnTo>
                  <a:lnTo>
                    <a:pt x="1758431" y="730250"/>
                  </a:lnTo>
                  <a:lnTo>
                    <a:pt x="1770236" y="730566"/>
                  </a:lnTo>
                  <a:lnTo>
                    <a:pt x="1775340" y="730882"/>
                  </a:lnTo>
                  <a:lnTo>
                    <a:pt x="1780126" y="731515"/>
                  </a:lnTo>
                  <a:lnTo>
                    <a:pt x="1784273" y="732463"/>
                  </a:lnTo>
                  <a:lnTo>
                    <a:pt x="1788102" y="733412"/>
                  </a:lnTo>
                  <a:lnTo>
                    <a:pt x="1790973" y="734676"/>
                  </a:lnTo>
                  <a:lnTo>
                    <a:pt x="1793525" y="736573"/>
                  </a:lnTo>
                  <a:lnTo>
                    <a:pt x="1795759" y="738787"/>
                  </a:lnTo>
                  <a:lnTo>
                    <a:pt x="1797673" y="741316"/>
                  </a:lnTo>
                  <a:lnTo>
                    <a:pt x="1798630" y="744162"/>
                  </a:lnTo>
                  <a:lnTo>
                    <a:pt x="1799906" y="747323"/>
                  </a:lnTo>
                  <a:lnTo>
                    <a:pt x="1800225" y="751433"/>
                  </a:lnTo>
                  <a:lnTo>
                    <a:pt x="1800225" y="755860"/>
                  </a:lnTo>
                  <a:lnTo>
                    <a:pt x="1800225" y="760602"/>
                  </a:lnTo>
                  <a:lnTo>
                    <a:pt x="1799268" y="764713"/>
                  </a:lnTo>
                  <a:lnTo>
                    <a:pt x="1797992" y="768507"/>
                  </a:lnTo>
                  <a:lnTo>
                    <a:pt x="1796078" y="771984"/>
                  </a:lnTo>
                  <a:lnTo>
                    <a:pt x="1794164" y="775462"/>
                  </a:lnTo>
                  <a:lnTo>
                    <a:pt x="1792249" y="778308"/>
                  </a:lnTo>
                  <a:lnTo>
                    <a:pt x="1787145" y="783683"/>
                  </a:lnTo>
                  <a:lnTo>
                    <a:pt x="1782359" y="789058"/>
                  </a:lnTo>
                  <a:lnTo>
                    <a:pt x="1780126" y="791587"/>
                  </a:lnTo>
                  <a:lnTo>
                    <a:pt x="1778531" y="794433"/>
                  </a:lnTo>
                  <a:lnTo>
                    <a:pt x="1776935" y="797278"/>
                  </a:lnTo>
                  <a:lnTo>
                    <a:pt x="1775340" y="800440"/>
                  </a:lnTo>
                  <a:lnTo>
                    <a:pt x="1774702" y="803918"/>
                  </a:lnTo>
                  <a:lnTo>
                    <a:pt x="1774383" y="807712"/>
                  </a:lnTo>
                  <a:lnTo>
                    <a:pt x="1774702" y="810873"/>
                  </a:lnTo>
                  <a:lnTo>
                    <a:pt x="1775021" y="814667"/>
                  </a:lnTo>
                  <a:lnTo>
                    <a:pt x="1776935" y="822255"/>
                  </a:lnTo>
                  <a:lnTo>
                    <a:pt x="1779807" y="831108"/>
                  </a:lnTo>
                  <a:lnTo>
                    <a:pt x="1783635" y="840593"/>
                  </a:lnTo>
                  <a:lnTo>
                    <a:pt x="1787145" y="850395"/>
                  </a:lnTo>
                  <a:lnTo>
                    <a:pt x="1790973" y="860512"/>
                  </a:lnTo>
                  <a:lnTo>
                    <a:pt x="1793844" y="870946"/>
                  </a:lnTo>
                  <a:lnTo>
                    <a:pt x="1796397" y="881063"/>
                  </a:lnTo>
                  <a:lnTo>
                    <a:pt x="1772788" y="868100"/>
                  </a:lnTo>
                  <a:lnTo>
                    <a:pt x="1747265" y="854821"/>
                  </a:lnTo>
                  <a:lnTo>
                    <a:pt x="1719508" y="841226"/>
                  </a:lnTo>
                  <a:lnTo>
                    <a:pt x="1690157" y="826998"/>
                  </a:lnTo>
                  <a:lnTo>
                    <a:pt x="1691752" y="821623"/>
                  </a:lnTo>
                  <a:lnTo>
                    <a:pt x="1693028" y="816564"/>
                  </a:lnTo>
                  <a:lnTo>
                    <a:pt x="1693985" y="811822"/>
                  </a:lnTo>
                  <a:lnTo>
                    <a:pt x="1694304" y="807712"/>
                  </a:lnTo>
                  <a:lnTo>
                    <a:pt x="1693985" y="803918"/>
                  </a:lnTo>
                  <a:lnTo>
                    <a:pt x="1693028" y="800440"/>
                  </a:lnTo>
                  <a:lnTo>
                    <a:pt x="1692071" y="797278"/>
                  </a:lnTo>
                  <a:lnTo>
                    <a:pt x="1690157" y="794433"/>
                  </a:lnTo>
                  <a:lnTo>
                    <a:pt x="1688243" y="791587"/>
                  </a:lnTo>
                  <a:lnTo>
                    <a:pt x="1686009" y="789058"/>
                  </a:lnTo>
                  <a:lnTo>
                    <a:pt x="1681224" y="783683"/>
                  </a:lnTo>
                  <a:lnTo>
                    <a:pt x="1676438" y="778308"/>
                  </a:lnTo>
                  <a:lnTo>
                    <a:pt x="1674205" y="775462"/>
                  </a:lnTo>
                  <a:lnTo>
                    <a:pt x="1672291" y="771984"/>
                  </a:lnTo>
                  <a:lnTo>
                    <a:pt x="1670696" y="768507"/>
                  </a:lnTo>
                  <a:lnTo>
                    <a:pt x="1669419" y="764713"/>
                  </a:lnTo>
                  <a:lnTo>
                    <a:pt x="1668781" y="760602"/>
                  </a:lnTo>
                  <a:lnTo>
                    <a:pt x="1668462" y="755860"/>
                  </a:lnTo>
                  <a:lnTo>
                    <a:pt x="1668462" y="751433"/>
                  </a:lnTo>
                  <a:lnTo>
                    <a:pt x="1669100" y="747323"/>
                  </a:lnTo>
                  <a:lnTo>
                    <a:pt x="1669738" y="744162"/>
                  </a:lnTo>
                  <a:lnTo>
                    <a:pt x="1671334" y="741316"/>
                  </a:lnTo>
                  <a:lnTo>
                    <a:pt x="1672929" y="738787"/>
                  </a:lnTo>
                  <a:lnTo>
                    <a:pt x="1675162" y="736573"/>
                  </a:lnTo>
                  <a:lnTo>
                    <a:pt x="1677714" y="734676"/>
                  </a:lnTo>
                  <a:lnTo>
                    <a:pt x="1680586" y="733412"/>
                  </a:lnTo>
                  <a:lnTo>
                    <a:pt x="1684414" y="732463"/>
                  </a:lnTo>
                  <a:lnTo>
                    <a:pt x="1688243" y="731515"/>
                  </a:lnTo>
                  <a:lnTo>
                    <a:pt x="1693028" y="730882"/>
                  </a:lnTo>
                  <a:lnTo>
                    <a:pt x="1698452" y="730566"/>
                  </a:lnTo>
                  <a:lnTo>
                    <a:pt x="1710256" y="730250"/>
                  </a:lnTo>
                  <a:close/>
                  <a:moveTo>
                    <a:pt x="560402" y="725487"/>
                  </a:moveTo>
                  <a:lnTo>
                    <a:pt x="574901" y="725487"/>
                  </a:lnTo>
                  <a:lnTo>
                    <a:pt x="593497" y="725487"/>
                  </a:lnTo>
                  <a:lnTo>
                    <a:pt x="607996" y="725487"/>
                  </a:lnTo>
                  <a:lnTo>
                    <a:pt x="619659" y="725802"/>
                  </a:lnTo>
                  <a:lnTo>
                    <a:pt x="624702" y="726117"/>
                  </a:lnTo>
                  <a:lnTo>
                    <a:pt x="629430" y="726432"/>
                  </a:lnTo>
                  <a:lnTo>
                    <a:pt x="633527" y="727693"/>
                  </a:lnTo>
                  <a:lnTo>
                    <a:pt x="637309" y="728323"/>
                  </a:lnTo>
                  <a:lnTo>
                    <a:pt x="640146" y="729899"/>
                  </a:lnTo>
                  <a:lnTo>
                    <a:pt x="642668" y="731474"/>
                  </a:lnTo>
                  <a:lnTo>
                    <a:pt x="644874" y="733365"/>
                  </a:lnTo>
                  <a:lnTo>
                    <a:pt x="646450" y="735886"/>
                  </a:lnTo>
                  <a:lnTo>
                    <a:pt x="648026" y="739037"/>
                  </a:lnTo>
                  <a:lnTo>
                    <a:pt x="648656" y="742504"/>
                  </a:lnTo>
                  <a:lnTo>
                    <a:pt x="649287" y="746285"/>
                  </a:lnTo>
                  <a:lnTo>
                    <a:pt x="649287" y="751012"/>
                  </a:lnTo>
                  <a:lnTo>
                    <a:pt x="649287" y="755424"/>
                  </a:lnTo>
                  <a:lnTo>
                    <a:pt x="648341" y="759835"/>
                  </a:lnTo>
                  <a:lnTo>
                    <a:pt x="647080" y="763302"/>
                  </a:lnTo>
                  <a:lnTo>
                    <a:pt x="645189" y="766768"/>
                  </a:lnTo>
                  <a:lnTo>
                    <a:pt x="643613" y="769919"/>
                  </a:lnTo>
                  <a:lnTo>
                    <a:pt x="641407" y="773070"/>
                  </a:lnTo>
                  <a:lnTo>
                    <a:pt x="636679" y="778427"/>
                  </a:lnTo>
                  <a:lnTo>
                    <a:pt x="631636" y="784100"/>
                  </a:lnTo>
                  <a:lnTo>
                    <a:pt x="629430" y="786621"/>
                  </a:lnTo>
                  <a:lnTo>
                    <a:pt x="627854" y="789142"/>
                  </a:lnTo>
                  <a:lnTo>
                    <a:pt x="625962" y="791978"/>
                  </a:lnTo>
                  <a:lnTo>
                    <a:pt x="624702" y="795444"/>
                  </a:lnTo>
                  <a:lnTo>
                    <a:pt x="624071" y="798595"/>
                  </a:lnTo>
                  <a:lnTo>
                    <a:pt x="623756" y="802377"/>
                  </a:lnTo>
                  <a:lnTo>
                    <a:pt x="623756" y="805528"/>
                  </a:lnTo>
                  <a:lnTo>
                    <a:pt x="624386" y="809309"/>
                  </a:lnTo>
                  <a:lnTo>
                    <a:pt x="626278" y="816872"/>
                  </a:lnTo>
                  <a:lnTo>
                    <a:pt x="629114" y="825696"/>
                  </a:lnTo>
                  <a:lnTo>
                    <a:pt x="632581" y="834834"/>
                  </a:lnTo>
                  <a:lnTo>
                    <a:pt x="600747" y="850275"/>
                  </a:lnTo>
                  <a:lnTo>
                    <a:pt x="571434" y="865086"/>
                  </a:lnTo>
                  <a:lnTo>
                    <a:pt x="544642" y="879897"/>
                  </a:lnTo>
                  <a:lnTo>
                    <a:pt x="521003" y="893762"/>
                  </a:lnTo>
                  <a:lnTo>
                    <a:pt x="521003" y="891556"/>
                  </a:lnTo>
                  <a:lnTo>
                    <a:pt x="521003" y="885569"/>
                  </a:lnTo>
                  <a:lnTo>
                    <a:pt x="521633" y="879582"/>
                  </a:lnTo>
                  <a:lnTo>
                    <a:pt x="523209" y="873594"/>
                  </a:lnTo>
                  <a:lnTo>
                    <a:pt x="524470" y="867292"/>
                  </a:lnTo>
                  <a:lnTo>
                    <a:pt x="526361" y="861305"/>
                  </a:lnTo>
                  <a:lnTo>
                    <a:pt x="528252" y="855002"/>
                  </a:lnTo>
                  <a:lnTo>
                    <a:pt x="532665" y="843027"/>
                  </a:lnTo>
                  <a:lnTo>
                    <a:pt x="537078" y="831683"/>
                  </a:lnTo>
                  <a:lnTo>
                    <a:pt x="540860" y="820654"/>
                  </a:lnTo>
                  <a:lnTo>
                    <a:pt x="542436" y="815297"/>
                  </a:lnTo>
                  <a:lnTo>
                    <a:pt x="543697" y="810570"/>
                  </a:lnTo>
                  <a:lnTo>
                    <a:pt x="544327" y="806158"/>
                  </a:lnTo>
                  <a:lnTo>
                    <a:pt x="544642" y="802377"/>
                  </a:lnTo>
                  <a:lnTo>
                    <a:pt x="544327" y="798595"/>
                  </a:lnTo>
                  <a:lnTo>
                    <a:pt x="543697" y="795444"/>
                  </a:lnTo>
                  <a:lnTo>
                    <a:pt x="542436" y="791978"/>
                  </a:lnTo>
                  <a:lnTo>
                    <a:pt x="540545" y="789142"/>
                  </a:lnTo>
                  <a:lnTo>
                    <a:pt x="538654" y="786621"/>
                  </a:lnTo>
                  <a:lnTo>
                    <a:pt x="536763" y="784100"/>
                  </a:lnTo>
                  <a:lnTo>
                    <a:pt x="531719" y="778427"/>
                  </a:lnTo>
                  <a:lnTo>
                    <a:pt x="526992" y="773070"/>
                  </a:lnTo>
                  <a:lnTo>
                    <a:pt x="524785" y="769919"/>
                  </a:lnTo>
                  <a:lnTo>
                    <a:pt x="523209" y="766768"/>
                  </a:lnTo>
                  <a:lnTo>
                    <a:pt x="521318" y="763302"/>
                  </a:lnTo>
                  <a:lnTo>
                    <a:pt x="520057" y="759835"/>
                  </a:lnTo>
                  <a:lnTo>
                    <a:pt x="519112" y="755424"/>
                  </a:lnTo>
                  <a:lnTo>
                    <a:pt x="519112" y="751012"/>
                  </a:lnTo>
                  <a:lnTo>
                    <a:pt x="519112" y="746285"/>
                  </a:lnTo>
                  <a:lnTo>
                    <a:pt x="519742" y="742504"/>
                  </a:lnTo>
                  <a:lnTo>
                    <a:pt x="520373" y="739037"/>
                  </a:lnTo>
                  <a:lnTo>
                    <a:pt x="521948" y="735886"/>
                  </a:lnTo>
                  <a:lnTo>
                    <a:pt x="523524" y="733365"/>
                  </a:lnTo>
                  <a:lnTo>
                    <a:pt x="525731" y="731474"/>
                  </a:lnTo>
                  <a:lnTo>
                    <a:pt x="528252" y="729899"/>
                  </a:lnTo>
                  <a:lnTo>
                    <a:pt x="531089" y="728323"/>
                  </a:lnTo>
                  <a:lnTo>
                    <a:pt x="534871" y="727693"/>
                  </a:lnTo>
                  <a:lnTo>
                    <a:pt x="538654" y="726432"/>
                  </a:lnTo>
                  <a:lnTo>
                    <a:pt x="543697" y="726117"/>
                  </a:lnTo>
                  <a:lnTo>
                    <a:pt x="548740" y="725802"/>
                  </a:lnTo>
                  <a:lnTo>
                    <a:pt x="560402" y="725487"/>
                  </a:lnTo>
                  <a:close/>
                  <a:moveTo>
                    <a:pt x="1944850" y="684212"/>
                  </a:moveTo>
                  <a:lnTo>
                    <a:pt x="1964191" y="689289"/>
                  </a:lnTo>
                  <a:lnTo>
                    <a:pt x="1983216" y="694683"/>
                  </a:lnTo>
                  <a:lnTo>
                    <a:pt x="2001606" y="700711"/>
                  </a:lnTo>
                  <a:lnTo>
                    <a:pt x="2019679" y="707057"/>
                  </a:lnTo>
                  <a:lnTo>
                    <a:pt x="2037435" y="712768"/>
                  </a:lnTo>
                  <a:lnTo>
                    <a:pt x="2054240" y="719431"/>
                  </a:lnTo>
                  <a:lnTo>
                    <a:pt x="2071362" y="726095"/>
                  </a:lnTo>
                  <a:lnTo>
                    <a:pt x="2087849" y="732758"/>
                  </a:lnTo>
                  <a:lnTo>
                    <a:pt x="2103703" y="739421"/>
                  </a:lnTo>
                  <a:lnTo>
                    <a:pt x="2119239" y="746084"/>
                  </a:lnTo>
                  <a:lnTo>
                    <a:pt x="2148093" y="759728"/>
                  </a:lnTo>
                  <a:lnTo>
                    <a:pt x="2175361" y="773371"/>
                  </a:lnTo>
                  <a:lnTo>
                    <a:pt x="2200093" y="786063"/>
                  </a:lnTo>
                  <a:lnTo>
                    <a:pt x="2222605" y="798755"/>
                  </a:lnTo>
                  <a:lnTo>
                    <a:pt x="2242580" y="810177"/>
                  </a:lnTo>
                  <a:lnTo>
                    <a:pt x="2259702" y="820330"/>
                  </a:lnTo>
                  <a:lnTo>
                    <a:pt x="2273653" y="829532"/>
                  </a:lnTo>
                  <a:lnTo>
                    <a:pt x="2285068" y="837147"/>
                  </a:lnTo>
                  <a:lnTo>
                    <a:pt x="2293629" y="842858"/>
                  </a:lnTo>
                  <a:lnTo>
                    <a:pt x="2300287" y="847618"/>
                  </a:lnTo>
                  <a:lnTo>
                    <a:pt x="2300287" y="1168400"/>
                  </a:lnTo>
                  <a:lnTo>
                    <a:pt x="1936289" y="1168400"/>
                  </a:lnTo>
                  <a:lnTo>
                    <a:pt x="1936289" y="1012292"/>
                  </a:lnTo>
                  <a:lnTo>
                    <a:pt x="1936289" y="972313"/>
                  </a:lnTo>
                  <a:lnTo>
                    <a:pt x="1903314" y="948199"/>
                  </a:lnTo>
                  <a:lnTo>
                    <a:pt x="1896972" y="943757"/>
                  </a:lnTo>
                  <a:lnTo>
                    <a:pt x="1882387" y="933921"/>
                  </a:lnTo>
                  <a:lnTo>
                    <a:pt x="1859875" y="919326"/>
                  </a:lnTo>
                  <a:lnTo>
                    <a:pt x="1846241" y="910759"/>
                  </a:lnTo>
                  <a:lnTo>
                    <a:pt x="1830387" y="901240"/>
                  </a:lnTo>
                  <a:lnTo>
                    <a:pt x="1845924" y="875222"/>
                  </a:lnTo>
                  <a:lnTo>
                    <a:pt x="1861777" y="847300"/>
                  </a:lnTo>
                  <a:lnTo>
                    <a:pt x="1877631" y="818109"/>
                  </a:lnTo>
                  <a:lnTo>
                    <a:pt x="1893167" y="788601"/>
                  </a:lnTo>
                  <a:lnTo>
                    <a:pt x="1907753" y="759728"/>
                  </a:lnTo>
                  <a:lnTo>
                    <a:pt x="1921704" y="732123"/>
                  </a:lnTo>
                  <a:lnTo>
                    <a:pt x="1944850" y="684212"/>
                  </a:lnTo>
                  <a:close/>
                  <a:moveTo>
                    <a:pt x="1521460" y="679450"/>
                  </a:moveTo>
                  <a:lnTo>
                    <a:pt x="1543050" y="723725"/>
                  </a:lnTo>
                  <a:lnTo>
                    <a:pt x="1555750" y="750163"/>
                  </a:lnTo>
                  <a:lnTo>
                    <a:pt x="1570037" y="777875"/>
                  </a:lnTo>
                  <a:lnTo>
                    <a:pt x="1541462" y="767682"/>
                  </a:lnTo>
                  <a:lnTo>
                    <a:pt x="1512887" y="758126"/>
                  </a:lnTo>
                  <a:lnTo>
                    <a:pt x="1482407" y="748889"/>
                  </a:lnTo>
                  <a:lnTo>
                    <a:pt x="1451927" y="740289"/>
                  </a:lnTo>
                  <a:lnTo>
                    <a:pt x="1423987" y="732963"/>
                  </a:lnTo>
                  <a:lnTo>
                    <a:pt x="1433830" y="717992"/>
                  </a:lnTo>
                  <a:lnTo>
                    <a:pt x="1443672" y="702065"/>
                  </a:lnTo>
                  <a:lnTo>
                    <a:pt x="1462722" y="696013"/>
                  </a:lnTo>
                  <a:lnTo>
                    <a:pt x="1481772" y="690280"/>
                  </a:lnTo>
                  <a:lnTo>
                    <a:pt x="1501457" y="684546"/>
                  </a:lnTo>
                  <a:lnTo>
                    <a:pt x="1521460" y="679450"/>
                  </a:lnTo>
                  <a:close/>
                  <a:moveTo>
                    <a:pt x="794901" y="679450"/>
                  </a:moveTo>
                  <a:lnTo>
                    <a:pt x="809240" y="682922"/>
                  </a:lnTo>
                  <a:lnTo>
                    <a:pt x="823261" y="687026"/>
                  </a:lnTo>
                  <a:lnTo>
                    <a:pt x="850665" y="695865"/>
                  </a:lnTo>
                  <a:lnTo>
                    <a:pt x="877432" y="704704"/>
                  </a:lnTo>
                  <a:lnTo>
                    <a:pt x="902924" y="714174"/>
                  </a:lnTo>
                  <a:lnTo>
                    <a:pt x="915988" y="734061"/>
                  </a:lnTo>
                  <a:lnTo>
                    <a:pt x="908659" y="735640"/>
                  </a:lnTo>
                  <a:lnTo>
                    <a:pt x="886035" y="741322"/>
                  </a:lnTo>
                  <a:lnTo>
                    <a:pt x="864048" y="747635"/>
                  </a:lnTo>
                  <a:lnTo>
                    <a:pt x="842380" y="753633"/>
                  </a:lnTo>
                  <a:lnTo>
                    <a:pt x="821031" y="760262"/>
                  </a:lnTo>
                  <a:lnTo>
                    <a:pt x="799999" y="766891"/>
                  </a:lnTo>
                  <a:lnTo>
                    <a:pt x="779287" y="774151"/>
                  </a:lnTo>
                  <a:lnTo>
                    <a:pt x="759212" y="781096"/>
                  </a:lnTo>
                  <a:lnTo>
                    <a:pt x="739775" y="788988"/>
                  </a:lnTo>
                  <a:lnTo>
                    <a:pt x="755389" y="758052"/>
                  </a:lnTo>
                  <a:lnTo>
                    <a:pt x="770046" y="729010"/>
                  </a:lnTo>
                  <a:lnTo>
                    <a:pt x="794901" y="679450"/>
                  </a:lnTo>
                  <a:close/>
                  <a:moveTo>
                    <a:pt x="372507" y="674687"/>
                  </a:moveTo>
                  <a:lnTo>
                    <a:pt x="397574" y="725838"/>
                  </a:lnTo>
                  <a:lnTo>
                    <a:pt x="412487" y="756655"/>
                  </a:lnTo>
                  <a:lnTo>
                    <a:pt x="428986" y="788108"/>
                  </a:lnTo>
                  <a:lnTo>
                    <a:pt x="446120" y="820832"/>
                  </a:lnTo>
                  <a:lnTo>
                    <a:pt x="463254" y="852603"/>
                  </a:lnTo>
                  <a:lnTo>
                    <a:pt x="471821" y="867535"/>
                  </a:lnTo>
                  <a:lnTo>
                    <a:pt x="480706" y="881832"/>
                  </a:lnTo>
                  <a:lnTo>
                    <a:pt x="488955" y="895493"/>
                  </a:lnTo>
                  <a:lnTo>
                    <a:pt x="496888" y="908519"/>
                  </a:lnTo>
                  <a:lnTo>
                    <a:pt x="472456" y="924087"/>
                  </a:lnTo>
                  <a:lnTo>
                    <a:pt x="454053" y="935842"/>
                  </a:lnTo>
                  <a:lnTo>
                    <a:pt x="441995" y="944420"/>
                  </a:lnTo>
                  <a:lnTo>
                    <a:pt x="436919" y="947914"/>
                  </a:lnTo>
                  <a:lnTo>
                    <a:pt x="404554" y="972060"/>
                  </a:lnTo>
                  <a:lnTo>
                    <a:pt x="404554" y="1012091"/>
                  </a:lnTo>
                  <a:lnTo>
                    <a:pt x="404554" y="1163637"/>
                  </a:lnTo>
                  <a:lnTo>
                    <a:pt x="0" y="1163637"/>
                  </a:lnTo>
                  <a:lnTo>
                    <a:pt x="0" y="842118"/>
                  </a:lnTo>
                  <a:lnTo>
                    <a:pt x="6980" y="837035"/>
                  </a:lnTo>
                  <a:lnTo>
                    <a:pt x="15547" y="830999"/>
                  </a:lnTo>
                  <a:lnTo>
                    <a:pt x="27922" y="823374"/>
                  </a:lnTo>
                  <a:lnTo>
                    <a:pt x="42835" y="813842"/>
                  </a:lnTo>
                  <a:lnTo>
                    <a:pt x="60921" y="803040"/>
                  </a:lnTo>
                  <a:lnTo>
                    <a:pt x="81545" y="790968"/>
                  </a:lnTo>
                  <a:lnTo>
                    <a:pt x="105343" y="777942"/>
                  </a:lnTo>
                  <a:lnTo>
                    <a:pt x="131361" y="764598"/>
                  </a:lnTo>
                  <a:lnTo>
                    <a:pt x="159918" y="750619"/>
                  </a:lnTo>
                  <a:lnTo>
                    <a:pt x="174831" y="743629"/>
                  </a:lnTo>
                  <a:lnTo>
                    <a:pt x="190696" y="736640"/>
                  </a:lnTo>
                  <a:lnTo>
                    <a:pt x="206560" y="729968"/>
                  </a:lnTo>
                  <a:lnTo>
                    <a:pt x="223060" y="722978"/>
                  </a:lnTo>
                  <a:lnTo>
                    <a:pt x="240511" y="716307"/>
                  </a:lnTo>
                  <a:lnTo>
                    <a:pt x="258280" y="709635"/>
                  </a:lnTo>
                  <a:lnTo>
                    <a:pt x="276366" y="702963"/>
                  </a:lnTo>
                  <a:lnTo>
                    <a:pt x="294769" y="696609"/>
                  </a:lnTo>
                  <a:lnTo>
                    <a:pt x="313490" y="690890"/>
                  </a:lnTo>
                  <a:lnTo>
                    <a:pt x="332528" y="684854"/>
                  </a:lnTo>
                  <a:lnTo>
                    <a:pt x="352200" y="679770"/>
                  </a:lnTo>
                  <a:lnTo>
                    <a:pt x="372507" y="674687"/>
                  </a:lnTo>
                  <a:close/>
                  <a:moveTo>
                    <a:pt x="1169996" y="7937"/>
                  </a:moveTo>
                  <a:lnTo>
                    <a:pt x="1183624" y="8254"/>
                  </a:lnTo>
                  <a:lnTo>
                    <a:pt x="1197252" y="9206"/>
                  </a:lnTo>
                  <a:lnTo>
                    <a:pt x="1210881" y="10791"/>
                  </a:lnTo>
                  <a:lnTo>
                    <a:pt x="1223875" y="13328"/>
                  </a:lnTo>
                  <a:lnTo>
                    <a:pt x="1237503" y="16183"/>
                  </a:lnTo>
                  <a:lnTo>
                    <a:pt x="1250815" y="19988"/>
                  </a:lnTo>
                  <a:lnTo>
                    <a:pt x="1264126" y="24428"/>
                  </a:lnTo>
                  <a:lnTo>
                    <a:pt x="1277437" y="29502"/>
                  </a:lnTo>
                  <a:lnTo>
                    <a:pt x="1289798" y="35210"/>
                  </a:lnTo>
                  <a:lnTo>
                    <a:pt x="1302792" y="41870"/>
                  </a:lnTo>
                  <a:lnTo>
                    <a:pt x="1314836" y="48847"/>
                  </a:lnTo>
                  <a:lnTo>
                    <a:pt x="1326879" y="56458"/>
                  </a:lnTo>
                  <a:lnTo>
                    <a:pt x="1338923" y="64703"/>
                  </a:lnTo>
                  <a:lnTo>
                    <a:pt x="1350333" y="73900"/>
                  </a:lnTo>
                  <a:lnTo>
                    <a:pt x="1361108" y="83414"/>
                  </a:lnTo>
                  <a:lnTo>
                    <a:pt x="1371884" y="93562"/>
                  </a:lnTo>
                  <a:lnTo>
                    <a:pt x="1382343" y="104661"/>
                  </a:lnTo>
                  <a:lnTo>
                    <a:pt x="1392168" y="116395"/>
                  </a:lnTo>
                  <a:lnTo>
                    <a:pt x="1401359" y="128763"/>
                  </a:lnTo>
                  <a:lnTo>
                    <a:pt x="1410234" y="141765"/>
                  </a:lnTo>
                  <a:lnTo>
                    <a:pt x="1418157" y="155402"/>
                  </a:lnTo>
                  <a:lnTo>
                    <a:pt x="1426080" y="169672"/>
                  </a:lnTo>
                  <a:lnTo>
                    <a:pt x="1433053" y="184577"/>
                  </a:lnTo>
                  <a:lnTo>
                    <a:pt x="1439709" y="200117"/>
                  </a:lnTo>
                  <a:lnTo>
                    <a:pt x="1445414" y="216290"/>
                  </a:lnTo>
                  <a:lnTo>
                    <a:pt x="1450801" y="233415"/>
                  </a:lnTo>
                  <a:lnTo>
                    <a:pt x="1455239" y="250540"/>
                  </a:lnTo>
                  <a:lnTo>
                    <a:pt x="1458725" y="268933"/>
                  </a:lnTo>
                  <a:lnTo>
                    <a:pt x="1461894" y="287327"/>
                  </a:lnTo>
                  <a:lnTo>
                    <a:pt x="1463479" y="306989"/>
                  </a:lnTo>
                  <a:lnTo>
                    <a:pt x="1464747" y="316820"/>
                  </a:lnTo>
                  <a:lnTo>
                    <a:pt x="1465064" y="327285"/>
                  </a:lnTo>
                  <a:lnTo>
                    <a:pt x="1465381" y="337116"/>
                  </a:lnTo>
                  <a:lnTo>
                    <a:pt x="1465381" y="347898"/>
                  </a:lnTo>
                  <a:lnTo>
                    <a:pt x="1465064" y="355192"/>
                  </a:lnTo>
                  <a:lnTo>
                    <a:pt x="1464747" y="362169"/>
                  </a:lnTo>
                  <a:lnTo>
                    <a:pt x="1465381" y="362169"/>
                  </a:lnTo>
                  <a:lnTo>
                    <a:pt x="1468867" y="362486"/>
                  </a:lnTo>
                  <a:lnTo>
                    <a:pt x="1472353" y="362803"/>
                  </a:lnTo>
                  <a:lnTo>
                    <a:pt x="1475839" y="363437"/>
                  </a:lnTo>
                  <a:lnTo>
                    <a:pt x="1479009" y="364072"/>
                  </a:lnTo>
                  <a:lnTo>
                    <a:pt x="1485348" y="366291"/>
                  </a:lnTo>
                  <a:lnTo>
                    <a:pt x="1491052" y="369146"/>
                  </a:lnTo>
                  <a:lnTo>
                    <a:pt x="1497074" y="372951"/>
                  </a:lnTo>
                  <a:lnTo>
                    <a:pt x="1502462" y="377708"/>
                  </a:lnTo>
                  <a:lnTo>
                    <a:pt x="1507850" y="382465"/>
                  </a:lnTo>
                  <a:lnTo>
                    <a:pt x="1512604" y="388173"/>
                  </a:lnTo>
                  <a:lnTo>
                    <a:pt x="1516724" y="394516"/>
                  </a:lnTo>
                  <a:lnTo>
                    <a:pt x="1520528" y="401493"/>
                  </a:lnTo>
                  <a:lnTo>
                    <a:pt x="1524014" y="408470"/>
                  </a:lnTo>
                  <a:lnTo>
                    <a:pt x="1526549" y="416398"/>
                  </a:lnTo>
                  <a:lnTo>
                    <a:pt x="1528768" y="424643"/>
                  </a:lnTo>
                  <a:lnTo>
                    <a:pt x="1530669" y="433205"/>
                  </a:lnTo>
                  <a:lnTo>
                    <a:pt x="1531620" y="442085"/>
                  </a:lnTo>
                  <a:lnTo>
                    <a:pt x="1531937" y="450965"/>
                  </a:lnTo>
                  <a:lnTo>
                    <a:pt x="1531620" y="455722"/>
                  </a:lnTo>
                  <a:lnTo>
                    <a:pt x="1531303" y="460161"/>
                  </a:lnTo>
                  <a:lnTo>
                    <a:pt x="1530036" y="464601"/>
                  </a:lnTo>
                  <a:lnTo>
                    <a:pt x="1529085" y="469041"/>
                  </a:lnTo>
                  <a:lnTo>
                    <a:pt x="1527500" y="473164"/>
                  </a:lnTo>
                  <a:lnTo>
                    <a:pt x="1525915" y="477603"/>
                  </a:lnTo>
                  <a:lnTo>
                    <a:pt x="1524014" y="481409"/>
                  </a:lnTo>
                  <a:lnTo>
                    <a:pt x="1521478" y="485532"/>
                  </a:lnTo>
                  <a:lnTo>
                    <a:pt x="1519260" y="489337"/>
                  </a:lnTo>
                  <a:lnTo>
                    <a:pt x="1516090" y="493143"/>
                  </a:lnTo>
                  <a:lnTo>
                    <a:pt x="1513238" y="496948"/>
                  </a:lnTo>
                  <a:lnTo>
                    <a:pt x="1510069" y="500754"/>
                  </a:lnTo>
                  <a:lnTo>
                    <a:pt x="1503413" y="507413"/>
                  </a:lnTo>
                  <a:lnTo>
                    <a:pt x="1496123" y="513439"/>
                  </a:lnTo>
                  <a:lnTo>
                    <a:pt x="1488200" y="519464"/>
                  </a:lnTo>
                  <a:lnTo>
                    <a:pt x="1480277" y="524538"/>
                  </a:lnTo>
                  <a:lnTo>
                    <a:pt x="1471719" y="528978"/>
                  </a:lnTo>
                  <a:lnTo>
                    <a:pt x="1463479" y="532784"/>
                  </a:lnTo>
                  <a:lnTo>
                    <a:pt x="1455556" y="535638"/>
                  </a:lnTo>
                  <a:lnTo>
                    <a:pt x="1447315" y="537858"/>
                  </a:lnTo>
                  <a:lnTo>
                    <a:pt x="1439709" y="539443"/>
                  </a:lnTo>
                  <a:lnTo>
                    <a:pt x="1432736" y="539760"/>
                  </a:lnTo>
                  <a:lnTo>
                    <a:pt x="1431785" y="539443"/>
                  </a:lnTo>
                  <a:lnTo>
                    <a:pt x="1426714" y="553714"/>
                  </a:lnTo>
                  <a:lnTo>
                    <a:pt x="1421326" y="567985"/>
                  </a:lnTo>
                  <a:lnTo>
                    <a:pt x="1415622" y="581938"/>
                  </a:lnTo>
                  <a:lnTo>
                    <a:pt x="1409917" y="595575"/>
                  </a:lnTo>
                  <a:lnTo>
                    <a:pt x="1403578" y="608894"/>
                  </a:lnTo>
                  <a:lnTo>
                    <a:pt x="1396922" y="622214"/>
                  </a:lnTo>
                  <a:lnTo>
                    <a:pt x="1390267" y="635533"/>
                  </a:lnTo>
                  <a:lnTo>
                    <a:pt x="1383294" y="647901"/>
                  </a:lnTo>
                  <a:lnTo>
                    <a:pt x="1376004" y="660586"/>
                  </a:lnTo>
                  <a:lnTo>
                    <a:pt x="1368715" y="672320"/>
                  </a:lnTo>
                  <a:lnTo>
                    <a:pt x="1360791" y="684054"/>
                  </a:lnTo>
                  <a:lnTo>
                    <a:pt x="1353185" y="695470"/>
                  </a:lnTo>
                  <a:lnTo>
                    <a:pt x="1344945" y="706570"/>
                  </a:lnTo>
                  <a:lnTo>
                    <a:pt x="1337021" y="716718"/>
                  </a:lnTo>
                  <a:lnTo>
                    <a:pt x="1328464" y="727183"/>
                  </a:lnTo>
                  <a:lnTo>
                    <a:pt x="1319907" y="736697"/>
                  </a:lnTo>
                  <a:lnTo>
                    <a:pt x="1311349" y="746211"/>
                  </a:lnTo>
                  <a:lnTo>
                    <a:pt x="1302475" y="755090"/>
                  </a:lnTo>
                  <a:lnTo>
                    <a:pt x="1293601" y="763336"/>
                  </a:lnTo>
                  <a:lnTo>
                    <a:pt x="1284410" y="770947"/>
                  </a:lnTo>
                  <a:lnTo>
                    <a:pt x="1275219" y="778241"/>
                  </a:lnTo>
                  <a:lnTo>
                    <a:pt x="1266027" y="785217"/>
                  </a:lnTo>
                  <a:lnTo>
                    <a:pt x="1256519" y="791560"/>
                  </a:lnTo>
                  <a:lnTo>
                    <a:pt x="1247011" y="797268"/>
                  </a:lnTo>
                  <a:lnTo>
                    <a:pt x="1237503" y="802025"/>
                  </a:lnTo>
                  <a:lnTo>
                    <a:pt x="1227995" y="806465"/>
                  </a:lnTo>
                  <a:lnTo>
                    <a:pt x="1218170" y="810271"/>
                  </a:lnTo>
                  <a:lnTo>
                    <a:pt x="1208662" y="813442"/>
                  </a:lnTo>
                  <a:lnTo>
                    <a:pt x="1198837" y="815979"/>
                  </a:lnTo>
                  <a:lnTo>
                    <a:pt x="1189012" y="817882"/>
                  </a:lnTo>
                  <a:lnTo>
                    <a:pt x="1179504" y="818833"/>
                  </a:lnTo>
                  <a:lnTo>
                    <a:pt x="1169996" y="819150"/>
                  </a:lnTo>
                  <a:lnTo>
                    <a:pt x="1159854" y="818833"/>
                  </a:lnTo>
                  <a:lnTo>
                    <a:pt x="1150346" y="817882"/>
                  </a:lnTo>
                  <a:lnTo>
                    <a:pt x="1140521" y="815979"/>
                  </a:lnTo>
                  <a:lnTo>
                    <a:pt x="1131012" y="813442"/>
                  </a:lnTo>
                  <a:lnTo>
                    <a:pt x="1120871" y="810271"/>
                  </a:lnTo>
                  <a:lnTo>
                    <a:pt x="1111362" y="806465"/>
                  </a:lnTo>
                  <a:lnTo>
                    <a:pt x="1101854" y="802025"/>
                  </a:lnTo>
                  <a:lnTo>
                    <a:pt x="1092346" y="796634"/>
                  </a:lnTo>
                  <a:lnTo>
                    <a:pt x="1082521" y="791243"/>
                  </a:lnTo>
                  <a:lnTo>
                    <a:pt x="1073330" y="784900"/>
                  </a:lnTo>
                  <a:lnTo>
                    <a:pt x="1063822" y="778241"/>
                  </a:lnTo>
                  <a:lnTo>
                    <a:pt x="1054631" y="770947"/>
                  </a:lnTo>
                  <a:lnTo>
                    <a:pt x="1045757" y="763336"/>
                  </a:lnTo>
                  <a:lnTo>
                    <a:pt x="1036565" y="754773"/>
                  </a:lnTo>
                  <a:lnTo>
                    <a:pt x="1027691" y="745894"/>
                  </a:lnTo>
                  <a:lnTo>
                    <a:pt x="1018817" y="736380"/>
                  </a:lnTo>
                  <a:lnTo>
                    <a:pt x="1010577" y="726866"/>
                  </a:lnTo>
                  <a:lnTo>
                    <a:pt x="1002019" y="716401"/>
                  </a:lnTo>
                  <a:lnTo>
                    <a:pt x="994096" y="705935"/>
                  </a:lnTo>
                  <a:lnTo>
                    <a:pt x="985856" y="694836"/>
                  </a:lnTo>
                  <a:lnTo>
                    <a:pt x="978249" y="683419"/>
                  </a:lnTo>
                  <a:lnTo>
                    <a:pt x="970326" y="672003"/>
                  </a:lnTo>
                  <a:lnTo>
                    <a:pt x="963036" y="659635"/>
                  </a:lnTo>
                  <a:lnTo>
                    <a:pt x="955747" y="647267"/>
                  </a:lnTo>
                  <a:lnTo>
                    <a:pt x="948774" y="634265"/>
                  </a:lnTo>
                  <a:lnTo>
                    <a:pt x="942118" y="621579"/>
                  </a:lnTo>
                  <a:lnTo>
                    <a:pt x="935463" y="608260"/>
                  </a:lnTo>
                  <a:lnTo>
                    <a:pt x="929124" y="594624"/>
                  </a:lnTo>
                  <a:lnTo>
                    <a:pt x="923419" y="580987"/>
                  </a:lnTo>
                  <a:lnTo>
                    <a:pt x="917714" y="567033"/>
                  </a:lnTo>
                  <a:lnTo>
                    <a:pt x="912326" y="552446"/>
                  </a:lnTo>
                  <a:lnTo>
                    <a:pt x="907572" y="538175"/>
                  </a:lnTo>
                  <a:lnTo>
                    <a:pt x="899966" y="536906"/>
                  </a:lnTo>
                  <a:lnTo>
                    <a:pt x="892676" y="535003"/>
                  </a:lnTo>
                  <a:lnTo>
                    <a:pt x="885387" y="531832"/>
                  </a:lnTo>
                  <a:lnTo>
                    <a:pt x="877780" y="528661"/>
                  </a:lnTo>
                  <a:lnTo>
                    <a:pt x="870174" y="524538"/>
                  </a:lnTo>
                  <a:lnTo>
                    <a:pt x="862567" y="519781"/>
                  </a:lnTo>
                  <a:lnTo>
                    <a:pt x="855595" y="514707"/>
                  </a:lnTo>
                  <a:lnTo>
                    <a:pt x="848622" y="508999"/>
                  </a:lnTo>
                  <a:lnTo>
                    <a:pt x="842283" y="503291"/>
                  </a:lnTo>
                  <a:lnTo>
                    <a:pt x="836262" y="496631"/>
                  </a:lnTo>
                  <a:lnTo>
                    <a:pt x="831191" y="489971"/>
                  </a:lnTo>
                  <a:lnTo>
                    <a:pt x="826436" y="482677"/>
                  </a:lnTo>
                  <a:lnTo>
                    <a:pt x="824535" y="478872"/>
                  </a:lnTo>
                  <a:lnTo>
                    <a:pt x="822950" y="475383"/>
                  </a:lnTo>
                  <a:lnTo>
                    <a:pt x="821365" y="471261"/>
                  </a:lnTo>
                  <a:lnTo>
                    <a:pt x="820098" y="467455"/>
                  </a:lnTo>
                  <a:lnTo>
                    <a:pt x="819147" y="463333"/>
                  </a:lnTo>
                  <a:lnTo>
                    <a:pt x="818513" y="459527"/>
                  </a:lnTo>
                  <a:lnTo>
                    <a:pt x="817879" y="455087"/>
                  </a:lnTo>
                  <a:lnTo>
                    <a:pt x="817562" y="450965"/>
                  </a:lnTo>
                  <a:lnTo>
                    <a:pt x="817879" y="442719"/>
                  </a:lnTo>
                  <a:lnTo>
                    <a:pt x="819147" y="434791"/>
                  </a:lnTo>
                  <a:lnTo>
                    <a:pt x="820098" y="426863"/>
                  </a:lnTo>
                  <a:lnTo>
                    <a:pt x="821999" y="419252"/>
                  </a:lnTo>
                  <a:lnTo>
                    <a:pt x="824535" y="412275"/>
                  </a:lnTo>
                  <a:lnTo>
                    <a:pt x="827070" y="405298"/>
                  </a:lnTo>
                  <a:lnTo>
                    <a:pt x="830557" y="398956"/>
                  </a:lnTo>
                  <a:lnTo>
                    <a:pt x="834360" y="393247"/>
                  </a:lnTo>
                  <a:lnTo>
                    <a:pt x="838163" y="387222"/>
                  </a:lnTo>
                  <a:lnTo>
                    <a:pt x="842600" y="382465"/>
                  </a:lnTo>
                  <a:lnTo>
                    <a:pt x="847037" y="377708"/>
                  </a:lnTo>
                  <a:lnTo>
                    <a:pt x="852108" y="373585"/>
                  </a:lnTo>
                  <a:lnTo>
                    <a:pt x="857496" y="370414"/>
                  </a:lnTo>
                  <a:lnTo>
                    <a:pt x="862884" y="367243"/>
                  </a:lnTo>
                  <a:lnTo>
                    <a:pt x="868589" y="365023"/>
                  </a:lnTo>
                  <a:lnTo>
                    <a:pt x="874294" y="363754"/>
                  </a:lnTo>
                  <a:lnTo>
                    <a:pt x="873977" y="355509"/>
                  </a:lnTo>
                  <a:lnTo>
                    <a:pt x="873977" y="347898"/>
                  </a:lnTo>
                  <a:lnTo>
                    <a:pt x="873977" y="337116"/>
                  </a:lnTo>
                  <a:lnTo>
                    <a:pt x="874294" y="327285"/>
                  </a:lnTo>
                  <a:lnTo>
                    <a:pt x="874611" y="316820"/>
                  </a:lnTo>
                  <a:lnTo>
                    <a:pt x="875562" y="306989"/>
                  </a:lnTo>
                  <a:lnTo>
                    <a:pt x="877780" y="287327"/>
                  </a:lnTo>
                  <a:lnTo>
                    <a:pt x="880633" y="268933"/>
                  </a:lnTo>
                  <a:lnTo>
                    <a:pt x="884119" y="250540"/>
                  </a:lnTo>
                  <a:lnTo>
                    <a:pt x="888556" y="233415"/>
                  </a:lnTo>
                  <a:lnTo>
                    <a:pt x="893944" y="216290"/>
                  </a:lnTo>
                  <a:lnTo>
                    <a:pt x="899649" y="200117"/>
                  </a:lnTo>
                  <a:lnTo>
                    <a:pt x="905988" y="184577"/>
                  </a:lnTo>
                  <a:lnTo>
                    <a:pt x="913277" y="169672"/>
                  </a:lnTo>
                  <a:lnTo>
                    <a:pt x="921201" y="155402"/>
                  </a:lnTo>
                  <a:lnTo>
                    <a:pt x="929124" y="141765"/>
                  </a:lnTo>
                  <a:lnTo>
                    <a:pt x="937998" y="128763"/>
                  </a:lnTo>
                  <a:lnTo>
                    <a:pt x="947189" y="116395"/>
                  </a:lnTo>
                  <a:lnTo>
                    <a:pt x="957014" y="104661"/>
                  </a:lnTo>
                  <a:lnTo>
                    <a:pt x="967473" y="93562"/>
                  </a:lnTo>
                  <a:lnTo>
                    <a:pt x="978249" y="83414"/>
                  </a:lnTo>
                  <a:lnTo>
                    <a:pt x="989025" y="73900"/>
                  </a:lnTo>
                  <a:lnTo>
                    <a:pt x="1000435" y="64703"/>
                  </a:lnTo>
                  <a:lnTo>
                    <a:pt x="1012478" y="56458"/>
                  </a:lnTo>
                  <a:lnTo>
                    <a:pt x="1024522" y="48847"/>
                  </a:lnTo>
                  <a:lnTo>
                    <a:pt x="1036565" y="41870"/>
                  </a:lnTo>
                  <a:lnTo>
                    <a:pt x="1049560" y="35210"/>
                  </a:lnTo>
                  <a:lnTo>
                    <a:pt x="1062554" y="29502"/>
                  </a:lnTo>
                  <a:lnTo>
                    <a:pt x="1075232" y="24428"/>
                  </a:lnTo>
                  <a:lnTo>
                    <a:pt x="1088543" y="19988"/>
                  </a:lnTo>
                  <a:lnTo>
                    <a:pt x="1101854" y="16183"/>
                  </a:lnTo>
                  <a:lnTo>
                    <a:pt x="1115483" y="13328"/>
                  </a:lnTo>
                  <a:lnTo>
                    <a:pt x="1129111" y="10791"/>
                  </a:lnTo>
                  <a:lnTo>
                    <a:pt x="1142739" y="9206"/>
                  </a:lnTo>
                  <a:lnTo>
                    <a:pt x="1156367" y="8254"/>
                  </a:lnTo>
                  <a:lnTo>
                    <a:pt x="1169996" y="7937"/>
                  </a:lnTo>
                  <a:close/>
                  <a:moveTo>
                    <a:pt x="1716723" y="4762"/>
                  </a:moveTo>
                  <a:lnTo>
                    <a:pt x="1724660" y="4762"/>
                  </a:lnTo>
                  <a:lnTo>
                    <a:pt x="1736090" y="5397"/>
                  </a:lnTo>
                  <a:lnTo>
                    <a:pt x="1747520" y="6031"/>
                  </a:lnTo>
                  <a:lnTo>
                    <a:pt x="1758950" y="7617"/>
                  </a:lnTo>
                  <a:lnTo>
                    <a:pt x="1770380" y="9203"/>
                  </a:lnTo>
                  <a:lnTo>
                    <a:pt x="1781493" y="12058"/>
                  </a:lnTo>
                  <a:lnTo>
                    <a:pt x="1792923" y="15230"/>
                  </a:lnTo>
                  <a:lnTo>
                    <a:pt x="1804035" y="19036"/>
                  </a:lnTo>
                  <a:lnTo>
                    <a:pt x="1815148" y="22843"/>
                  </a:lnTo>
                  <a:lnTo>
                    <a:pt x="1825943" y="27601"/>
                  </a:lnTo>
                  <a:lnTo>
                    <a:pt x="1836420" y="33311"/>
                  </a:lnTo>
                  <a:lnTo>
                    <a:pt x="1846898" y="39020"/>
                  </a:lnTo>
                  <a:lnTo>
                    <a:pt x="1856740" y="45364"/>
                  </a:lnTo>
                  <a:lnTo>
                    <a:pt x="1866583" y="52343"/>
                  </a:lnTo>
                  <a:lnTo>
                    <a:pt x="1876425" y="60273"/>
                  </a:lnTo>
                  <a:lnTo>
                    <a:pt x="1885950" y="68203"/>
                  </a:lnTo>
                  <a:lnTo>
                    <a:pt x="1894840" y="77085"/>
                  </a:lnTo>
                  <a:lnTo>
                    <a:pt x="1903095" y="86284"/>
                  </a:lnTo>
                  <a:lnTo>
                    <a:pt x="1911668" y="95800"/>
                  </a:lnTo>
                  <a:lnTo>
                    <a:pt x="1919288" y="106268"/>
                  </a:lnTo>
                  <a:lnTo>
                    <a:pt x="1926908" y="117370"/>
                  </a:lnTo>
                  <a:lnTo>
                    <a:pt x="1933893" y="128789"/>
                  </a:lnTo>
                  <a:lnTo>
                    <a:pt x="1940243" y="140526"/>
                  </a:lnTo>
                  <a:lnTo>
                    <a:pt x="1945958" y="152897"/>
                  </a:lnTo>
                  <a:lnTo>
                    <a:pt x="1951673" y="166219"/>
                  </a:lnTo>
                  <a:lnTo>
                    <a:pt x="1956435" y="179859"/>
                  </a:lnTo>
                  <a:lnTo>
                    <a:pt x="1960880" y="193816"/>
                  </a:lnTo>
                  <a:lnTo>
                    <a:pt x="1964373" y="208725"/>
                  </a:lnTo>
                  <a:lnTo>
                    <a:pt x="1967865" y="223633"/>
                  </a:lnTo>
                  <a:lnTo>
                    <a:pt x="1970088" y="239493"/>
                  </a:lnTo>
                  <a:lnTo>
                    <a:pt x="1971675" y="255671"/>
                  </a:lnTo>
                  <a:lnTo>
                    <a:pt x="1972945" y="272800"/>
                  </a:lnTo>
                  <a:lnTo>
                    <a:pt x="1973263" y="289929"/>
                  </a:lnTo>
                  <a:lnTo>
                    <a:pt x="1972945" y="295956"/>
                  </a:lnTo>
                  <a:lnTo>
                    <a:pt x="1972945" y="302300"/>
                  </a:lnTo>
                  <a:lnTo>
                    <a:pt x="1973263" y="302300"/>
                  </a:lnTo>
                  <a:lnTo>
                    <a:pt x="1978660" y="302617"/>
                  </a:lnTo>
                  <a:lnTo>
                    <a:pt x="1984375" y="303569"/>
                  </a:lnTo>
                  <a:lnTo>
                    <a:pt x="1989773" y="305472"/>
                  </a:lnTo>
                  <a:lnTo>
                    <a:pt x="1995170" y="308010"/>
                  </a:lnTo>
                  <a:lnTo>
                    <a:pt x="1999933" y="311182"/>
                  </a:lnTo>
                  <a:lnTo>
                    <a:pt x="2004378" y="314988"/>
                  </a:lnTo>
                  <a:lnTo>
                    <a:pt x="2008823" y="319112"/>
                  </a:lnTo>
                  <a:lnTo>
                    <a:pt x="2012633" y="323870"/>
                  </a:lnTo>
                  <a:lnTo>
                    <a:pt x="2016443" y="328945"/>
                  </a:lnTo>
                  <a:lnTo>
                    <a:pt x="2019300" y="334972"/>
                  </a:lnTo>
                  <a:lnTo>
                    <a:pt x="2022158" y="341316"/>
                  </a:lnTo>
                  <a:lnTo>
                    <a:pt x="2024380" y="347660"/>
                  </a:lnTo>
                  <a:lnTo>
                    <a:pt x="2026285" y="354639"/>
                  </a:lnTo>
                  <a:lnTo>
                    <a:pt x="2027873" y="361617"/>
                  </a:lnTo>
                  <a:lnTo>
                    <a:pt x="2028508" y="368913"/>
                  </a:lnTo>
                  <a:lnTo>
                    <a:pt x="2028825" y="376526"/>
                  </a:lnTo>
                  <a:lnTo>
                    <a:pt x="2028825" y="380332"/>
                  </a:lnTo>
                  <a:lnTo>
                    <a:pt x="2028508" y="384139"/>
                  </a:lnTo>
                  <a:lnTo>
                    <a:pt x="2027873" y="387945"/>
                  </a:lnTo>
                  <a:lnTo>
                    <a:pt x="2026603" y="391434"/>
                  </a:lnTo>
                  <a:lnTo>
                    <a:pt x="2025333" y="394924"/>
                  </a:lnTo>
                  <a:lnTo>
                    <a:pt x="2023745" y="398730"/>
                  </a:lnTo>
                  <a:lnTo>
                    <a:pt x="2022158" y="401902"/>
                  </a:lnTo>
                  <a:lnTo>
                    <a:pt x="2020570" y="405391"/>
                  </a:lnTo>
                  <a:lnTo>
                    <a:pt x="2015808" y="412053"/>
                  </a:lnTo>
                  <a:lnTo>
                    <a:pt x="2010728" y="418397"/>
                  </a:lnTo>
                  <a:lnTo>
                    <a:pt x="2005013" y="423789"/>
                  </a:lnTo>
                  <a:lnTo>
                    <a:pt x="1998663" y="429182"/>
                  </a:lnTo>
                  <a:lnTo>
                    <a:pt x="1992313" y="433940"/>
                  </a:lnTo>
                  <a:lnTo>
                    <a:pt x="1985328" y="438063"/>
                  </a:lnTo>
                  <a:lnTo>
                    <a:pt x="1978343" y="441870"/>
                  </a:lnTo>
                  <a:lnTo>
                    <a:pt x="1971358" y="445042"/>
                  </a:lnTo>
                  <a:lnTo>
                    <a:pt x="1964690" y="447579"/>
                  </a:lnTo>
                  <a:lnTo>
                    <a:pt x="1957705" y="449483"/>
                  </a:lnTo>
                  <a:lnTo>
                    <a:pt x="1951673" y="450752"/>
                  </a:lnTo>
                  <a:lnTo>
                    <a:pt x="1945640" y="451069"/>
                  </a:lnTo>
                  <a:lnTo>
                    <a:pt x="1945005" y="450752"/>
                  </a:lnTo>
                  <a:lnTo>
                    <a:pt x="1940560" y="462805"/>
                  </a:lnTo>
                  <a:lnTo>
                    <a:pt x="1936115" y="474542"/>
                  </a:lnTo>
                  <a:lnTo>
                    <a:pt x="1931353" y="486278"/>
                  </a:lnTo>
                  <a:lnTo>
                    <a:pt x="1926590" y="497698"/>
                  </a:lnTo>
                  <a:lnTo>
                    <a:pt x="1921193" y="509117"/>
                  </a:lnTo>
                  <a:lnTo>
                    <a:pt x="1915795" y="520219"/>
                  </a:lnTo>
                  <a:lnTo>
                    <a:pt x="1909763" y="531321"/>
                  </a:lnTo>
                  <a:lnTo>
                    <a:pt x="1904048" y="542106"/>
                  </a:lnTo>
                  <a:lnTo>
                    <a:pt x="1898015" y="552257"/>
                  </a:lnTo>
                  <a:lnTo>
                    <a:pt x="1891665" y="562407"/>
                  </a:lnTo>
                  <a:lnTo>
                    <a:pt x="1885633" y="572241"/>
                  </a:lnTo>
                  <a:lnTo>
                    <a:pt x="1878965" y="581757"/>
                  </a:lnTo>
                  <a:lnTo>
                    <a:pt x="1871980" y="590956"/>
                  </a:lnTo>
                  <a:lnTo>
                    <a:pt x="1865313" y="599838"/>
                  </a:lnTo>
                  <a:lnTo>
                    <a:pt x="1858328" y="608402"/>
                  </a:lnTo>
                  <a:lnTo>
                    <a:pt x="1850708" y="616332"/>
                  </a:lnTo>
                  <a:lnTo>
                    <a:pt x="1843405" y="624262"/>
                  </a:lnTo>
                  <a:lnTo>
                    <a:pt x="1836103" y="631558"/>
                  </a:lnTo>
                  <a:lnTo>
                    <a:pt x="1828800" y="638537"/>
                  </a:lnTo>
                  <a:lnTo>
                    <a:pt x="1820863" y="645198"/>
                  </a:lnTo>
                  <a:lnTo>
                    <a:pt x="1813243" y="651542"/>
                  </a:lnTo>
                  <a:lnTo>
                    <a:pt x="1805623" y="656934"/>
                  </a:lnTo>
                  <a:lnTo>
                    <a:pt x="1797368" y="662010"/>
                  </a:lnTo>
                  <a:lnTo>
                    <a:pt x="1789748" y="667085"/>
                  </a:lnTo>
                  <a:lnTo>
                    <a:pt x="1781493" y="671209"/>
                  </a:lnTo>
                  <a:lnTo>
                    <a:pt x="1773555" y="675015"/>
                  </a:lnTo>
                  <a:lnTo>
                    <a:pt x="1765300" y="677870"/>
                  </a:lnTo>
                  <a:lnTo>
                    <a:pt x="1757363" y="680408"/>
                  </a:lnTo>
                  <a:lnTo>
                    <a:pt x="1749108" y="682628"/>
                  </a:lnTo>
                  <a:lnTo>
                    <a:pt x="1740853" y="684214"/>
                  </a:lnTo>
                  <a:lnTo>
                    <a:pt x="1732915" y="685483"/>
                  </a:lnTo>
                  <a:lnTo>
                    <a:pt x="1724660" y="685800"/>
                  </a:lnTo>
                  <a:lnTo>
                    <a:pt x="1719263" y="685483"/>
                  </a:lnTo>
                  <a:lnTo>
                    <a:pt x="1713230" y="684848"/>
                  </a:lnTo>
                  <a:lnTo>
                    <a:pt x="1707833" y="684214"/>
                  </a:lnTo>
                  <a:lnTo>
                    <a:pt x="1702118" y="683262"/>
                  </a:lnTo>
                  <a:lnTo>
                    <a:pt x="1696720" y="681994"/>
                  </a:lnTo>
                  <a:lnTo>
                    <a:pt x="1691323" y="680408"/>
                  </a:lnTo>
                  <a:lnTo>
                    <a:pt x="1685608" y="678822"/>
                  </a:lnTo>
                  <a:lnTo>
                    <a:pt x="1680210" y="676918"/>
                  </a:lnTo>
                  <a:lnTo>
                    <a:pt x="1674495" y="674381"/>
                  </a:lnTo>
                  <a:lnTo>
                    <a:pt x="1669098" y="672160"/>
                  </a:lnTo>
                  <a:lnTo>
                    <a:pt x="1658303" y="666133"/>
                  </a:lnTo>
                  <a:lnTo>
                    <a:pt x="1647190" y="659472"/>
                  </a:lnTo>
                  <a:lnTo>
                    <a:pt x="1636713" y="651859"/>
                  </a:lnTo>
                  <a:lnTo>
                    <a:pt x="1626235" y="643295"/>
                  </a:lnTo>
                  <a:lnTo>
                    <a:pt x="1616075" y="634096"/>
                  </a:lnTo>
                  <a:lnTo>
                    <a:pt x="1605598" y="624262"/>
                  </a:lnTo>
                  <a:lnTo>
                    <a:pt x="1595755" y="613477"/>
                  </a:lnTo>
                  <a:lnTo>
                    <a:pt x="1586230" y="602058"/>
                  </a:lnTo>
                  <a:lnTo>
                    <a:pt x="1576388" y="590004"/>
                  </a:lnTo>
                  <a:lnTo>
                    <a:pt x="1567815" y="577316"/>
                  </a:lnTo>
                  <a:lnTo>
                    <a:pt x="1558925" y="563994"/>
                  </a:lnTo>
                  <a:lnTo>
                    <a:pt x="1564323" y="558601"/>
                  </a:lnTo>
                  <a:lnTo>
                    <a:pt x="1570038" y="552257"/>
                  </a:lnTo>
                  <a:lnTo>
                    <a:pt x="1575118" y="546547"/>
                  </a:lnTo>
                  <a:lnTo>
                    <a:pt x="1580198" y="540203"/>
                  </a:lnTo>
                  <a:lnTo>
                    <a:pt x="1584960" y="533542"/>
                  </a:lnTo>
                  <a:lnTo>
                    <a:pt x="1589405" y="526881"/>
                  </a:lnTo>
                  <a:lnTo>
                    <a:pt x="1593215" y="519902"/>
                  </a:lnTo>
                  <a:lnTo>
                    <a:pt x="1596708" y="512924"/>
                  </a:lnTo>
                  <a:lnTo>
                    <a:pt x="1600200" y="505628"/>
                  </a:lnTo>
                  <a:lnTo>
                    <a:pt x="1603058" y="498332"/>
                  </a:lnTo>
                  <a:lnTo>
                    <a:pt x="1605598" y="490719"/>
                  </a:lnTo>
                  <a:lnTo>
                    <a:pt x="1607820" y="483106"/>
                  </a:lnTo>
                  <a:lnTo>
                    <a:pt x="1609725" y="475493"/>
                  </a:lnTo>
                  <a:lnTo>
                    <a:pt x="1610678" y="467246"/>
                  </a:lnTo>
                  <a:lnTo>
                    <a:pt x="1611630" y="458999"/>
                  </a:lnTo>
                  <a:lnTo>
                    <a:pt x="1611630" y="451069"/>
                  </a:lnTo>
                  <a:lnTo>
                    <a:pt x="1611630" y="439649"/>
                  </a:lnTo>
                  <a:lnTo>
                    <a:pt x="1610360" y="428547"/>
                  </a:lnTo>
                  <a:lnTo>
                    <a:pt x="1609090" y="417762"/>
                  </a:lnTo>
                  <a:lnTo>
                    <a:pt x="1606868" y="407295"/>
                  </a:lnTo>
                  <a:lnTo>
                    <a:pt x="1604328" y="396827"/>
                  </a:lnTo>
                  <a:lnTo>
                    <a:pt x="1601153" y="386993"/>
                  </a:lnTo>
                  <a:lnTo>
                    <a:pt x="1597660" y="377477"/>
                  </a:lnTo>
                  <a:lnTo>
                    <a:pt x="1593215" y="367644"/>
                  </a:lnTo>
                  <a:lnTo>
                    <a:pt x="1588770" y="359079"/>
                  </a:lnTo>
                  <a:lnTo>
                    <a:pt x="1583690" y="350515"/>
                  </a:lnTo>
                  <a:lnTo>
                    <a:pt x="1577658" y="342268"/>
                  </a:lnTo>
                  <a:lnTo>
                    <a:pt x="1571625" y="334655"/>
                  </a:lnTo>
                  <a:lnTo>
                    <a:pt x="1565593" y="327359"/>
                  </a:lnTo>
                  <a:lnTo>
                    <a:pt x="1558608" y="320698"/>
                  </a:lnTo>
                  <a:lnTo>
                    <a:pt x="1551623" y="314354"/>
                  </a:lnTo>
                  <a:lnTo>
                    <a:pt x="1544003" y="308327"/>
                  </a:lnTo>
                  <a:lnTo>
                    <a:pt x="1543050" y="296590"/>
                  </a:lnTo>
                  <a:lnTo>
                    <a:pt x="1541780" y="285171"/>
                  </a:lnTo>
                  <a:lnTo>
                    <a:pt x="1540510" y="274069"/>
                  </a:lnTo>
                  <a:lnTo>
                    <a:pt x="1538605" y="263284"/>
                  </a:lnTo>
                  <a:lnTo>
                    <a:pt x="1536700" y="252499"/>
                  </a:lnTo>
                  <a:lnTo>
                    <a:pt x="1534795" y="241714"/>
                  </a:lnTo>
                  <a:lnTo>
                    <a:pt x="1532573" y="231881"/>
                  </a:lnTo>
                  <a:lnTo>
                    <a:pt x="1530033" y="222047"/>
                  </a:lnTo>
                  <a:lnTo>
                    <a:pt x="1527493" y="211897"/>
                  </a:lnTo>
                  <a:lnTo>
                    <a:pt x="1524635" y="202381"/>
                  </a:lnTo>
                  <a:lnTo>
                    <a:pt x="1518603" y="184300"/>
                  </a:lnTo>
                  <a:lnTo>
                    <a:pt x="1511935" y="166854"/>
                  </a:lnTo>
                  <a:lnTo>
                    <a:pt x="1504950" y="150359"/>
                  </a:lnTo>
                  <a:lnTo>
                    <a:pt x="1509078" y="141477"/>
                  </a:lnTo>
                  <a:lnTo>
                    <a:pt x="1513840" y="132596"/>
                  </a:lnTo>
                  <a:lnTo>
                    <a:pt x="1518285" y="124665"/>
                  </a:lnTo>
                  <a:lnTo>
                    <a:pt x="1523365" y="116418"/>
                  </a:lnTo>
                  <a:lnTo>
                    <a:pt x="1528763" y="108805"/>
                  </a:lnTo>
                  <a:lnTo>
                    <a:pt x="1534160" y="101192"/>
                  </a:lnTo>
                  <a:lnTo>
                    <a:pt x="1539558" y="94214"/>
                  </a:lnTo>
                  <a:lnTo>
                    <a:pt x="1545590" y="86918"/>
                  </a:lnTo>
                  <a:lnTo>
                    <a:pt x="1551940" y="80574"/>
                  </a:lnTo>
                  <a:lnTo>
                    <a:pt x="1557973" y="74230"/>
                  </a:lnTo>
                  <a:lnTo>
                    <a:pt x="1564323" y="67886"/>
                  </a:lnTo>
                  <a:lnTo>
                    <a:pt x="1570990" y="61859"/>
                  </a:lnTo>
                  <a:lnTo>
                    <a:pt x="1577658" y="56467"/>
                  </a:lnTo>
                  <a:lnTo>
                    <a:pt x="1584643" y="51391"/>
                  </a:lnTo>
                  <a:lnTo>
                    <a:pt x="1591628" y="46316"/>
                  </a:lnTo>
                  <a:lnTo>
                    <a:pt x="1598613" y="41875"/>
                  </a:lnTo>
                  <a:lnTo>
                    <a:pt x="1605915" y="37434"/>
                  </a:lnTo>
                  <a:lnTo>
                    <a:pt x="1613535" y="32993"/>
                  </a:lnTo>
                  <a:lnTo>
                    <a:pt x="1621155" y="29187"/>
                  </a:lnTo>
                  <a:lnTo>
                    <a:pt x="1628458" y="25380"/>
                  </a:lnTo>
                  <a:lnTo>
                    <a:pt x="1636395" y="22208"/>
                  </a:lnTo>
                  <a:lnTo>
                    <a:pt x="1644015" y="19354"/>
                  </a:lnTo>
                  <a:lnTo>
                    <a:pt x="1652270" y="16816"/>
                  </a:lnTo>
                  <a:lnTo>
                    <a:pt x="1659890" y="13961"/>
                  </a:lnTo>
                  <a:lnTo>
                    <a:pt x="1667828" y="12058"/>
                  </a:lnTo>
                  <a:lnTo>
                    <a:pt x="1676083" y="10155"/>
                  </a:lnTo>
                  <a:lnTo>
                    <a:pt x="1684338" y="8569"/>
                  </a:lnTo>
                  <a:lnTo>
                    <a:pt x="1691958" y="6983"/>
                  </a:lnTo>
                  <a:lnTo>
                    <a:pt x="1700213" y="6348"/>
                  </a:lnTo>
                  <a:lnTo>
                    <a:pt x="1708468" y="5714"/>
                  </a:lnTo>
                  <a:lnTo>
                    <a:pt x="1716723" y="4762"/>
                  </a:lnTo>
                  <a:close/>
                  <a:moveTo>
                    <a:pt x="574817" y="0"/>
                  </a:moveTo>
                  <a:lnTo>
                    <a:pt x="584654" y="317"/>
                  </a:lnTo>
                  <a:lnTo>
                    <a:pt x="594173" y="1269"/>
                  </a:lnTo>
                  <a:lnTo>
                    <a:pt x="603693" y="1904"/>
                  </a:lnTo>
                  <a:lnTo>
                    <a:pt x="613212" y="3491"/>
                  </a:lnTo>
                  <a:lnTo>
                    <a:pt x="622731" y="5078"/>
                  </a:lnTo>
                  <a:lnTo>
                    <a:pt x="632568" y="7299"/>
                  </a:lnTo>
                  <a:lnTo>
                    <a:pt x="642087" y="10155"/>
                  </a:lnTo>
                  <a:lnTo>
                    <a:pt x="651289" y="13329"/>
                  </a:lnTo>
                  <a:lnTo>
                    <a:pt x="660809" y="16502"/>
                  </a:lnTo>
                  <a:lnTo>
                    <a:pt x="669694" y="20311"/>
                  </a:lnTo>
                  <a:lnTo>
                    <a:pt x="678896" y="24754"/>
                  </a:lnTo>
                  <a:lnTo>
                    <a:pt x="687780" y="29197"/>
                  </a:lnTo>
                  <a:lnTo>
                    <a:pt x="696665" y="34274"/>
                  </a:lnTo>
                  <a:lnTo>
                    <a:pt x="704915" y="39986"/>
                  </a:lnTo>
                  <a:lnTo>
                    <a:pt x="713483" y="45699"/>
                  </a:lnTo>
                  <a:lnTo>
                    <a:pt x="721733" y="52046"/>
                  </a:lnTo>
                  <a:lnTo>
                    <a:pt x="729665" y="58710"/>
                  </a:lnTo>
                  <a:lnTo>
                    <a:pt x="737598" y="65692"/>
                  </a:lnTo>
                  <a:lnTo>
                    <a:pt x="744896" y="72991"/>
                  </a:lnTo>
                  <a:lnTo>
                    <a:pt x="752195" y="80925"/>
                  </a:lnTo>
                  <a:lnTo>
                    <a:pt x="759175" y="88859"/>
                  </a:lnTo>
                  <a:lnTo>
                    <a:pt x="765839" y="97427"/>
                  </a:lnTo>
                  <a:lnTo>
                    <a:pt x="772503" y="106630"/>
                  </a:lnTo>
                  <a:lnTo>
                    <a:pt x="778214" y="115834"/>
                  </a:lnTo>
                  <a:lnTo>
                    <a:pt x="784243" y="125354"/>
                  </a:lnTo>
                  <a:lnTo>
                    <a:pt x="789637" y="135827"/>
                  </a:lnTo>
                  <a:lnTo>
                    <a:pt x="794714" y="145982"/>
                  </a:lnTo>
                  <a:lnTo>
                    <a:pt x="799474" y="157089"/>
                  </a:lnTo>
                  <a:lnTo>
                    <a:pt x="803916" y="168514"/>
                  </a:lnTo>
                  <a:lnTo>
                    <a:pt x="807724" y="179939"/>
                  </a:lnTo>
                  <a:lnTo>
                    <a:pt x="811215" y="191998"/>
                  </a:lnTo>
                  <a:lnTo>
                    <a:pt x="814388" y="204692"/>
                  </a:lnTo>
                  <a:lnTo>
                    <a:pt x="810897" y="217069"/>
                  </a:lnTo>
                  <a:lnTo>
                    <a:pt x="807090" y="230398"/>
                  </a:lnTo>
                  <a:lnTo>
                    <a:pt x="804234" y="244044"/>
                  </a:lnTo>
                  <a:lnTo>
                    <a:pt x="801695" y="258007"/>
                  </a:lnTo>
                  <a:lnTo>
                    <a:pt x="799157" y="272288"/>
                  </a:lnTo>
                  <a:lnTo>
                    <a:pt x="797253" y="287204"/>
                  </a:lnTo>
                  <a:lnTo>
                    <a:pt x="795666" y="302754"/>
                  </a:lnTo>
                  <a:lnTo>
                    <a:pt x="794714" y="318622"/>
                  </a:lnTo>
                  <a:lnTo>
                    <a:pt x="788368" y="324334"/>
                  </a:lnTo>
                  <a:lnTo>
                    <a:pt x="782022" y="330681"/>
                  </a:lnTo>
                  <a:lnTo>
                    <a:pt x="776310" y="337346"/>
                  </a:lnTo>
                  <a:lnTo>
                    <a:pt x="770916" y="344645"/>
                  </a:lnTo>
                  <a:lnTo>
                    <a:pt x="765839" y="351944"/>
                  </a:lnTo>
                  <a:lnTo>
                    <a:pt x="761079" y="359878"/>
                  </a:lnTo>
                  <a:lnTo>
                    <a:pt x="756954" y="367811"/>
                  </a:lnTo>
                  <a:lnTo>
                    <a:pt x="752829" y="376380"/>
                  </a:lnTo>
                  <a:lnTo>
                    <a:pt x="749656" y="384948"/>
                  </a:lnTo>
                  <a:lnTo>
                    <a:pt x="746166" y="394152"/>
                  </a:lnTo>
                  <a:lnTo>
                    <a:pt x="743627" y="403037"/>
                  </a:lnTo>
                  <a:lnTo>
                    <a:pt x="741406" y="412558"/>
                  </a:lnTo>
                  <a:lnTo>
                    <a:pt x="740137" y="422079"/>
                  </a:lnTo>
                  <a:lnTo>
                    <a:pt x="738550" y="431599"/>
                  </a:lnTo>
                  <a:lnTo>
                    <a:pt x="737916" y="441754"/>
                  </a:lnTo>
                  <a:lnTo>
                    <a:pt x="737916" y="451592"/>
                  </a:lnTo>
                  <a:lnTo>
                    <a:pt x="738233" y="461748"/>
                  </a:lnTo>
                  <a:lnTo>
                    <a:pt x="739185" y="471903"/>
                  </a:lnTo>
                  <a:lnTo>
                    <a:pt x="741089" y="481741"/>
                  </a:lnTo>
                  <a:lnTo>
                    <a:pt x="743627" y="491261"/>
                  </a:lnTo>
                  <a:lnTo>
                    <a:pt x="746800" y="500465"/>
                  </a:lnTo>
                  <a:lnTo>
                    <a:pt x="750608" y="509668"/>
                  </a:lnTo>
                  <a:lnTo>
                    <a:pt x="754733" y="518554"/>
                  </a:lnTo>
                  <a:lnTo>
                    <a:pt x="759493" y="527122"/>
                  </a:lnTo>
                  <a:lnTo>
                    <a:pt x="750291" y="543624"/>
                  </a:lnTo>
                  <a:lnTo>
                    <a:pt x="740771" y="559492"/>
                  </a:lnTo>
                  <a:lnTo>
                    <a:pt x="730935" y="574725"/>
                  </a:lnTo>
                  <a:lnTo>
                    <a:pt x="720146" y="589006"/>
                  </a:lnTo>
                  <a:lnTo>
                    <a:pt x="709040" y="602652"/>
                  </a:lnTo>
                  <a:lnTo>
                    <a:pt x="697934" y="615346"/>
                  </a:lnTo>
                  <a:lnTo>
                    <a:pt x="686511" y="627088"/>
                  </a:lnTo>
                  <a:lnTo>
                    <a:pt x="680799" y="632483"/>
                  </a:lnTo>
                  <a:lnTo>
                    <a:pt x="674770" y="637561"/>
                  </a:lnTo>
                  <a:lnTo>
                    <a:pt x="669059" y="642956"/>
                  </a:lnTo>
                  <a:lnTo>
                    <a:pt x="662713" y="647399"/>
                  </a:lnTo>
                  <a:lnTo>
                    <a:pt x="656684" y="652159"/>
                  </a:lnTo>
                  <a:lnTo>
                    <a:pt x="650655" y="656285"/>
                  </a:lnTo>
                  <a:lnTo>
                    <a:pt x="644309" y="659775"/>
                  </a:lnTo>
                  <a:lnTo>
                    <a:pt x="637962" y="663584"/>
                  </a:lnTo>
                  <a:lnTo>
                    <a:pt x="631616" y="666757"/>
                  </a:lnTo>
                  <a:lnTo>
                    <a:pt x="625587" y="669613"/>
                  </a:lnTo>
                  <a:lnTo>
                    <a:pt x="619241" y="672470"/>
                  </a:lnTo>
                  <a:lnTo>
                    <a:pt x="612895" y="674691"/>
                  </a:lnTo>
                  <a:lnTo>
                    <a:pt x="606548" y="676912"/>
                  </a:lnTo>
                  <a:lnTo>
                    <a:pt x="600519" y="678182"/>
                  </a:lnTo>
                  <a:lnTo>
                    <a:pt x="593856" y="679451"/>
                  </a:lnTo>
                  <a:lnTo>
                    <a:pt x="587510" y="680403"/>
                  </a:lnTo>
                  <a:lnTo>
                    <a:pt x="581163" y="680721"/>
                  </a:lnTo>
                  <a:lnTo>
                    <a:pt x="574817" y="681038"/>
                  </a:lnTo>
                  <a:lnTo>
                    <a:pt x="566567" y="680721"/>
                  </a:lnTo>
                  <a:lnTo>
                    <a:pt x="558317" y="680086"/>
                  </a:lnTo>
                  <a:lnTo>
                    <a:pt x="550384" y="678499"/>
                  </a:lnTo>
                  <a:lnTo>
                    <a:pt x="542134" y="676278"/>
                  </a:lnTo>
                  <a:lnTo>
                    <a:pt x="534201" y="673739"/>
                  </a:lnTo>
                  <a:lnTo>
                    <a:pt x="525951" y="670565"/>
                  </a:lnTo>
                  <a:lnTo>
                    <a:pt x="517701" y="666757"/>
                  </a:lnTo>
                  <a:lnTo>
                    <a:pt x="509768" y="662314"/>
                  </a:lnTo>
                  <a:lnTo>
                    <a:pt x="501518" y="657871"/>
                  </a:lnTo>
                  <a:lnTo>
                    <a:pt x="493903" y="652476"/>
                  </a:lnTo>
                  <a:lnTo>
                    <a:pt x="486287" y="646764"/>
                  </a:lnTo>
                  <a:lnTo>
                    <a:pt x="478354" y="640734"/>
                  </a:lnTo>
                  <a:lnTo>
                    <a:pt x="470739" y="634070"/>
                  </a:lnTo>
                  <a:lnTo>
                    <a:pt x="463441" y="627088"/>
                  </a:lnTo>
                  <a:lnTo>
                    <a:pt x="455508" y="619789"/>
                  </a:lnTo>
                  <a:lnTo>
                    <a:pt x="448527" y="611855"/>
                  </a:lnTo>
                  <a:lnTo>
                    <a:pt x="441229" y="603921"/>
                  </a:lnTo>
                  <a:lnTo>
                    <a:pt x="434248" y="595036"/>
                  </a:lnTo>
                  <a:lnTo>
                    <a:pt x="427267" y="586150"/>
                  </a:lnTo>
                  <a:lnTo>
                    <a:pt x="420604" y="576946"/>
                  </a:lnTo>
                  <a:lnTo>
                    <a:pt x="413940" y="567426"/>
                  </a:lnTo>
                  <a:lnTo>
                    <a:pt x="407276" y="557271"/>
                  </a:lnTo>
                  <a:lnTo>
                    <a:pt x="400930" y="547433"/>
                  </a:lnTo>
                  <a:lnTo>
                    <a:pt x="395219" y="536643"/>
                  </a:lnTo>
                  <a:lnTo>
                    <a:pt x="389190" y="526170"/>
                  </a:lnTo>
                  <a:lnTo>
                    <a:pt x="383795" y="515380"/>
                  </a:lnTo>
                  <a:lnTo>
                    <a:pt x="378084" y="504273"/>
                  </a:lnTo>
                  <a:lnTo>
                    <a:pt x="373007" y="492848"/>
                  </a:lnTo>
                  <a:lnTo>
                    <a:pt x="367930" y="481106"/>
                  </a:lnTo>
                  <a:lnTo>
                    <a:pt x="363170" y="469364"/>
                  </a:lnTo>
                  <a:lnTo>
                    <a:pt x="358728" y="457622"/>
                  </a:lnTo>
                  <a:lnTo>
                    <a:pt x="354603" y="445245"/>
                  </a:lnTo>
                  <a:lnTo>
                    <a:pt x="348256" y="444293"/>
                  </a:lnTo>
                  <a:lnTo>
                    <a:pt x="342545" y="442389"/>
                  </a:lnTo>
                  <a:lnTo>
                    <a:pt x="335881" y="440168"/>
                  </a:lnTo>
                  <a:lnTo>
                    <a:pt x="329535" y="437311"/>
                  </a:lnTo>
                  <a:lnTo>
                    <a:pt x="323189" y="433821"/>
                  </a:lnTo>
                  <a:lnTo>
                    <a:pt x="317160" y="430330"/>
                  </a:lnTo>
                  <a:lnTo>
                    <a:pt x="311131" y="425887"/>
                  </a:lnTo>
                  <a:lnTo>
                    <a:pt x="305102" y="421127"/>
                  </a:lnTo>
                  <a:lnTo>
                    <a:pt x="299708" y="416049"/>
                  </a:lnTo>
                  <a:lnTo>
                    <a:pt x="294948" y="410654"/>
                  </a:lnTo>
                  <a:lnTo>
                    <a:pt x="290506" y="404624"/>
                  </a:lnTo>
                  <a:lnTo>
                    <a:pt x="286698" y="398912"/>
                  </a:lnTo>
                  <a:lnTo>
                    <a:pt x="283525" y="392565"/>
                  </a:lnTo>
                  <a:lnTo>
                    <a:pt x="281304" y="385900"/>
                  </a:lnTo>
                  <a:lnTo>
                    <a:pt x="280669" y="382727"/>
                  </a:lnTo>
                  <a:lnTo>
                    <a:pt x="279717" y="378919"/>
                  </a:lnTo>
                  <a:lnTo>
                    <a:pt x="279400" y="375745"/>
                  </a:lnTo>
                  <a:lnTo>
                    <a:pt x="279400" y="372254"/>
                  </a:lnTo>
                  <a:lnTo>
                    <a:pt x="279400" y="365273"/>
                  </a:lnTo>
                  <a:lnTo>
                    <a:pt x="280034" y="358291"/>
                  </a:lnTo>
                  <a:lnTo>
                    <a:pt x="281304" y="351944"/>
                  </a:lnTo>
                  <a:lnTo>
                    <a:pt x="283207" y="345914"/>
                  </a:lnTo>
                  <a:lnTo>
                    <a:pt x="285111" y="339567"/>
                  </a:lnTo>
                  <a:lnTo>
                    <a:pt x="287333" y="333855"/>
                  </a:lnTo>
                  <a:lnTo>
                    <a:pt x="290188" y="328460"/>
                  </a:lnTo>
                  <a:lnTo>
                    <a:pt x="293044" y="323382"/>
                  </a:lnTo>
                  <a:lnTo>
                    <a:pt x="296535" y="318939"/>
                  </a:lnTo>
                  <a:lnTo>
                    <a:pt x="300025" y="314496"/>
                  </a:lnTo>
                  <a:lnTo>
                    <a:pt x="304150" y="310688"/>
                  </a:lnTo>
                  <a:lnTo>
                    <a:pt x="308275" y="307197"/>
                  </a:lnTo>
                  <a:lnTo>
                    <a:pt x="312718" y="304658"/>
                  </a:lnTo>
                  <a:lnTo>
                    <a:pt x="317477" y="301802"/>
                  </a:lnTo>
                  <a:lnTo>
                    <a:pt x="322237" y="300215"/>
                  </a:lnTo>
                  <a:lnTo>
                    <a:pt x="326997" y="298946"/>
                  </a:lnTo>
                  <a:lnTo>
                    <a:pt x="326679" y="291964"/>
                  </a:lnTo>
                  <a:lnTo>
                    <a:pt x="326679" y="285300"/>
                  </a:lnTo>
                  <a:lnTo>
                    <a:pt x="326997" y="268163"/>
                  </a:lnTo>
                  <a:lnTo>
                    <a:pt x="327948" y="251343"/>
                  </a:lnTo>
                  <a:lnTo>
                    <a:pt x="329535" y="234841"/>
                  </a:lnTo>
                  <a:lnTo>
                    <a:pt x="332074" y="219291"/>
                  </a:lnTo>
                  <a:lnTo>
                    <a:pt x="334929" y="203740"/>
                  </a:lnTo>
                  <a:lnTo>
                    <a:pt x="338737" y="189459"/>
                  </a:lnTo>
                  <a:lnTo>
                    <a:pt x="343179" y="175179"/>
                  </a:lnTo>
                  <a:lnTo>
                    <a:pt x="347939" y="161532"/>
                  </a:lnTo>
                  <a:lnTo>
                    <a:pt x="353651" y="148521"/>
                  </a:lnTo>
                  <a:lnTo>
                    <a:pt x="359362" y="136144"/>
                  </a:lnTo>
                  <a:lnTo>
                    <a:pt x="366026" y="123767"/>
                  </a:lnTo>
                  <a:lnTo>
                    <a:pt x="373007" y="112343"/>
                  </a:lnTo>
                  <a:lnTo>
                    <a:pt x="380305" y="101870"/>
                  </a:lnTo>
                  <a:lnTo>
                    <a:pt x="388238" y="91398"/>
                  </a:lnTo>
                  <a:lnTo>
                    <a:pt x="396171" y="81560"/>
                  </a:lnTo>
                  <a:lnTo>
                    <a:pt x="404738" y="72356"/>
                  </a:lnTo>
                  <a:lnTo>
                    <a:pt x="413940" y="63788"/>
                  </a:lnTo>
                  <a:lnTo>
                    <a:pt x="423142" y="55219"/>
                  </a:lnTo>
                  <a:lnTo>
                    <a:pt x="432661" y="47920"/>
                  </a:lnTo>
                  <a:lnTo>
                    <a:pt x="442815" y="40939"/>
                  </a:lnTo>
                  <a:lnTo>
                    <a:pt x="452652" y="34274"/>
                  </a:lnTo>
                  <a:lnTo>
                    <a:pt x="463441" y="28562"/>
                  </a:lnTo>
                  <a:lnTo>
                    <a:pt x="473595" y="23167"/>
                  </a:lnTo>
                  <a:lnTo>
                    <a:pt x="484701" y="18407"/>
                  </a:lnTo>
                  <a:lnTo>
                    <a:pt x="495489" y="13964"/>
                  </a:lnTo>
                  <a:lnTo>
                    <a:pt x="506278" y="10473"/>
                  </a:lnTo>
                  <a:lnTo>
                    <a:pt x="517701" y="7299"/>
                  </a:lnTo>
                  <a:lnTo>
                    <a:pt x="529124" y="4760"/>
                  </a:lnTo>
                  <a:lnTo>
                    <a:pt x="540230" y="2539"/>
                  </a:lnTo>
                  <a:lnTo>
                    <a:pt x="551653" y="1587"/>
                  </a:lnTo>
                  <a:lnTo>
                    <a:pt x="563394" y="317"/>
                  </a:lnTo>
                  <a:lnTo>
                    <a:pt x="574817" y="0"/>
                  </a:lnTo>
                  <a:close/>
                </a:path>
              </a:pathLst>
            </a:custGeom>
            <a:grpFill/>
            <a:ln>
              <a:solidFill>
                <a:srgbClr val="C00000"/>
              </a:solid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latin typeface="+mj-ea"/>
                <a:ea typeface="+mj-ea"/>
              </a:endParaRPr>
            </a:p>
          </p:txBody>
        </p:sp>
        <p:sp>
          <p:nvSpPr>
            <p:cNvPr id="13" name="团队"/>
            <p:cNvSpPr/>
            <p:nvPr/>
          </p:nvSpPr>
          <p:spPr bwMode="auto">
            <a:xfrm>
              <a:off x="5988" y="8126"/>
              <a:ext cx="1537" cy="1038"/>
            </a:xfrm>
            <a:custGeom>
              <a:avLst/>
              <a:gdLst>
                <a:gd name="T0" fmla="*/ 915295 w 2300287"/>
                <a:gd name="T1" fmla="*/ 876175 h 1395413"/>
                <a:gd name="T2" fmla="*/ 929756 w 2300287"/>
                <a:gd name="T3" fmla="*/ 780985 h 1395413"/>
                <a:gd name="T4" fmla="*/ 928178 w 2300287"/>
                <a:gd name="T5" fmla="*/ 724712 h 1395413"/>
                <a:gd name="T6" fmla="*/ 1040717 w 2300287"/>
                <a:gd name="T7" fmla="*/ 736282 h 1395413"/>
                <a:gd name="T8" fmla="*/ 1016526 w 2300287"/>
                <a:gd name="T9" fmla="*/ 799392 h 1395413"/>
                <a:gd name="T10" fmla="*/ 1057546 w 2300287"/>
                <a:gd name="T11" fmla="*/ 914831 h 1395413"/>
                <a:gd name="T12" fmla="*/ 1309968 w 2300287"/>
                <a:gd name="T13" fmla="*/ 718401 h 1395413"/>
                <a:gd name="T14" fmla="*/ 968408 w 2300287"/>
                <a:gd name="T15" fmla="*/ 1155700 h 1395413"/>
                <a:gd name="T16" fmla="*/ 637367 w 2300287"/>
                <a:gd name="T17" fmla="*/ 714457 h 1395413"/>
                <a:gd name="T18" fmla="*/ 1483208 w 2300287"/>
                <a:gd name="T19" fmla="*/ 608469 h 1395413"/>
                <a:gd name="T20" fmla="*/ 1472904 w 2300287"/>
                <a:gd name="T21" fmla="*/ 657960 h 1395413"/>
                <a:gd name="T22" fmla="*/ 1399716 w 2300287"/>
                <a:gd name="T23" fmla="*/ 684931 h 1395413"/>
                <a:gd name="T24" fmla="*/ 1382014 w 2300287"/>
                <a:gd name="T25" fmla="*/ 629941 h 1395413"/>
                <a:gd name="T26" fmla="*/ 491509 w 2300287"/>
                <a:gd name="T27" fmla="*/ 600858 h 1395413"/>
                <a:gd name="T28" fmla="*/ 535884 w 2300287"/>
                <a:gd name="T29" fmla="*/ 632177 h 1395413"/>
                <a:gd name="T30" fmla="*/ 497513 w 2300287"/>
                <a:gd name="T31" fmla="*/ 704209 h 1395413"/>
                <a:gd name="T32" fmla="*/ 451049 w 2300287"/>
                <a:gd name="T33" fmla="*/ 664540 h 1395413"/>
                <a:gd name="T34" fmla="*/ 430951 w 2300287"/>
                <a:gd name="T35" fmla="*/ 612080 h 1395413"/>
                <a:gd name="T36" fmla="*/ 1701234 w 2300287"/>
                <a:gd name="T37" fmla="*/ 595843 h 1395413"/>
                <a:gd name="T38" fmla="*/ 1603552 w 2300287"/>
                <a:gd name="T39" fmla="*/ 838394 h 1395413"/>
                <a:gd name="T40" fmla="*/ 1288406 w 2300287"/>
                <a:gd name="T41" fmla="*/ 621295 h 1395413"/>
                <a:gd name="T42" fmla="*/ 726652 w 2300287"/>
                <a:gd name="T43" fmla="*/ 583645 h 1395413"/>
                <a:gd name="T44" fmla="*/ 341604 w 2300287"/>
                <a:gd name="T45" fmla="*/ 626672 h 1395413"/>
                <a:gd name="T46" fmla="*/ 5781 w 2300287"/>
                <a:gd name="T47" fmla="*/ 693244 h 1395413"/>
                <a:gd name="T48" fmla="*/ 259619 w 2300287"/>
                <a:gd name="T49" fmla="*/ 572204 h 1395413"/>
                <a:gd name="T50" fmla="*/ 1108839 w 2300287"/>
                <a:gd name="T51" fmla="*/ 53588 h 1395413"/>
                <a:gd name="T52" fmla="*/ 1211991 w 2300287"/>
                <a:gd name="T53" fmla="*/ 254252 h 1395413"/>
                <a:gd name="T54" fmla="*/ 1252674 w 2300287"/>
                <a:gd name="T55" fmla="*/ 321490 h 1395413"/>
                <a:gd name="T56" fmla="*/ 1258187 w 2300287"/>
                <a:gd name="T57" fmla="*/ 405276 h 1395413"/>
                <a:gd name="T58" fmla="*/ 1172358 w 2300287"/>
                <a:gd name="T59" fmla="*/ 481969 h 1395413"/>
                <a:gd name="T60" fmla="*/ 1063694 w 2300287"/>
                <a:gd name="T61" fmla="*/ 638509 h 1395413"/>
                <a:gd name="T62" fmla="*/ 928258 w 2300287"/>
                <a:gd name="T63" fmla="*/ 671077 h 1395413"/>
                <a:gd name="T64" fmla="*/ 803583 w 2300287"/>
                <a:gd name="T65" fmla="*/ 556562 h 1395413"/>
                <a:gd name="T66" fmla="*/ 708567 w 2300287"/>
                <a:gd name="T67" fmla="*/ 426287 h 1395413"/>
                <a:gd name="T68" fmla="*/ 680745 w 2300287"/>
                <a:gd name="T69" fmla="*/ 347230 h 1395413"/>
                <a:gd name="T70" fmla="*/ 724316 w 2300287"/>
                <a:gd name="T71" fmla="*/ 262395 h 1395413"/>
                <a:gd name="T72" fmla="*/ 819069 w 2300287"/>
                <a:gd name="T73" fmla="*/ 61205 h 1395413"/>
                <a:gd name="T74" fmla="*/ 1437756 w 2300287"/>
                <a:gd name="T75" fmla="*/ 4470 h 1395413"/>
                <a:gd name="T76" fmla="*/ 1583162 w 2300287"/>
                <a:gd name="T77" fmla="*/ 79343 h 1395413"/>
                <a:gd name="T78" fmla="*/ 1634173 w 2300287"/>
                <a:gd name="T79" fmla="*/ 250369 h 1395413"/>
                <a:gd name="T80" fmla="*/ 1680187 w 2300287"/>
                <a:gd name="T81" fmla="*/ 314996 h 1395413"/>
                <a:gd name="T82" fmla="*/ 1621288 w 2300287"/>
                <a:gd name="T83" fmla="*/ 372268 h 1395413"/>
                <a:gd name="T84" fmla="*/ 1544773 w 2300287"/>
                <a:gd name="T85" fmla="*/ 496794 h 1395413"/>
                <a:gd name="T86" fmla="*/ 1435127 w 2300287"/>
                <a:gd name="T87" fmla="*/ 567726 h 1395413"/>
                <a:gd name="T88" fmla="*/ 1329688 w 2300287"/>
                <a:gd name="T89" fmla="*/ 517022 h 1395413"/>
                <a:gd name="T90" fmla="*/ 1331528 w 2300287"/>
                <a:gd name="T91" fmla="*/ 400115 h 1395413"/>
                <a:gd name="T92" fmla="*/ 1296558 w 2300287"/>
                <a:gd name="T93" fmla="*/ 271123 h 1395413"/>
                <a:gd name="T94" fmla="*/ 1249754 w 2300287"/>
                <a:gd name="T95" fmla="*/ 117173 h 1395413"/>
                <a:gd name="T96" fmla="*/ 1336261 w 2300287"/>
                <a:gd name="T97" fmla="*/ 27325 h 1395413"/>
                <a:gd name="T98" fmla="*/ 499953 w 2300287"/>
                <a:gd name="T99" fmla="*/ 1577 h 1395413"/>
                <a:gd name="T100" fmla="*/ 622936 w 2300287"/>
                <a:gd name="T101" fmla="*/ 67023 h 1395413"/>
                <a:gd name="T102" fmla="*/ 661828 w 2300287"/>
                <a:gd name="T103" fmla="*/ 225513 h 1395413"/>
                <a:gd name="T104" fmla="*/ 611636 w 2300287"/>
                <a:gd name="T105" fmla="*/ 357456 h 1395413"/>
                <a:gd name="T106" fmla="*/ 568539 w 2300287"/>
                <a:gd name="T107" fmla="*/ 519363 h 1395413"/>
                <a:gd name="T108" fmla="*/ 481295 w 2300287"/>
                <a:gd name="T109" fmla="*/ 563782 h 1395413"/>
                <a:gd name="T110" fmla="*/ 371451 w 2300287"/>
                <a:gd name="T111" fmla="*/ 506747 h 1395413"/>
                <a:gd name="T112" fmla="*/ 288411 w 2300287"/>
                <a:gd name="T113" fmla="*/ 367969 h 1395413"/>
                <a:gd name="T114" fmla="*/ 231387 w 2300287"/>
                <a:gd name="T115" fmla="*/ 308306 h 1395413"/>
                <a:gd name="T116" fmla="*/ 270542 w 2300287"/>
                <a:gd name="T117" fmla="*/ 241809 h 1395413"/>
                <a:gd name="T118" fmla="*/ 335187 w 2300287"/>
                <a:gd name="T119" fmla="*/ 59926 h 139541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0287" h="1395413">
                  <a:moveTo>
                    <a:pt x="927100" y="812800"/>
                  </a:moveTo>
                  <a:lnTo>
                    <a:pt x="943610" y="847408"/>
                  </a:lnTo>
                  <a:lnTo>
                    <a:pt x="963930" y="888365"/>
                  </a:lnTo>
                  <a:lnTo>
                    <a:pt x="986790" y="933450"/>
                  </a:lnTo>
                  <a:lnTo>
                    <a:pt x="1010603" y="979805"/>
                  </a:lnTo>
                  <a:lnTo>
                    <a:pt x="1023303" y="1002665"/>
                  </a:lnTo>
                  <a:lnTo>
                    <a:pt x="1035685" y="1025208"/>
                  </a:lnTo>
                  <a:lnTo>
                    <a:pt x="1048068" y="1046798"/>
                  </a:lnTo>
                  <a:lnTo>
                    <a:pt x="1060133" y="1067118"/>
                  </a:lnTo>
                  <a:lnTo>
                    <a:pt x="1071880" y="1086485"/>
                  </a:lnTo>
                  <a:lnTo>
                    <a:pt x="1082993" y="1103630"/>
                  </a:lnTo>
                  <a:lnTo>
                    <a:pt x="1094105" y="1118870"/>
                  </a:lnTo>
                  <a:lnTo>
                    <a:pt x="1098868" y="1125855"/>
                  </a:lnTo>
                  <a:lnTo>
                    <a:pt x="1103948" y="1131888"/>
                  </a:lnTo>
                  <a:lnTo>
                    <a:pt x="1103948" y="1072515"/>
                  </a:lnTo>
                  <a:lnTo>
                    <a:pt x="1104265" y="1064895"/>
                  </a:lnTo>
                  <a:lnTo>
                    <a:pt x="1105218" y="1057910"/>
                  </a:lnTo>
                  <a:lnTo>
                    <a:pt x="1106488" y="1050608"/>
                  </a:lnTo>
                  <a:lnTo>
                    <a:pt x="1108393" y="1043305"/>
                  </a:lnTo>
                  <a:lnTo>
                    <a:pt x="1110615" y="1036003"/>
                  </a:lnTo>
                  <a:lnTo>
                    <a:pt x="1112838" y="1028383"/>
                  </a:lnTo>
                  <a:lnTo>
                    <a:pt x="1118235" y="1014095"/>
                  </a:lnTo>
                  <a:lnTo>
                    <a:pt x="1123633" y="1000125"/>
                  </a:lnTo>
                  <a:lnTo>
                    <a:pt x="1128395" y="987108"/>
                  </a:lnTo>
                  <a:lnTo>
                    <a:pt x="1130300" y="981075"/>
                  </a:lnTo>
                  <a:lnTo>
                    <a:pt x="1131570" y="975360"/>
                  </a:lnTo>
                  <a:lnTo>
                    <a:pt x="1132205" y="969963"/>
                  </a:lnTo>
                  <a:lnTo>
                    <a:pt x="1132840" y="965200"/>
                  </a:lnTo>
                  <a:lnTo>
                    <a:pt x="1132205" y="960755"/>
                  </a:lnTo>
                  <a:lnTo>
                    <a:pt x="1131253" y="956628"/>
                  </a:lnTo>
                  <a:lnTo>
                    <a:pt x="1129665" y="952818"/>
                  </a:lnTo>
                  <a:lnTo>
                    <a:pt x="1128078" y="949325"/>
                  </a:lnTo>
                  <a:lnTo>
                    <a:pt x="1125855" y="945833"/>
                  </a:lnTo>
                  <a:lnTo>
                    <a:pt x="1122680" y="942975"/>
                  </a:lnTo>
                  <a:lnTo>
                    <a:pt x="1117283" y="936625"/>
                  </a:lnTo>
                  <a:lnTo>
                    <a:pt x="1111568" y="929958"/>
                  </a:lnTo>
                  <a:lnTo>
                    <a:pt x="1109028" y="926465"/>
                  </a:lnTo>
                  <a:lnTo>
                    <a:pt x="1106488" y="922655"/>
                  </a:lnTo>
                  <a:lnTo>
                    <a:pt x="1104583" y="918528"/>
                  </a:lnTo>
                  <a:lnTo>
                    <a:pt x="1103313" y="913765"/>
                  </a:lnTo>
                  <a:lnTo>
                    <a:pt x="1102043" y="909003"/>
                  </a:lnTo>
                  <a:lnTo>
                    <a:pt x="1101725" y="903605"/>
                  </a:lnTo>
                  <a:lnTo>
                    <a:pt x="1102043" y="897890"/>
                  </a:lnTo>
                  <a:lnTo>
                    <a:pt x="1102360" y="893128"/>
                  </a:lnTo>
                  <a:lnTo>
                    <a:pt x="1103630" y="889000"/>
                  </a:lnTo>
                  <a:lnTo>
                    <a:pt x="1105535" y="885508"/>
                  </a:lnTo>
                  <a:lnTo>
                    <a:pt x="1107440" y="882333"/>
                  </a:lnTo>
                  <a:lnTo>
                    <a:pt x="1109980" y="879793"/>
                  </a:lnTo>
                  <a:lnTo>
                    <a:pt x="1112838" y="878205"/>
                  </a:lnTo>
                  <a:lnTo>
                    <a:pt x="1116648" y="876300"/>
                  </a:lnTo>
                  <a:lnTo>
                    <a:pt x="1120775" y="875030"/>
                  </a:lnTo>
                  <a:lnTo>
                    <a:pt x="1125855" y="874078"/>
                  </a:lnTo>
                  <a:lnTo>
                    <a:pt x="1131253" y="873125"/>
                  </a:lnTo>
                  <a:lnTo>
                    <a:pt x="1137603" y="872808"/>
                  </a:lnTo>
                  <a:lnTo>
                    <a:pt x="1151890" y="872490"/>
                  </a:lnTo>
                  <a:lnTo>
                    <a:pt x="1169353" y="872490"/>
                  </a:lnTo>
                  <a:lnTo>
                    <a:pt x="1191260" y="872490"/>
                  </a:lnTo>
                  <a:lnTo>
                    <a:pt x="1208723" y="872490"/>
                  </a:lnTo>
                  <a:lnTo>
                    <a:pt x="1223010" y="872808"/>
                  </a:lnTo>
                  <a:lnTo>
                    <a:pt x="1229043" y="873125"/>
                  </a:lnTo>
                  <a:lnTo>
                    <a:pt x="1234440" y="874078"/>
                  </a:lnTo>
                  <a:lnTo>
                    <a:pt x="1239203" y="875030"/>
                  </a:lnTo>
                  <a:lnTo>
                    <a:pt x="1243648" y="876300"/>
                  </a:lnTo>
                  <a:lnTo>
                    <a:pt x="1247458" y="878205"/>
                  </a:lnTo>
                  <a:lnTo>
                    <a:pt x="1250315" y="879793"/>
                  </a:lnTo>
                  <a:lnTo>
                    <a:pt x="1252855" y="882333"/>
                  </a:lnTo>
                  <a:lnTo>
                    <a:pt x="1255078" y="885508"/>
                  </a:lnTo>
                  <a:lnTo>
                    <a:pt x="1256666" y="889000"/>
                  </a:lnTo>
                  <a:lnTo>
                    <a:pt x="1257618" y="893128"/>
                  </a:lnTo>
                  <a:lnTo>
                    <a:pt x="1257936" y="897890"/>
                  </a:lnTo>
                  <a:lnTo>
                    <a:pt x="1258571" y="903605"/>
                  </a:lnTo>
                  <a:lnTo>
                    <a:pt x="1257936" y="909003"/>
                  </a:lnTo>
                  <a:lnTo>
                    <a:pt x="1256983" y="913765"/>
                  </a:lnTo>
                  <a:lnTo>
                    <a:pt x="1255396" y="918528"/>
                  </a:lnTo>
                  <a:lnTo>
                    <a:pt x="1253808" y="922655"/>
                  </a:lnTo>
                  <a:lnTo>
                    <a:pt x="1251585" y="926465"/>
                  </a:lnTo>
                  <a:lnTo>
                    <a:pt x="1248728" y="929958"/>
                  </a:lnTo>
                  <a:lnTo>
                    <a:pt x="1243013" y="936625"/>
                  </a:lnTo>
                  <a:lnTo>
                    <a:pt x="1237298" y="942975"/>
                  </a:lnTo>
                  <a:lnTo>
                    <a:pt x="1234758" y="945833"/>
                  </a:lnTo>
                  <a:lnTo>
                    <a:pt x="1232535" y="949325"/>
                  </a:lnTo>
                  <a:lnTo>
                    <a:pt x="1230313" y="952818"/>
                  </a:lnTo>
                  <a:lnTo>
                    <a:pt x="1229043" y="956628"/>
                  </a:lnTo>
                  <a:lnTo>
                    <a:pt x="1227773" y="960755"/>
                  </a:lnTo>
                  <a:lnTo>
                    <a:pt x="1227455" y="965200"/>
                  </a:lnTo>
                  <a:lnTo>
                    <a:pt x="1227773" y="969963"/>
                  </a:lnTo>
                  <a:lnTo>
                    <a:pt x="1229043" y="975360"/>
                  </a:lnTo>
                  <a:lnTo>
                    <a:pt x="1230313" y="981075"/>
                  </a:lnTo>
                  <a:lnTo>
                    <a:pt x="1232218" y="987108"/>
                  </a:lnTo>
                  <a:lnTo>
                    <a:pt x="1236663" y="1000125"/>
                  </a:lnTo>
                  <a:lnTo>
                    <a:pt x="1241743" y="1014095"/>
                  </a:lnTo>
                  <a:lnTo>
                    <a:pt x="1247458" y="1028383"/>
                  </a:lnTo>
                  <a:lnTo>
                    <a:pt x="1249680" y="1036003"/>
                  </a:lnTo>
                  <a:lnTo>
                    <a:pt x="1251903" y="1043305"/>
                  </a:lnTo>
                  <a:lnTo>
                    <a:pt x="1253808" y="1050608"/>
                  </a:lnTo>
                  <a:lnTo>
                    <a:pt x="1255078" y="1057910"/>
                  </a:lnTo>
                  <a:lnTo>
                    <a:pt x="1256348" y="1064895"/>
                  </a:lnTo>
                  <a:lnTo>
                    <a:pt x="1256348" y="1072515"/>
                  </a:lnTo>
                  <a:lnTo>
                    <a:pt x="1256348" y="1131888"/>
                  </a:lnTo>
                  <a:lnTo>
                    <a:pt x="1261428" y="1125855"/>
                  </a:lnTo>
                  <a:lnTo>
                    <a:pt x="1266191" y="1119188"/>
                  </a:lnTo>
                  <a:lnTo>
                    <a:pt x="1276986" y="1104583"/>
                  </a:lnTo>
                  <a:lnTo>
                    <a:pt x="1288098" y="1087438"/>
                  </a:lnTo>
                  <a:lnTo>
                    <a:pt x="1299528" y="1068705"/>
                  </a:lnTo>
                  <a:lnTo>
                    <a:pt x="1311276" y="1048703"/>
                  </a:lnTo>
                  <a:lnTo>
                    <a:pt x="1323341" y="1027748"/>
                  </a:lnTo>
                  <a:lnTo>
                    <a:pt x="1335406" y="1005523"/>
                  </a:lnTo>
                  <a:lnTo>
                    <a:pt x="1347788" y="983298"/>
                  </a:lnTo>
                  <a:lnTo>
                    <a:pt x="1371601" y="937895"/>
                  </a:lnTo>
                  <a:lnTo>
                    <a:pt x="1394143" y="893445"/>
                  </a:lnTo>
                  <a:lnTo>
                    <a:pt x="1414463" y="852488"/>
                  </a:lnTo>
                  <a:lnTo>
                    <a:pt x="1431291" y="817563"/>
                  </a:lnTo>
                  <a:lnTo>
                    <a:pt x="1454151" y="823913"/>
                  </a:lnTo>
                  <a:lnTo>
                    <a:pt x="1476693" y="830580"/>
                  </a:lnTo>
                  <a:lnTo>
                    <a:pt x="1498918" y="837565"/>
                  </a:lnTo>
                  <a:lnTo>
                    <a:pt x="1520191" y="844550"/>
                  </a:lnTo>
                  <a:lnTo>
                    <a:pt x="1541146" y="851853"/>
                  </a:lnTo>
                  <a:lnTo>
                    <a:pt x="1561783" y="859473"/>
                  </a:lnTo>
                  <a:lnTo>
                    <a:pt x="1581786" y="867410"/>
                  </a:lnTo>
                  <a:lnTo>
                    <a:pt x="1601471" y="875348"/>
                  </a:lnTo>
                  <a:lnTo>
                    <a:pt x="1620521" y="883603"/>
                  </a:lnTo>
                  <a:lnTo>
                    <a:pt x="1638936" y="891540"/>
                  </a:lnTo>
                  <a:lnTo>
                    <a:pt x="1656716" y="899795"/>
                  </a:lnTo>
                  <a:lnTo>
                    <a:pt x="1673543" y="908050"/>
                  </a:lnTo>
                  <a:lnTo>
                    <a:pt x="1690053" y="915670"/>
                  </a:lnTo>
                  <a:lnTo>
                    <a:pt x="1705928" y="923925"/>
                  </a:lnTo>
                  <a:lnTo>
                    <a:pt x="1735773" y="939165"/>
                  </a:lnTo>
                  <a:lnTo>
                    <a:pt x="1762443" y="954405"/>
                  </a:lnTo>
                  <a:lnTo>
                    <a:pt x="1786573" y="968058"/>
                  </a:lnTo>
                  <a:lnTo>
                    <a:pt x="1806576" y="980440"/>
                  </a:lnTo>
                  <a:lnTo>
                    <a:pt x="1824038" y="991235"/>
                  </a:lnTo>
                  <a:lnTo>
                    <a:pt x="1837691" y="1000125"/>
                  </a:lnTo>
                  <a:lnTo>
                    <a:pt x="1847533" y="1006793"/>
                  </a:lnTo>
                  <a:lnTo>
                    <a:pt x="1855788" y="1012508"/>
                  </a:lnTo>
                  <a:lnTo>
                    <a:pt x="1855788" y="1395413"/>
                  </a:lnTo>
                  <a:lnTo>
                    <a:pt x="1169353" y="1395413"/>
                  </a:lnTo>
                  <a:lnTo>
                    <a:pt x="482600" y="1395413"/>
                  </a:lnTo>
                  <a:lnTo>
                    <a:pt x="482600" y="1012508"/>
                  </a:lnTo>
                  <a:lnTo>
                    <a:pt x="491172" y="1006793"/>
                  </a:lnTo>
                  <a:lnTo>
                    <a:pt x="501650" y="999490"/>
                  </a:lnTo>
                  <a:lnTo>
                    <a:pt x="515937" y="990283"/>
                  </a:lnTo>
                  <a:lnTo>
                    <a:pt x="534035" y="978853"/>
                  </a:lnTo>
                  <a:lnTo>
                    <a:pt x="555307" y="965835"/>
                  </a:lnTo>
                  <a:lnTo>
                    <a:pt x="580390" y="951548"/>
                  </a:lnTo>
                  <a:lnTo>
                    <a:pt x="608330" y="936308"/>
                  </a:lnTo>
                  <a:lnTo>
                    <a:pt x="639445" y="920115"/>
                  </a:lnTo>
                  <a:lnTo>
                    <a:pt x="656272" y="911860"/>
                  </a:lnTo>
                  <a:lnTo>
                    <a:pt x="673735" y="903605"/>
                  </a:lnTo>
                  <a:lnTo>
                    <a:pt x="691515" y="895350"/>
                  </a:lnTo>
                  <a:lnTo>
                    <a:pt x="710247" y="886778"/>
                  </a:lnTo>
                  <a:lnTo>
                    <a:pt x="729297" y="878840"/>
                  </a:lnTo>
                  <a:lnTo>
                    <a:pt x="749300" y="870585"/>
                  </a:lnTo>
                  <a:lnTo>
                    <a:pt x="769620" y="862648"/>
                  </a:lnTo>
                  <a:lnTo>
                    <a:pt x="790575" y="854393"/>
                  </a:lnTo>
                  <a:lnTo>
                    <a:pt x="811847" y="847090"/>
                  </a:lnTo>
                  <a:lnTo>
                    <a:pt x="834073" y="839470"/>
                  </a:lnTo>
                  <a:lnTo>
                    <a:pt x="856615" y="832485"/>
                  </a:lnTo>
                  <a:lnTo>
                    <a:pt x="879475" y="825183"/>
                  </a:lnTo>
                  <a:lnTo>
                    <a:pt x="902970" y="819150"/>
                  </a:lnTo>
                  <a:lnTo>
                    <a:pt x="927100" y="812800"/>
                  </a:lnTo>
                  <a:close/>
                  <a:moveTo>
                    <a:pt x="1710256" y="730250"/>
                  </a:moveTo>
                  <a:lnTo>
                    <a:pt x="1724932" y="730250"/>
                  </a:lnTo>
                  <a:lnTo>
                    <a:pt x="1744074" y="730250"/>
                  </a:lnTo>
                  <a:lnTo>
                    <a:pt x="1758431" y="730250"/>
                  </a:lnTo>
                  <a:lnTo>
                    <a:pt x="1770236" y="730566"/>
                  </a:lnTo>
                  <a:lnTo>
                    <a:pt x="1775340" y="730882"/>
                  </a:lnTo>
                  <a:lnTo>
                    <a:pt x="1780126" y="731515"/>
                  </a:lnTo>
                  <a:lnTo>
                    <a:pt x="1784273" y="732463"/>
                  </a:lnTo>
                  <a:lnTo>
                    <a:pt x="1788102" y="733412"/>
                  </a:lnTo>
                  <a:lnTo>
                    <a:pt x="1790973" y="734676"/>
                  </a:lnTo>
                  <a:lnTo>
                    <a:pt x="1793525" y="736573"/>
                  </a:lnTo>
                  <a:lnTo>
                    <a:pt x="1795759" y="738787"/>
                  </a:lnTo>
                  <a:lnTo>
                    <a:pt x="1797673" y="741316"/>
                  </a:lnTo>
                  <a:lnTo>
                    <a:pt x="1798630" y="744162"/>
                  </a:lnTo>
                  <a:lnTo>
                    <a:pt x="1799906" y="747323"/>
                  </a:lnTo>
                  <a:lnTo>
                    <a:pt x="1800225" y="751433"/>
                  </a:lnTo>
                  <a:lnTo>
                    <a:pt x="1800225" y="755860"/>
                  </a:lnTo>
                  <a:lnTo>
                    <a:pt x="1800225" y="760602"/>
                  </a:lnTo>
                  <a:lnTo>
                    <a:pt x="1799268" y="764713"/>
                  </a:lnTo>
                  <a:lnTo>
                    <a:pt x="1797992" y="768507"/>
                  </a:lnTo>
                  <a:lnTo>
                    <a:pt x="1796078" y="771984"/>
                  </a:lnTo>
                  <a:lnTo>
                    <a:pt x="1794164" y="775462"/>
                  </a:lnTo>
                  <a:lnTo>
                    <a:pt x="1792249" y="778308"/>
                  </a:lnTo>
                  <a:lnTo>
                    <a:pt x="1787145" y="783683"/>
                  </a:lnTo>
                  <a:lnTo>
                    <a:pt x="1782359" y="789058"/>
                  </a:lnTo>
                  <a:lnTo>
                    <a:pt x="1780126" y="791587"/>
                  </a:lnTo>
                  <a:lnTo>
                    <a:pt x="1778531" y="794433"/>
                  </a:lnTo>
                  <a:lnTo>
                    <a:pt x="1776935" y="797278"/>
                  </a:lnTo>
                  <a:lnTo>
                    <a:pt x="1775340" y="800440"/>
                  </a:lnTo>
                  <a:lnTo>
                    <a:pt x="1774702" y="803918"/>
                  </a:lnTo>
                  <a:lnTo>
                    <a:pt x="1774383" y="807712"/>
                  </a:lnTo>
                  <a:lnTo>
                    <a:pt x="1774702" y="810873"/>
                  </a:lnTo>
                  <a:lnTo>
                    <a:pt x="1775021" y="814667"/>
                  </a:lnTo>
                  <a:lnTo>
                    <a:pt x="1776935" y="822255"/>
                  </a:lnTo>
                  <a:lnTo>
                    <a:pt x="1779807" y="831108"/>
                  </a:lnTo>
                  <a:lnTo>
                    <a:pt x="1783635" y="840593"/>
                  </a:lnTo>
                  <a:lnTo>
                    <a:pt x="1787145" y="850395"/>
                  </a:lnTo>
                  <a:lnTo>
                    <a:pt x="1790973" y="860512"/>
                  </a:lnTo>
                  <a:lnTo>
                    <a:pt x="1793844" y="870946"/>
                  </a:lnTo>
                  <a:lnTo>
                    <a:pt x="1796397" y="881063"/>
                  </a:lnTo>
                  <a:lnTo>
                    <a:pt x="1772788" y="868100"/>
                  </a:lnTo>
                  <a:lnTo>
                    <a:pt x="1747265" y="854821"/>
                  </a:lnTo>
                  <a:lnTo>
                    <a:pt x="1719508" y="841226"/>
                  </a:lnTo>
                  <a:lnTo>
                    <a:pt x="1690157" y="826998"/>
                  </a:lnTo>
                  <a:lnTo>
                    <a:pt x="1691752" y="821623"/>
                  </a:lnTo>
                  <a:lnTo>
                    <a:pt x="1693028" y="816564"/>
                  </a:lnTo>
                  <a:lnTo>
                    <a:pt x="1693985" y="811822"/>
                  </a:lnTo>
                  <a:lnTo>
                    <a:pt x="1694304" y="807712"/>
                  </a:lnTo>
                  <a:lnTo>
                    <a:pt x="1693985" y="803918"/>
                  </a:lnTo>
                  <a:lnTo>
                    <a:pt x="1693028" y="800440"/>
                  </a:lnTo>
                  <a:lnTo>
                    <a:pt x="1692071" y="797278"/>
                  </a:lnTo>
                  <a:lnTo>
                    <a:pt x="1690157" y="794433"/>
                  </a:lnTo>
                  <a:lnTo>
                    <a:pt x="1688243" y="791587"/>
                  </a:lnTo>
                  <a:lnTo>
                    <a:pt x="1686009" y="789058"/>
                  </a:lnTo>
                  <a:lnTo>
                    <a:pt x="1681224" y="783683"/>
                  </a:lnTo>
                  <a:lnTo>
                    <a:pt x="1676438" y="778308"/>
                  </a:lnTo>
                  <a:lnTo>
                    <a:pt x="1674205" y="775462"/>
                  </a:lnTo>
                  <a:lnTo>
                    <a:pt x="1672291" y="771984"/>
                  </a:lnTo>
                  <a:lnTo>
                    <a:pt x="1670696" y="768507"/>
                  </a:lnTo>
                  <a:lnTo>
                    <a:pt x="1669419" y="764713"/>
                  </a:lnTo>
                  <a:lnTo>
                    <a:pt x="1668781" y="760602"/>
                  </a:lnTo>
                  <a:lnTo>
                    <a:pt x="1668462" y="755860"/>
                  </a:lnTo>
                  <a:lnTo>
                    <a:pt x="1668462" y="751433"/>
                  </a:lnTo>
                  <a:lnTo>
                    <a:pt x="1669100" y="747323"/>
                  </a:lnTo>
                  <a:lnTo>
                    <a:pt x="1669738" y="744162"/>
                  </a:lnTo>
                  <a:lnTo>
                    <a:pt x="1671334" y="741316"/>
                  </a:lnTo>
                  <a:lnTo>
                    <a:pt x="1672929" y="738787"/>
                  </a:lnTo>
                  <a:lnTo>
                    <a:pt x="1675162" y="736573"/>
                  </a:lnTo>
                  <a:lnTo>
                    <a:pt x="1677714" y="734676"/>
                  </a:lnTo>
                  <a:lnTo>
                    <a:pt x="1680586" y="733412"/>
                  </a:lnTo>
                  <a:lnTo>
                    <a:pt x="1684414" y="732463"/>
                  </a:lnTo>
                  <a:lnTo>
                    <a:pt x="1688243" y="731515"/>
                  </a:lnTo>
                  <a:lnTo>
                    <a:pt x="1693028" y="730882"/>
                  </a:lnTo>
                  <a:lnTo>
                    <a:pt x="1698452" y="730566"/>
                  </a:lnTo>
                  <a:lnTo>
                    <a:pt x="1710256" y="730250"/>
                  </a:lnTo>
                  <a:close/>
                  <a:moveTo>
                    <a:pt x="560402" y="725487"/>
                  </a:moveTo>
                  <a:lnTo>
                    <a:pt x="574901" y="725487"/>
                  </a:lnTo>
                  <a:lnTo>
                    <a:pt x="593497" y="725487"/>
                  </a:lnTo>
                  <a:lnTo>
                    <a:pt x="607996" y="725487"/>
                  </a:lnTo>
                  <a:lnTo>
                    <a:pt x="619659" y="725802"/>
                  </a:lnTo>
                  <a:lnTo>
                    <a:pt x="624702" y="726117"/>
                  </a:lnTo>
                  <a:lnTo>
                    <a:pt x="629430" y="726432"/>
                  </a:lnTo>
                  <a:lnTo>
                    <a:pt x="633527" y="727693"/>
                  </a:lnTo>
                  <a:lnTo>
                    <a:pt x="637309" y="728323"/>
                  </a:lnTo>
                  <a:lnTo>
                    <a:pt x="640146" y="729899"/>
                  </a:lnTo>
                  <a:lnTo>
                    <a:pt x="642668" y="731474"/>
                  </a:lnTo>
                  <a:lnTo>
                    <a:pt x="644874" y="733365"/>
                  </a:lnTo>
                  <a:lnTo>
                    <a:pt x="646450" y="735886"/>
                  </a:lnTo>
                  <a:lnTo>
                    <a:pt x="648026" y="739037"/>
                  </a:lnTo>
                  <a:lnTo>
                    <a:pt x="648656" y="742504"/>
                  </a:lnTo>
                  <a:lnTo>
                    <a:pt x="649287" y="746285"/>
                  </a:lnTo>
                  <a:lnTo>
                    <a:pt x="649287" y="751012"/>
                  </a:lnTo>
                  <a:lnTo>
                    <a:pt x="649287" y="755424"/>
                  </a:lnTo>
                  <a:lnTo>
                    <a:pt x="648341" y="759835"/>
                  </a:lnTo>
                  <a:lnTo>
                    <a:pt x="647080" y="763302"/>
                  </a:lnTo>
                  <a:lnTo>
                    <a:pt x="645189" y="766768"/>
                  </a:lnTo>
                  <a:lnTo>
                    <a:pt x="643613" y="769919"/>
                  </a:lnTo>
                  <a:lnTo>
                    <a:pt x="641407" y="773070"/>
                  </a:lnTo>
                  <a:lnTo>
                    <a:pt x="636679" y="778427"/>
                  </a:lnTo>
                  <a:lnTo>
                    <a:pt x="631636" y="784100"/>
                  </a:lnTo>
                  <a:lnTo>
                    <a:pt x="629430" y="786621"/>
                  </a:lnTo>
                  <a:lnTo>
                    <a:pt x="627854" y="789142"/>
                  </a:lnTo>
                  <a:lnTo>
                    <a:pt x="625962" y="791978"/>
                  </a:lnTo>
                  <a:lnTo>
                    <a:pt x="624702" y="795444"/>
                  </a:lnTo>
                  <a:lnTo>
                    <a:pt x="624071" y="798595"/>
                  </a:lnTo>
                  <a:lnTo>
                    <a:pt x="623756" y="802377"/>
                  </a:lnTo>
                  <a:lnTo>
                    <a:pt x="623756" y="805528"/>
                  </a:lnTo>
                  <a:lnTo>
                    <a:pt x="624386" y="809309"/>
                  </a:lnTo>
                  <a:lnTo>
                    <a:pt x="626278" y="816872"/>
                  </a:lnTo>
                  <a:lnTo>
                    <a:pt x="629114" y="825696"/>
                  </a:lnTo>
                  <a:lnTo>
                    <a:pt x="632581" y="834834"/>
                  </a:lnTo>
                  <a:lnTo>
                    <a:pt x="600747" y="850275"/>
                  </a:lnTo>
                  <a:lnTo>
                    <a:pt x="571434" y="865086"/>
                  </a:lnTo>
                  <a:lnTo>
                    <a:pt x="544642" y="879897"/>
                  </a:lnTo>
                  <a:lnTo>
                    <a:pt x="521003" y="893762"/>
                  </a:lnTo>
                  <a:lnTo>
                    <a:pt x="521003" y="891556"/>
                  </a:lnTo>
                  <a:lnTo>
                    <a:pt x="521003" y="885569"/>
                  </a:lnTo>
                  <a:lnTo>
                    <a:pt x="521633" y="879582"/>
                  </a:lnTo>
                  <a:lnTo>
                    <a:pt x="523209" y="873594"/>
                  </a:lnTo>
                  <a:lnTo>
                    <a:pt x="524470" y="867292"/>
                  </a:lnTo>
                  <a:lnTo>
                    <a:pt x="526361" y="861305"/>
                  </a:lnTo>
                  <a:lnTo>
                    <a:pt x="528252" y="855002"/>
                  </a:lnTo>
                  <a:lnTo>
                    <a:pt x="532665" y="843027"/>
                  </a:lnTo>
                  <a:lnTo>
                    <a:pt x="537078" y="831683"/>
                  </a:lnTo>
                  <a:lnTo>
                    <a:pt x="540860" y="820654"/>
                  </a:lnTo>
                  <a:lnTo>
                    <a:pt x="542436" y="815297"/>
                  </a:lnTo>
                  <a:lnTo>
                    <a:pt x="543697" y="810570"/>
                  </a:lnTo>
                  <a:lnTo>
                    <a:pt x="544327" y="806158"/>
                  </a:lnTo>
                  <a:lnTo>
                    <a:pt x="544642" y="802377"/>
                  </a:lnTo>
                  <a:lnTo>
                    <a:pt x="544327" y="798595"/>
                  </a:lnTo>
                  <a:lnTo>
                    <a:pt x="543697" y="795444"/>
                  </a:lnTo>
                  <a:lnTo>
                    <a:pt x="542436" y="791978"/>
                  </a:lnTo>
                  <a:lnTo>
                    <a:pt x="540545" y="789142"/>
                  </a:lnTo>
                  <a:lnTo>
                    <a:pt x="538654" y="786621"/>
                  </a:lnTo>
                  <a:lnTo>
                    <a:pt x="536763" y="784100"/>
                  </a:lnTo>
                  <a:lnTo>
                    <a:pt x="531719" y="778427"/>
                  </a:lnTo>
                  <a:lnTo>
                    <a:pt x="526992" y="773070"/>
                  </a:lnTo>
                  <a:lnTo>
                    <a:pt x="524785" y="769919"/>
                  </a:lnTo>
                  <a:lnTo>
                    <a:pt x="523209" y="766768"/>
                  </a:lnTo>
                  <a:lnTo>
                    <a:pt x="521318" y="763302"/>
                  </a:lnTo>
                  <a:lnTo>
                    <a:pt x="520057" y="759835"/>
                  </a:lnTo>
                  <a:lnTo>
                    <a:pt x="519112" y="755424"/>
                  </a:lnTo>
                  <a:lnTo>
                    <a:pt x="519112" y="751012"/>
                  </a:lnTo>
                  <a:lnTo>
                    <a:pt x="519112" y="746285"/>
                  </a:lnTo>
                  <a:lnTo>
                    <a:pt x="519742" y="742504"/>
                  </a:lnTo>
                  <a:lnTo>
                    <a:pt x="520373" y="739037"/>
                  </a:lnTo>
                  <a:lnTo>
                    <a:pt x="521948" y="735886"/>
                  </a:lnTo>
                  <a:lnTo>
                    <a:pt x="523524" y="733365"/>
                  </a:lnTo>
                  <a:lnTo>
                    <a:pt x="525731" y="731474"/>
                  </a:lnTo>
                  <a:lnTo>
                    <a:pt x="528252" y="729899"/>
                  </a:lnTo>
                  <a:lnTo>
                    <a:pt x="531089" y="728323"/>
                  </a:lnTo>
                  <a:lnTo>
                    <a:pt x="534871" y="727693"/>
                  </a:lnTo>
                  <a:lnTo>
                    <a:pt x="538654" y="726432"/>
                  </a:lnTo>
                  <a:lnTo>
                    <a:pt x="543697" y="726117"/>
                  </a:lnTo>
                  <a:lnTo>
                    <a:pt x="548740" y="725802"/>
                  </a:lnTo>
                  <a:lnTo>
                    <a:pt x="560402" y="725487"/>
                  </a:lnTo>
                  <a:close/>
                  <a:moveTo>
                    <a:pt x="1944850" y="684212"/>
                  </a:moveTo>
                  <a:lnTo>
                    <a:pt x="1964191" y="689289"/>
                  </a:lnTo>
                  <a:lnTo>
                    <a:pt x="1983216" y="694683"/>
                  </a:lnTo>
                  <a:lnTo>
                    <a:pt x="2001606" y="700711"/>
                  </a:lnTo>
                  <a:lnTo>
                    <a:pt x="2019679" y="707057"/>
                  </a:lnTo>
                  <a:lnTo>
                    <a:pt x="2037435" y="712768"/>
                  </a:lnTo>
                  <a:lnTo>
                    <a:pt x="2054240" y="719431"/>
                  </a:lnTo>
                  <a:lnTo>
                    <a:pt x="2071362" y="726095"/>
                  </a:lnTo>
                  <a:lnTo>
                    <a:pt x="2087849" y="732758"/>
                  </a:lnTo>
                  <a:lnTo>
                    <a:pt x="2103703" y="739421"/>
                  </a:lnTo>
                  <a:lnTo>
                    <a:pt x="2119239" y="746084"/>
                  </a:lnTo>
                  <a:lnTo>
                    <a:pt x="2148093" y="759728"/>
                  </a:lnTo>
                  <a:lnTo>
                    <a:pt x="2175361" y="773371"/>
                  </a:lnTo>
                  <a:lnTo>
                    <a:pt x="2200093" y="786063"/>
                  </a:lnTo>
                  <a:lnTo>
                    <a:pt x="2222605" y="798755"/>
                  </a:lnTo>
                  <a:lnTo>
                    <a:pt x="2242580" y="810177"/>
                  </a:lnTo>
                  <a:lnTo>
                    <a:pt x="2259702" y="820330"/>
                  </a:lnTo>
                  <a:lnTo>
                    <a:pt x="2273653" y="829532"/>
                  </a:lnTo>
                  <a:lnTo>
                    <a:pt x="2285068" y="837147"/>
                  </a:lnTo>
                  <a:lnTo>
                    <a:pt x="2293629" y="842858"/>
                  </a:lnTo>
                  <a:lnTo>
                    <a:pt x="2300287" y="847618"/>
                  </a:lnTo>
                  <a:lnTo>
                    <a:pt x="2300287" y="1168400"/>
                  </a:lnTo>
                  <a:lnTo>
                    <a:pt x="1936289" y="1168400"/>
                  </a:lnTo>
                  <a:lnTo>
                    <a:pt x="1936289" y="1012292"/>
                  </a:lnTo>
                  <a:lnTo>
                    <a:pt x="1936289" y="972313"/>
                  </a:lnTo>
                  <a:lnTo>
                    <a:pt x="1903314" y="948199"/>
                  </a:lnTo>
                  <a:lnTo>
                    <a:pt x="1896972" y="943757"/>
                  </a:lnTo>
                  <a:lnTo>
                    <a:pt x="1882387" y="933921"/>
                  </a:lnTo>
                  <a:lnTo>
                    <a:pt x="1859875" y="919326"/>
                  </a:lnTo>
                  <a:lnTo>
                    <a:pt x="1846241" y="910759"/>
                  </a:lnTo>
                  <a:lnTo>
                    <a:pt x="1830387" y="901240"/>
                  </a:lnTo>
                  <a:lnTo>
                    <a:pt x="1845924" y="875222"/>
                  </a:lnTo>
                  <a:lnTo>
                    <a:pt x="1861777" y="847300"/>
                  </a:lnTo>
                  <a:lnTo>
                    <a:pt x="1877631" y="818109"/>
                  </a:lnTo>
                  <a:lnTo>
                    <a:pt x="1893167" y="788601"/>
                  </a:lnTo>
                  <a:lnTo>
                    <a:pt x="1907753" y="759728"/>
                  </a:lnTo>
                  <a:lnTo>
                    <a:pt x="1921704" y="732123"/>
                  </a:lnTo>
                  <a:lnTo>
                    <a:pt x="1944850" y="684212"/>
                  </a:lnTo>
                  <a:close/>
                  <a:moveTo>
                    <a:pt x="1521460" y="679450"/>
                  </a:moveTo>
                  <a:lnTo>
                    <a:pt x="1543050" y="723725"/>
                  </a:lnTo>
                  <a:lnTo>
                    <a:pt x="1555750" y="750163"/>
                  </a:lnTo>
                  <a:lnTo>
                    <a:pt x="1570037" y="777875"/>
                  </a:lnTo>
                  <a:lnTo>
                    <a:pt x="1541462" y="767682"/>
                  </a:lnTo>
                  <a:lnTo>
                    <a:pt x="1512887" y="758126"/>
                  </a:lnTo>
                  <a:lnTo>
                    <a:pt x="1482407" y="748889"/>
                  </a:lnTo>
                  <a:lnTo>
                    <a:pt x="1451927" y="740289"/>
                  </a:lnTo>
                  <a:lnTo>
                    <a:pt x="1423987" y="732963"/>
                  </a:lnTo>
                  <a:lnTo>
                    <a:pt x="1433830" y="717992"/>
                  </a:lnTo>
                  <a:lnTo>
                    <a:pt x="1443672" y="702065"/>
                  </a:lnTo>
                  <a:lnTo>
                    <a:pt x="1462722" y="696013"/>
                  </a:lnTo>
                  <a:lnTo>
                    <a:pt x="1481772" y="690280"/>
                  </a:lnTo>
                  <a:lnTo>
                    <a:pt x="1501457" y="684546"/>
                  </a:lnTo>
                  <a:lnTo>
                    <a:pt x="1521460" y="679450"/>
                  </a:lnTo>
                  <a:close/>
                  <a:moveTo>
                    <a:pt x="794901" y="679450"/>
                  </a:moveTo>
                  <a:lnTo>
                    <a:pt x="809240" y="682922"/>
                  </a:lnTo>
                  <a:lnTo>
                    <a:pt x="823261" y="687026"/>
                  </a:lnTo>
                  <a:lnTo>
                    <a:pt x="850665" y="695865"/>
                  </a:lnTo>
                  <a:lnTo>
                    <a:pt x="877432" y="704704"/>
                  </a:lnTo>
                  <a:lnTo>
                    <a:pt x="902924" y="714174"/>
                  </a:lnTo>
                  <a:lnTo>
                    <a:pt x="915988" y="734061"/>
                  </a:lnTo>
                  <a:lnTo>
                    <a:pt x="908659" y="735640"/>
                  </a:lnTo>
                  <a:lnTo>
                    <a:pt x="886035" y="741322"/>
                  </a:lnTo>
                  <a:lnTo>
                    <a:pt x="864048" y="747635"/>
                  </a:lnTo>
                  <a:lnTo>
                    <a:pt x="842380" y="753633"/>
                  </a:lnTo>
                  <a:lnTo>
                    <a:pt x="821031" y="760262"/>
                  </a:lnTo>
                  <a:lnTo>
                    <a:pt x="799999" y="766891"/>
                  </a:lnTo>
                  <a:lnTo>
                    <a:pt x="779287" y="774151"/>
                  </a:lnTo>
                  <a:lnTo>
                    <a:pt x="759212" y="781096"/>
                  </a:lnTo>
                  <a:lnTo>
                    <a:pt x="739775" y="788988"/>
                  </a:lnTo>
                  <a:lnTo>
                    <a:pt x="755389" y="758052"/>
                  </a:lnTo>
                  <a:lnTo>
                    <a:pt x="770046" y="729010"/>
                  </a:lnTo>
                  <a:lnTo>
                    <a:pt x="794901" y="679450"/>
                  </a:lnTo>
                  <a:close/>
                  <a:moveTo>
                    <a:pt x="372507" y="674687"/>
                  </a:moveTo>
                  <a:lnTo>
                    <a:pt x="397574" y="725838"/>
                  </a:lnTo>
                  <a:lnTo>
                    <a:pt x="412487" y="756655"/>
                  </a:lnTo>
                  <a:lnTo>
                    <a:pt x="428986" y="788108"/>
                  </a:lnTo>
                  <a:lnTo>
                    <a:pt x="446120" y="820832"/>
                  </a:lnTo>
                  <a:lnTo>
                    <a:pt x="463254" y="852603"/>
                  </a:lnTo>
                  <a:lnTo>
                    <a:pt x="471821" y="867535"/>
                  </a:lnTo>
                  <a:lnTo>
                    <a:pt x="480706" y="881832"/>
                  </a:lnTo>
                  <a:lnTo>
                    <a:pt x="488955" y="895493"/>
                  </a:lnTo>
                  <a:lnTo>
                    <a:pt x="496888" y="908519"/>
                  </a:lnTo>
                  <a:lnTo>
                    <a:pt x="472456" y="924087"/>
                  </a:lnTo>
                  <a:lnTo>
                    <a:pt x="454053" y="935842"/>
                  </a:lnTo>
                  <a:lnTo>
                    <a:pt x="441995" y="944420"/>
                  </a:lnTo>
                  <a:lnTo>
                    <a:pt x="436919" y="947914"/>
                  </a:lnTo>
                  <a:lnTo>
                    <a:pt x="404554" y="972060"/>
                  </a:lnTo>
                  <a:lnTo>
                    <a:pt x="404554" y="1012091"/>
                  </a:lnTo>
                  <a:lnTo>
                    <a:pt x="404554" y="1163637"/>
                  </a:lnTo>
                  <a:lnTo>
                    <a:pt x="0" y="1163637"/>
                  </a:lnTo>
                  <a:lnTo>
                    <a:pt x="0" y="842118"/>
                  </a:lnTo>
                  <a:lnTo>
                    <a:pt x="6980" y="837035"/>
                  </a:lnTo>
                  <a:lnTo>
                    <a:pt x="15547" y="830999"/>
                  </a:lnTo>
                  <a:lnTo>
                    <a:pt x="27922" y="823374"/>
                  </a:lnTo>
                  <a:lnTo>
                    <a:pt x="42835" y="813842"/>
                  </a:lnTo>
                  <a:lnTo>
                    <a:pt x="60921" y="803040"/>
                  </a:lnTo>
                  <a:lnTo>
                    <a:pt x="81545" y="790968"/>
                  </a:lnTo>
                  <a:lnTo>
                    <a:pt x="105343" y="777942"/>
                  </a:lnTo>
                  <a:lnTo>
                    <a:pt x="131361" y="764598"/>
                  </a:lnTo>
                  <a:lnTo>
                    <a:pt x="159918" y="750619"/>
                  </a:lnTo>
                  <a:lnTo>
                    <a:pt x="174831" y="743629"/>
                  </a:lnTo>
                  <a:lnTo>
                    <a:pt x="190696" y="736640"/>
                  </a:lnTo>
                  <a:lnTo>
                    <a:pt x="206560" y="729968"/>
                  </a:lnTo>
                  <a:lnTo>
                    <a:pt x="223060" y="722978"/>
                  </a:lnTo>
                  <a:lnTo>
                    <a:pt x="240511" y="716307"/>
                  </a:lnTo>
                  <a:lnTo>
                    <a:pt x="258280" y="709635"/>
                  </a:lnTo>
                  <a:lnTo>
                    <a:pt x="276366" y="702963"/>
                  </a:lnTo>
                  <a:lnTo>
                    <a:pt x="294769" y="696609"/>
                  </a:lnTo>
                  <a:lnTo>
                    <a:pt x="313490" y="690890"/>
                  </a:lnTo>
                  <a:lnTo>
                    <a:pt x="332528" y="684854"/>
                  </a:lnTo>
                  <a:lnTo>
                    <a:pt x="352200" y="679770"/>
                  </a:lnTo>
                  <a:lnTo>
                    <a:pt x="372507" y="674687"/>
                  </a:lnTo>
                  <a:close/>
                  <a:moveTo>
                    <a:pt x="1169996" y="7937"/>
                  </a:moveTo>
                  <a:lnTo>
                    <a:pt x="1183624" y="8254"/>
                  </a:lnTo>
                  <a:lnTo>
                    <a:pt x="1197252" y="9206"/>
                  </a:lnTo>
                  <a:lnTo>
                    <a:pt x="1210881" y="10791"/>
                  </a:lnTo>
                  <a:lnTo>
                    <a:pt x="1223875" y="13328"/>
                  </a:lnTo>
                  <a:lnTo>
                    <a:pt x="1237503" y="16183"/>
                  </a:lnTo>
                  <a:lnTo>
                    <a:pt x="1250815" y="19988"/>
                  </a:lnTo>
                  <a:lnTo>
                    <a:pt x="1264126" y="24428"/>
                  </a:lnTo>
                  <a:lnTo>
                    <a:pt x="1277437" y="29502"/>
                  </a:lnTo>
                  <a:lnTo>
                    <a:pt x="1289798" y="35210"/>
                  </a:lnTo>
                  <a:lnTo>
                    <a:pt x="1302792" y="41870"/>
                  </a:lnTo>
                  <a:lnTo>
                    <a:pt x="1314836" y="48847"/>
                  </a:lnTo>
                  <a:lnTo>
                    <a:pt x="1326879" y="56458"/>
                  </a:lnTo>
                  <a:lnTo>
                    <a:pt x="1338923" y="64703"/>
                  </a:lnTo>
                  <a:lnTo>
                    <a:pt x="1350333" y="73900"/>
                  </a:lnTo>
                  <a:lnTo>
                    <a:pt x="1361108" y="83414"/>
                  </a:lnTo>
                  <a:lnTo>
                    <a:pt x="1371884" y="93562"/>
                  </a:lnTo>
                  <a:lnTo>
                    <a:pt x="1382343" y="104661"/>
                  </a:lnTo>
                  <a:lnTo>
                    <a:pt x="1392168" y="116395"/>
                  </a:lnTo>
                  <a:lnTo>
                    <a:pt x="1401359" y="128763"/>
                  </a:lnTo>
                  <a:lnTo>
                    <a:pt x="1410234" y="141765"/>
                  </a:lnTo>
                  <a:lnTo>
                    <a:pt x="1418157" y="155402"/>
                  </a:lnTo>
                  <a:lnTo>
                    <a:pt x="1426080" y="169672"/>
                  </a:lnTo>
                  <a:lnTo>
                    <a:pt x="1433053" y="184577"/>
                  </a:lnTo>
                  <a:lnTo>
                    <a:pt x="1439709" y="200117"/>
                  </a:lnTo>
                  <a:lnTo>
                    <a:pt x="1445414" y="216290"/>
                  </a:lnTo>
                  <a:lnTo>
                    <a:pt x="1450801" y="233415"/>
                  </a:lnTo>
                  <a:lnTo>
                    <a:pt x="1455239" y="250540"/>
                  </a:lnTo>
                  <a:lnTo>
                    <a:pt x="1458725" y="268933"/>
                  </a:lnTo>
                  <a:lnTo>
                    <a:pt x="1461894" y="287327"/>
                  </a:lnTo>
                  <a:lnTo>
                    <a:pt x="1463479" y="306989"/>
                  </a:lnTo>
                  <a:lnTo>
                    <a:pt x="1464747" y="316820"/>
                  </a:lnTo>
                  <a:lnTo>
                    <a:pt x="1465064" y="327285"/>
                  </a:lnTo>
                  <a:lnTo>
                    <a:pt x="1465381" y="337116"/>
                  </a:lnTo>
                  <a:lnTo>
                    <a:pt x="1465381" y="347898"/>
                  </a:lnTo>
                  <a:lnTo>
                    <a:pt x="1465064" y="355192"/>
                  </a:lnTo>
                  <a:lnTo>
                    <a:pt x="1464747" y="362169"/>
                  </a:lnTo>
                  <a:lnTo>
                    <a:pt x="1465381" y="362169"/>
                  </a:lnTo>
                  <a:lnTo>
                    <a:pt x="1468867" y="362486"/>
                  </a:lnTo>
                  <a:lnTo>
                    <a:pt x="1472353" y="362803"/>
                  </a:lnTo>
                  <a:lnTo>
                    <a:pt x="1475839" y="363437"/>
                  </a:lnTo>
                  <a:lnTo>
                    <a:pt x="1479009" y="364072"/>
                  </a:lnTo>
                  <a:lnTo>
                    <a:pt x="1485348" y="366291"/>
                  </a:lnTo>
                  <a:lnTo>
                    <a:pt x="1491052" y="369146"/>
                  </a:lnTo>
                  <a:lnTo>
                    <a:pt x="1497074" y="372951"/>
                  </a:lnTo>
                  <a:lnTo>
                    <a:pt x="1502462" y="377708"/>
                  </a:lnTo>
                  <a:lnTo>
                    <a:pt x="1507850" y="382465"/>
                  </a:lnTo>
                  <a:lnTo>
                    <a:pt x="1512604" y="388173"/>
                  </a:lnTo>
                  <a:lnTo>
                    <a:pt x="1516724" y="394516"/>
                  </a:lnTo>
                  <a:lnTo>
                    <a:pt x="1520528" y="401493"/>
                  </a:lnTo>
                  <a:lnTo>
                    <a:pt x="1524014" y="408470"/>
                  </a:lnTo>
                  <a:lnTo>
                    <a:pt x="1526549" y="416398"/>
                  </a:lnTo>
                  <a:lnTo>
                    <a:pt x="1528768" y="424643"/>
                  </a:lnTo>
                  <a:lnTo>
                    <a:pt x="1530669" y="433205"/>
                  </a:lnTo>
                  <a:lnTo>
                    <a:pt x="1531620" y="442085"/>
                  </a:lnTo>
                  <a:lnTo>
                    <a:pt x="1531937" y="450965"/>
                  </a:lnTo>
                  <a:lnTo>
                    <a:pt x="1531620" y="455722"/>
                  </a:lnTo>
                  <a:lnTo>
                    <a:pt x="1531303" y="460161"/>
                  </a:lnTo>
                  <a:lnTo>
                    <a:pt x="1530036" y="464601"/>
                  </a:lnTo>
                  <a:lnTo>
                    <a:pt x="1529085" y="469041"/>
                  </a:lnTo>
                  <a:lnTo>
                    <a:pt x="1527500" y="473164"/>
                  </a:lnTo>
                  <a:lnTo>
                    <a:pt x="1525915" y="477603"/>
                  </a:lnTo>
                  <a:lnTo>
                    <a:pt x="1524014" y="481409"/>
                  </a:lnTo>
                  <a:lnTo>
                    <a:pt x="1521478" y="485532"/>
                  </a:lnTo>
                  <a:lnTo>
                    <a:pt x="1519260" y="489337"/>
                  </a:lnTo>
                  <a:lnTo>
                    <a:pt x="1516090" y="493143"/>
                  </a:lnTo>
                  <a:lnTo>
                    <a:pt x="1513238" y="496948"/>
                  </a:lnTo>
                  <a:lnTo>
                    <a:pt x="1510069" y="500754"/>
                  </a:lnTo>
                  <a:lnTo>
                    <a:pt x="1503413" y="507413"/>
                  </a:lnTo>
                  <a:lnTo>
                    <a:pt x="1496123" y="513439"/>
                  </a:lnTo>
                  <a:lnTo>
                    <a:pt x="1488200" y="519464"/>
                  </a:lnTo>
                  <a:lnTo>
                    <a:pt x="1480277" y="524538"/>
                  </a:lnTo>
                  <a:lnTo>
                    <a:pt x="1471719" y="528978"/>
                  </a:lnTo>
                  <a:lnTo>
                    <a:pt x="1463479" y="532784"/>
                  </a:lnTo>
                  <a:lnTo>
                    <a:pt x="1455556" y="535638"/>
                  </a:lnTo>
                  <a:lnTo>
                    <a:pt x="1447315" y="537858"/>
                  </a:lnTo>
                  <a:lnTo>
                    <a:pt x="1439709" y="539443"/>
                  </a:lnTo>
                  <a:lnTo>
                    <a:pt x="1432736" y="539760"/>
                  </a:lnTo>
                  <a:lnTo>
                    <a:pt x="1431785" y="539443"/>
                  </a:lnTo>
                  <a:lnTo>
                    <a:pt x="1426714" y="553714"/>
                  </a:lnTo>
                  <a:lnTo>
                    <a:pt x="1421326" y="567985"/>
                  </a:lnTo>
                  <a:lnTo>
                    <a:pt x="1415622" y="581938"/>
                  </a:lnTo>
                  <a:lnTo>
                    <a:pt x="1409917" y="595575"/>
                  </a:lnTo>
                  <a:lnTo>
                    <a:pt x="1403578" y="608894"/>
                  </a:lnTo>
                  <a:lnTo>
                    <a:pt x="1396922" y="622214"/>
                  </a:lnTo>
                  <a:lnTo>
                    <a:pt x="1390267" y="635533"/>
                  </a:lnTo>
                  <a:lnTo>
                    <a:pt x="1383294" y="647901"/>
                  </a:lnTo>
                  <a:lnTo>
                    <a:pt x="1376004" y="660586"/>
                  </a:lnTo>
                  <a:lnTo>
                    <a:pt x="1368715" y="672320"/>
                  </a:lnTo>
                  <a:lnTo>
                    <a:pt x="1360791" y="684054"/>
                  </a:lnTo>
                  <a:lnTo>
                    <a:pt x="1353185" y="695470"/>
                  </a:lnTo>
                  <a:lnTo>
                    <a:pt x="1344945" y="706570"/>
                  </a:lnTo>
                  <a:lnTo>
                    <a:pt x="1337021" y="716718"/>
                  </a:lnTo>
                  <a:lnTo>
                    <a:pt x="1328464" y="727183"/>
                  </a:lnTo>
                  <a:lnTo>
                    <a:pt x="1319907" y="736697"/>
                  </a:lnTo>
                  <a:lnTo>
                    <a:pt x="1311349" y="746211"/>
                  </a:lnTo>
                  <a:lnTo>
                    <a:pt x="1302475" y="755090"/>
                  </a:lnTo>
                  <a:lnTo>
                    <a:pt x="1293601" y="763336"/>
                  </a:lnTo>
                  <a:lnTo>
                    <a:pt x="1284410" y="770947"/>
                  </a:lnTo>
                  <a:lnTo>
                    <a:pt x="1275219" y="778241"/>
                  </a:lnTo>
                  <a:lnTo>
                    <a:pt x="1266027" y="785217"/>
                  </a:lnTo>
                  <a:lnTo>
                    <a:pt x="1256519" y="791560"/>
                  </a:lnTo>
                  <a:lnTo>
                    <a:pt x="1247011" y="797268"/>
                  </a:lnTo>
                  <a:lnTo>
                    <a:pt x="1237503" y="802025"/>
                  </a:lnTo>
                  <a:lnTo>
                    <a:pt x="1227995" y="806465"/>
                  </a:lnTo>
                  <a:lnTo>
                    <a:pt x="1218170" y="810271"/>
                  </a:lnTo>
                  <a:lnTo>
                    <a:pt x="1208662" y="813442"/>
                  </a:lnTo>
                  <a:lnTo>
                    <a:pt x="1198837" y="815979"/>
                  </a:lnTo>
                  <a:lnTo>
                    <a:pt x="1189012" y="817882"/>
                  </a:lnTo>
                  <a:lnTo>
                    <a:pt x="1179504" y="818833"/>
                  </a:lnTo>
                  <a:lnTo>
                    <a:pt x="1169996" y="819150"/>
                  </a:lnTo>
                  <a:lnTo>
                    <a:pt x="1159854" y="818833"/>
                  </a:lnTo>
                  <a:lnTo>
                    <a:pt x="1150346" y="817882"/>
                  </a:lnTo>
                  <a:lnTo>
                    <a:pt x="1140521" y="815979"/>
                  </a:lnTo>
                  <a:lnTo>
                    <a:pt x="1131012" y="813442"/>
                  </a:lnTo>
                  <a:lnTo>
                    <a:pt x="1120871" y="810271"/>
                  </a:lnTo>
                  <a:lnTo>
                    <a:pt x="1111362" y="806465"/>
                  </a:lnTo>
                  <a:lnTo>
                    <a:pt x="1101854" y="802025"/>
                  </a:lnTo>
                  <a:lnTo>
                    <a:pt x="1092346" y="796634"/>
                  </a:lnTo>
                  <a:lnTo>
                    <a:pt x="1082521" y="791243"/>
                  </a:lnTo>
                  <a:lnTo>
                    <a:pt x="1073330" y="784900"/>
                  </a:lnTo>
                  <a:lnTo>
                    <a:pt x="1063822" y="778241"/>
                  </a:lnTo>
                  <a:lnTo>
                    <a:pt x="1054631" y="770947"/>
                  </a:lnTo>
                  <a:lnTo>
                    <a:pt x="1045757" y="763336"/>
                  </a:lnTo>
                  <a:lnTo>
                    <a:pt x="1036565" y="754773"/>
                  </a:lnTo>
                  <a:lnTo>
                    <a:pt x="1027691" y="745894"/>
                  </a:lnTo>
                  <a:lnTo>
                    <a:pt x="1018817" y="736380"/>
                  </a:lnTo>
                  <a:lnTo>
                    <a:pt x="1010577" y="726866"/>
                  </a:lnTo>
                  <a:lnTo>
                    <a:pt x="1002019" y="716401"/>
                  </a:lnTo>
                  <a:lnTo>
                    <a:pt x="994096" y="705935"/>
                  </a:lnTo>
                  <a:lnTo>
                    <a:pt x="985856" y="694836"/>
                  </a:lnTo>
                  <a:lnTo>
                    <a:pt x="978249" y="683419"/>
                  </a:lnTo>
                  <a:lnTo>
                    <a:pt x="970326" y="672003"/>
                  </a:lnTo>
                  <a:lnTo>
                    <a:pt x="963036" y="659635"/>
                  </a:lnTo>
                  <a:lnTo>
                    <a:pt x="955747" y="647267"/>
                  </a:lnTo>
                  <a:lnTo>
                    <a:pt x="948774" y="634265"/>
                  </a:lnTo>
                  <a:lnTo>
                    <a:pt x="942118" y="621579"/>
                  </a:lnTo>
                  <a:lnTo>
                    <a:pt x="935463" y="608260"/>
                  </a:lnTo>
                  <a:lnTo>
                    <a:pt x="929124" y="594624"/>
                  </a:lnTo>
                  <a:lnTo>
                    <a:pt x="923419" y="580987"/>
                  </a:lnTo>
                  <a:lnTo>
                    <a:pt x="917714" y="567033"/>
                  </a:lnTo>
                  <a:lnTo>
                    <a:pt x="912326" y="552446"/>
                  </a:lnTo>
                  <a:lnTo>
                    <a:pt x="907572" y="538175"/>
                  </a:lnTo>
                  <a:lnTo>
                    <a:pt x="899966" y="536906"/>
                  </a:lnTo>
                  <a:lnTo>
                    <a:pt x="892676" y="535003"/>
                  </a:lnTo>
                  <a:lnTo>
                    <a:pt x="885387" y="531832"/>
                  </a:lnTo>
                  <a:lnTo>
                    <a:pt x="877780" y="528661"/>
                  </a:lnTo>
                  <a:lnTo>
                    <a:pt x="870174" y="524538"/>
                  </a:lnTo>
                  <a:lnTo>
                    <a:pt x="862567" y="519781"/>
                  </a:lnTo>
                  <a:lnTo>
                    <a:pt x="855595" y="514707"/>
                  </a:lnTo>
                  <a:lnTo>
                    <a:pt x="848622" y="508999"/>
                  </a:lnTo>
                  <a:lnTo>
                    <a:pt x="842283" y="503291"/>
                  </a:lnTo>
                  <a:lnTo>
                    <a:pt x="836262" y="496631"/>
                  </a:lnTo>
                  <a:lnTo>
                    <a:pt x="831191" y="489971"/>
                  </a:lnTo>
                  <a:lnTo>
                    <a:pt x="826436" y="482677"/>
                  </a:lnTo>
                  <a:lnTo>
                    <a:pt x="824535" y="478872"/>
                  </a:lnTo>
                  <a:lnTo>
                    <a:pt x="822950" y="475383"/>
                  </a:lnTo>
                  <a:lnTo>
                    <a:pt x="821365" y="471261"/>
                  </a:lnTo>
                  <a:lnTo>
                    <a:pt x="820098" y="467455"/>
                  </a:lnTo>
                  <a:lnTo>
                    <a:pt x="819147" y="463333"/>
                  </a:lnTo>
                  <a:lnTo>
                    <a:pt x="818513" y="459527"/>
                  </a:lnTo>
                  <a:lnTo>
                    <a:pt x="817879" y="455087"/>
                  </a:lnTo>
                  <a:lnTo>
                    <a:pt x="817562" y="450965"/>
                  </a:lnTo>
                  <a:lnTo>
                    <a:pt x="817879" y="442719"/>
                  </a:lnTo>
                  <a:lnTo>
                    <a:pt x="819147" y="434791"/>
                  </a:lnTo>
                  <a:lnTo>
                    <a:pt x="820098" y="426863"/>
                  </a:lnTo>
                  <a:lnTo>
                    <a:pt x="821999" y="419252"/>
                  </a:lnTo>
                  <a:lnTo>
                    <a:pt x="824535" y="412275"/>
                  </a:lnTo>
                  <a:lnTo>
                    <a:pt x="827070" y="405298"/>
                  </a:lnTo>
                  <a:lnTo>
                    <a:pt x="830557" y="398956"/>
                  </a:lnTo>
                  <a:lnTo>
                    <a:pt x="834360" y="393247"/>
                  </a:lnTo>
                  <a:lnTo>
                    <a:pt x="838163" y="387222"/>
                  </a:lnTo>
                  <a:lnTo>
                    <a:pt x="842600" y="382465"/>
                  </a:lnTo>
                  <a:lnTo>
                    <a:pt x="847037" y="377708"/>
                  </a:lnTo>
                  <a:lnTo>
                    <a:pt x="852108" y="373585"/>
                  </a:lnTo>
                  <a:lnTo>
                    <a:pt x="857496" y="370414"/>
                  </a:lnTo>
                  <a:lnTo>
                    <a:pt x="862884" y="367243"/>
                  </a:lnTo>
                  <a:lnTo>
                    <a:pt x="868589" y="365023"/>
                  </a:lnTo>
                  <a:lnTo>
                    <a:pt x="874294" y="363754"/>
                  </a:lnTo>
                  <a:lnTo>
                    <a:pt x="873977" y="355509"/>
                  </a:lnTo>
                  <a:lnTo>
                    <a:pt x="873977" y="347898"/>
                  </a:lnTo>
                  <a:lnTo>
                    <a:pt x="873977" y="337116"/>
                  </a:lnTo>
                  <a:lnTo>
                    <a:pt x="874294" y="327285"/>
                  </a:lnTo>
                  <a:lnTo>
                    <a:pt x="874611" y="316820"/>
                  </a:lnTo>
                  <a:lnTo>
                    <a:pt x="875562" y="306989"/>
                  </a:lnTo>
                  <a:lnTo>
                    <a:pt x="877780" y="287327"/>
                  </a:lnTo>
                  <a:lnTo>
                    <a:pt x="880633" y="268933"/>
                  </a:lnTo>
                  <a:lnTo>
                    <a:pt x="884119" y="250540"/>
                  </a:lnTo>
                  <a:lnTo>
                    <a:pt x="888556" y="233415"/>
                  </a:lnTo>
                  <a:lnTo>
                    <a:pt x="893944" y="216290"/>
                  </a:lnTo>
                  <a:lnTo>
                    <a:pt x="899649" y="200117"/>
                  </a:lnTo>
                  <a:lnTo>
                    <a:pt x="905988" y="184577"/>
                  </a:lnTo>
                  <a:lnTo>
                    <a:pt x="913277" y="169672"/>
                  </a:lnTo>
                  <a:lnTo>
                    <a:pt x="921201" y="155402"/>
                  </a:lnTo>
                  <a:lnTo>
                    <a:pt x="929124" y="141765"/>
                  </a:lnTo>
                  <a:lnTo>
                    <a:pt x="937998" y="128763"/>
                  </a:lnTo>
                  <a:lnTo>
                    <a:pt x="947189" y="116395"/>
                  </a:lnTo>
                  <a:lnTo>
                    <a:pt x="957014" y="104661"/>
                  </a:lnTo>
                  <a:lnTo>
                    <a:pt x="967473" y="93562"/>
                  </a:lnTo>
                  <a:lnTo>
                    <a:pt x="978249" y="83414"/>
                  </a:lnTo>
                  <a:lnTo>
                    <a:pt x="989025" y="73900"/>
                  </a:lnTo>
                  <a:lnTo>
                    <a:pt x="1000435" y="64703"/>
                  </a:lnTo>
                  <a:lnTo>
                    <a:pt x="1012478" y="56458"/>
                  </a:lnTo>
                  <a:lnTo>
                    <a:pt x="1024522" y="48847"/>
                  </a:lnTo>
                  <a:lnTo>
                    <a:pt x="1036565" y="41870"/>
                  </a:lnTo>
                  <a:lnTo>
                    <a:pt x="1049560" y="35210"/>
                  </a:lnTo>
                  <a:lnTo>
                    <a:pt x="1062554" y="29502"/>
                  </a:lnTo>
                  <a:lnTo>
                    <a:pt x="1075232" y="24428"/>
                  </a:lnTo>
                  <a:lnTo>
                    <a:pt x="1088543" y="19988"/>
                  </a:lnTo>
                  <a:lnTo>
                    <a:pt x="1101854" y="16183"/>
                  </a:lnTo>
                  <a:lnTo>
                    <a:pt x="1115483" y="13328"/>
                  </a:lnTo>
                  <a:lnTo>
                    <a:pt x="1129111" y="10791"/>
                  </a:lnTo>
                  <a:lnTo>
                    <a:pt x="1142739" y="9206"/>
                  </a:lnTo>
                  <a:lnTo>
                    <a:pt x="1156367" y="8254"/>
                  </a:lnTo>
                  <a:lnTo>
                    <a:pt x="1169996" y="7937"/>
                  </a:lnTo>
                  <a:close/>
                  <a:moveTo>
                    <a:pt x="1716723" y="4762"/>
                  </a:moveTo>
                  <a:lnTo>
                    <a:pt x="1724660" y="4762"/>
                  </a:lnTo>
                  <a:lnTo>
                    <a:pt x="1736090" y="5397"/>
                  </a:lnTo>
                  <a:lnTo>
                    <a:pt x="1747520" y="6031"/>
                  </a:lnTo>
                  <a:lnTo>
                    <a:pt x="1758950" y="7617"/>
                  </a:lnTo>
                  <a:lnTo>
                    <a:pt x="1770380" y="9203"/>
                  </a:lnTo>
                  <a:lnTo>
                    <a:pt x="1781493" y="12058"/>
                  </a:lnTo>
                  <a:lnTo>
                    <a:pt x="1792923" y="15230"/>
                  </a:lnTo>
                  <a:lnTo>
                    <a:pt x="1804035" y="19036"/>
                  </a:lnTo>
                  <a:lnTo>
                    <a:pt x="1815148" y="22843"/>
                  </a:lnTo>
                  <a:lnTo>
                    <a:pt x="1825943" y="27601"/>
                  </a:lnTo>
                  <a:lnTo>
                    <a:pt x="1836420" y="33311"/>
                  </a:lnTo>
                  <a:lnTo>
                    <a:pt x="1846898" y="39020"/>
                  </a:lnTo>
                  <a:lnTo>
                    <a:pt x="1856740" y="45364"/>
                  </a:lnTo>
                  <a:lnTo>
                    <a:pt x="1866583" y="52343"/>
                  </a:lnTo>
                  <a:lnTo>
                    <a:pt x="1876425" y="60273"/>
                  </a:lnTo>
                  <a:lnTo>
                    <a:pt x="1885950" y="68203"/>
                  </a:lnTo>
                  <a:lnTo>
                    <a:pt x="1894840" y="77085"/>
                  </a:lnTo>
                  <a:lnTo>
                    <a:pt x="1903095" y="86284"/>
                  </a:lnTo>
                  <a:lnTo>
                    <a:pt x="1911668" y="95800"/>
                  </a:lnTo>
                  <a:lnTo>
                    <a:pt x="1919288" y="106268"/>
                  </a:lnTo>
                  <a:lnTo>
                    <a:pt x="1926908" y="117370"/>
                  </a:lnTo>
                  <a:lnTo>
                    <a:pt x="1933893" y="128789"/>
                  </a:lnTo>
                  <a:lnTo>
                    <a:pt x="1940243" y="140526"/>
                  </a:lnTo>
                  <a:lnTo>
                    <a:pt x="1945958" y="152897"/>
                  </a:lnTo>
                  <a:lnTo>
                    <a:pt x="1951673" y="166219"/>
                  </a:lnTo>
                  <a:lnTo>
                    <a:pt x="1956435" y="179859"/>
                  </a:lnTo>
                  <a:lnTo>
                    <a:pt x="1960880" y="193816"/>
                  </a:lnTo>
                  <a:lnTo>
                    <a:pt x="1964373" y="208725"/>
                  </a:lnTo>
                  <a:lnTo>
                    <a:pt x="1967865" y="223633"/>
                  </a:lnTo>
                  <a:lnTo>
                    <a:pt x="1970088" y="239493"/>
                  </a:lnTo>
                  <a:lnTo>
                    <a:pt x="1971675" y="255671"/>
                  </a:lnTo>
                  <a:lnTo>
                    <a:pt x="1972945" y="272800"/>
                  </a:lnTo>
                  <a:lnTo>
                    <a:pt x="1973263" y="289929"/>
                  </a:lnTo>
                  <a:lnTo>
                    <a:pt x="1972945" y="295956"/>
                  </a:lnTo>
                  <a:lnTo>
                    <a:pt x="1972945" y="302300"/>
                  </a:lnTo>
                  <a:lnTo>
                    <a:pt x="1973263" y="302300"/>
                  </a:lnTo>
                  <a:lnTo>
                    <a:pt x="1978660" y="302617"/>
                  </a:lnTo>
                  <a:lnTo>
                    <a:pt x="1984375" y="303569"/>
                  </a:lnTo>
                  <a:lnTo>
                    <a:pt x="1989773" y="305472"/>
                  </a:lnTo>
                  <a:lnTo>
                    <a:pt x="1995170" y="308010"/>
                  </a:lnTo>
                  <a:lnTo>
                    <a:pt x="1999933" y="311182"/>
                  </a:lnTo>
                  <a:lnTo>
                    <a:pt x="2004378" y="314988"/>
                  </a:lnTo>
                  <a:lnTo>
                    <a:pt x="2008823" y="319112"/>
                  </a:lnTo>
                  <a:lnTo>
                    <a:pt x="2012633" y="323870"/>
                  </a:lnTo>
                  <a:lnTo>
                    <a:pt x="2016443" y="328945"/>
                  </a:lnTo>
                  <a:lnTo>
                    <a:pt x="2019300" y="334972"/>
                  </a:lnTo>
                  <a:lnTo>
                    <a:pt x="2022158" y="341316"/>
                  </a:lnTo>
                  <a:lnTo>
                    <a:pt x="2024380" y="347660"/>
                  </a:lnTo>
                  <a:lnTo>
                    <a:pt x="2026285" y="354639"/>
                  </a:lnTo>
                  <a:lnTo>
                    <a:pt x="2027873" y="361617"/>
                  </a:lnTo>
                  <a:lnTo>
                    <a:pt x="2028508" y="368913"/>
                  </a:lnTo>
                  <a:lnTo>
                    <a:pt x="2028825" y="376526"/>
                  </a:lnTo>
                  <a:lnTo>
                    <a:pt x="2028825" y="380332"/>
                  </a:lnTo>
                  <a:lnTo>
                    <a:pt x="2028508" y="384139"/>
                  </a:lnTo>
                  <a:lnTo>
                    <a:pt x="2027873" y="387945"/>
                  </a:lnTo>
                  <a:lnTo>
                    <a:pt x="2026603" y="391434"/>
                  </a:lnTo>
                  <a:lnTo>
                    <a:pt x="2025333" y="394924"/>
                  </a:lnTo>
                  <a:lnTo>
                    <a:pt x="2023745" y="398730"/>
                  </a:lnTo>
                  <a:lnTo>
                    <a:pt x="2022158" y="401902"/>
                  </a:lnTo>
                  <a:lnTo>
                    <a:pt x="2020570" y="405391"/>
                  </a:lnTo>
                  <a:lnTo>
                    <a:pt x="2015808" y="412053"/>
                  </a:lnTo>
                  <a:lnTo>
                    <a:pt x="2010728" y="418397"/>
                  </a:lnTo>
                  <a:lnTo>
                    <a:pt x="2005013" y="423789"/>
                  </a:lnTo>
                  <a:lnTo>
                    <a:pt x="1998663" y="429182"/>
                  </a:lnTo>
                  <a:lnTo>
                    <a:pt x="1992313" y="433940"/>
                  </a:lnTo>
                  <a:lnTo>
                    <a:pt x="1985328" y="438063"/>
                  </a:lnTo>
                  <a:lnTo>
                    <a:pt x="1978343" y="441870"/>
                  </a:lnTo>
                  <a:lnTo>
                    <a:pt x="1971358" y="445042"/>
                  </a:lnTo>
                  <a:lnTo>
                    <a:pt x="1964690" y="447579"/>
                  </a:lnTo>
                  <a:lnTo>
                    <a:pt x="1957705" y="449483"/>
                  </a:lnTo>
                  <a:lnTo>
                    <a:pt x="1951673" y="450752"/>
                  </a:lnTo>
                  <a:lnTo>
                    <a:pt x="1945640" y="451069"/>
                  </a:lnTo>
                  <a:lnTo>
                    <a:pt x="1945005" y="450752"/>
                  </a:lnTo>
                  <a:lnTo>
                    <a:pt x="1940560" y="462805"/>
                  </a:lnTo>
                  <a:lnTo>
                    <a:pt x="1936115" y="474542"/>
                  </a:lnTo>
                  <a:lnTo>
                    <a:pt x="1931353" y="486278"/>
                  </a:lnTo>
                  <a:lnTo>
                    <a:pt x="1926590" y="497698"/>
                  </a:lnTo>
                  <a:lnTo>
                    <a:pt x="1921193" y="509117"/>
                  </a:lnTo>
                  <a:lnTo>
                    <a:pt x="1915795" y="520219"/>
                  </a:lnTo>
                  <a:lnTo>
                    <a:pt x="1909763" y="531321"/>
                  </a:lnTo>
                  <a:lnTo>
                    <a:pt x="1904048" y="542106"/>
                  </a:lnTo>
                  <a:lnTo>
                    <a:pt x="1898015" y="552257"/>
                  </a:lnTo>
                  <a:lnTo>
                    <a:pt x="1891665" y="562407"/>
                  </a:lnTo>
                  <a:lnTo>
                    <a:pt x="1885633" y="572241"/>
                  </a:lnTo>
                  <a:lnTo>
                    <a:pt x="1878965" y="581757"/>
                  </a:lnTo>
                  <a:lnTo>
                    <a:pt x="1871980" y="590956"/>
                  </a:lnTo>
                  <a:lnTo>
                    <a:pt x="1865313" y="599838"/>
                  </a:lnTo>
                  <a:lnTo>
                    <a:pt x="1858328" y="608402"/>
                  </a:lnTo>
                  <a:lnTo>
                    <a:pt x="1850708" y="616332"/>
                  </a:lnTo>
                  <a:lnTo>
                    <a:pt x="1843405" y="624262"/>
                  </a:lnTo>
                  <a:lnTo>
                    <a:pt x="1836103" y="631558"/>
                  </a:lnTo>
                  <a:lnTo>
                    <a:pt x="1828800" y="638537"/>
                  </a:lnTo>
                  <a:lnTo>
                    <a:pt x="1820863" y="645198"/>
                  </a:lnTo>
                  <a:lnTo>
                    <a:pt x="1813243" y="651542"/>
                  </a:lnTo>
                  <a:lnTo>
                    <a:pt x="1805623" y="656934"/>
                  </a:lnTo>
                  <a:lnTo>
                    <a:pt x="1797368" y="662010"/>
                  </a:lnTo>
                  <a:lnTo>
                    <a:pt x="1789748" y="667085"/>
                  </a:lnTo>
                  <a:lnTo>
                    <a:pt x="1781493" y="671209"/>
                  </a:lnTo>
                  <a:lnTo>
                    <a:pt x="1773555" y="675015"/>
                  </a:lnTo>
                  <a:lnTo>
                    <a:pt x="1765300" y="677870"/>
                  </a:lnTo>
                  <a:lnTo>
                    <a:pt x="1757363" y="680408"/>
                  </a:lnTo>
                  <a:lnTo>
                    <a:pt x="1749108" y="682628"/>
                  </a:lnTo>
                  <a:lnTo>
                    <a:pt x="1740853" y="684214"/>
                  </a:lnTo>
                  <a:lnTo>
                    <a:pt x="1732915" y="685483"/>
                  </a:lnTo>
                  <a:lnTo>
                    <a:pt x="1724660" y="685800"/>
                  </a:lnTo>
                  <a:lnTo>
                    <a:pt x="1719263" y="685483"/>
                  </a:lnTo>
                  <a:lnTo>
                    <a:pt x="1713230" y="684848"/>
                  </a:lnTo>
                  <a:lnTo>
                    <a:pt x="1707833" y="684214"/>
                  </a:lnTo>
                  <a:lnTo>
                    <a:pt x="1702118" y="683262"/>
                  </a:lnTo>
                  <a:lnTo>
                    <a:pt x="1696720" y="681994"/>
                  </a:lnTo>
                  <a:lnTo>
                    <a:pt x="1691323" y="680408"/>
                  </a:lnTo>
                  <a:lnTo>
                    <a:pt x="1685608" y="678822"/>
                  </a:lnTo>
                  <a:lnTo>
                    <a:pt x="1680210" y="676918"/>
                  </a:lnTo>
                  <a:lnTo>
                    <a:pt x="1674495" y="674381"/>
                  </a:lnTo>
                  <a:lnTo>
                    <a:pt x="1669098" y="672160"/>
                  </a:lnTo>
                  <a:lnTo>
                    <a:pt x="1658303" y="666133"/>
                  </a:lnTo>
                  <a:lnTo>
                    <a:pt x="1647190" y="659472"/>
                  </a:lnTo>
                  <a:lnTo>
                    <a:pt x="1636713" y="651859"/>
                  </a:lnTo>
                  <a:lnTo>
                    <a:pt x="1626235" y="643295"/>
                  </a:lnTo>
                  <a:lnTo>
                    <a:pt x="1616075" y="634096"/>
                  </a:lnTo>
                  <a:lnTo>
                    <a:pt x="1605598" y="624262"/>
                  </a:lnTo>
                  <a:lnTo>
                    <a:pt x="1595755" y="613477"/>
                  </a:lnTo>
                  <a:lnTo>
                    <a:pt x="1586230" y="602058"/>
                  </a:lnTo>
                  <a:lnTo>
                    <a:pt x="1576388" y="590004"/>
                  </a:lnTo>
                  <a:lnTo>
                    <a:pt x="1567815" y="577316"/>
                  </a:lnTo>
                  <a:lnTo>
                    <a:pt x="1558925" y="563994"/>
                  </a:lnTo>
                  <a:lnTo>
                    <a:pt x="1564323" y="558601"/>
                  </a:lnTo>
                  <a:lnTo>
                    <a:pt x="1570038" y="552257"/>
                  </a:lnTo>
                  <a:lnTo>
                    <a:pt x="1575118" y="546547"/>
                  </a:lnTo>
                  <a:lnTo>
                    <a:pt x="1580198" y="540203"/>
                  </a:lnTo>
                  <a:lnTo>
                    <a:pt x="1584960" y="533542"/>
                  </a:lnTo>
                  <a:lnTo>
                    <a:pt x="1589405" y="526881"/>
                  </a:lnTo>
                  <a:lnTo>
                    <a:pt x="1593215" y="519902"/>
                  </a:lnTo>
                  <a:lnTo>
                    <a:pt x="1596708" y="512924"/>
                  </a:lnTo>
                  <a:lnTo>
                    <a:pt x="1600200" y="505628"/>
                  </a:lnTo>
                  <a:lnTo>
                    <a:pt x="1603058" y="498332"/>
                  </a:lnTo>
                  <a:lnTo>
                    <a:pt x="1605598" y="490719"/>
                  </a:lnTo>
                  <a:lnTo>
                    <a:pt x="1607820" y="483106"/>
                  </a:lnTo>
                  <a:lnTo>
                    <a:pt x="1609725" y="475493"/>
                  </a:lnTo>
                  <a:lnTo>
                    <a:pt x="1610678" y="467246"/>
                  </a:lnTo>
                  <a:lnTo>
                    <a:pt x="1611630" y="458999"/>
                  </a:lnTo>
                  <a:lnTo>
                    <a:pt x="1611630" y="451069"/>
                  </a:lnTo>
                  <a:lnTo>
                    <a:pt x="1611630" y="439649"/>
                  </a:lnTo>
                  <a:lnTo>
                    <a:pt x="1610360" y="428547"/>
                  </a:lnTo>
                  <a:lnTo>
                    <a:pt x="1609090" y="417762"/>
                  </a:lnTo>
                  <a:lnTo>
                    <a:pt x="1606868" y="407295"/>
                  </a:lnTo>
                  <a:lnTo>
                    <a:pt x="1604328" y="396827"/>
                  </a:lnTo>
                  <a:lnTo>
                    <a:pt x="1601153" y="386993"/>
                  </a:lnTo>
                  <a:lnTo>
                    <a:pt x="1597660" y="377477"/>
                  </a:lnTo>
                  <a:lnTo>
                    <a:pt x="1593215" y="367644"/>
                  </a:lnTo>
                  <a:lnTo>
                    <a:pt x="1588770" y="359079"/>
                  </a:lnTo>
                  <a:lnTo>
                    <a:pt x="1583690" y="350515"/>
                  </a:lnTo>
                  <a:lnTo>
                    <a:pt x="1577658" y="342268"/>
                  </a:lnTo>
                  <a:lnTo>
                    <a:pt x="1571625" y="334655"/>
                  </a:lnTo>
                  <a:lnTo>
                    <a:pt x="1565593" y="327359"/>
                  </a:lnTo>
                  <a:lnTo>
                    <a:pt x="1558608" y="320698"/>
                  </a:lnTo>
                  <a:lnTo>
                    <a:pt x="1551623" y="314354"/>
                  </a:lnTo>
                  <a:lnTo>
                    <a:pt x="1544003" y="308327"/>
                  </a:lnTo>
                  <a:lnTo>
                    <a:pt x="1543050" y="296590"/>
                  </a:lnTo>
                  <a:lnTo>
                    <a:pt x="1541780" y="285171"/>
                  </a:lnTo>
                  <a:lnTo>
                    <a:pt x="1540510" y="274069"/>
                  </a:lnTo>
                  <a:lnTo>
                    <a:pt x="1538605" y="263284"/>
                  </a:lnTo>
                  <a:lnTo>
                    <a:pt x="1536700" y="252499"/>
                  </a:lnTo>
                  <a:lnTo>
                    <a:pt x="1534795" y="241714"/>
                  </a:lnTo>
                  <a:lnTo>
                    <a:pt x="1532573" y="231881"/>
                  </a:lnTo>
                  <a:lnTo>
                    <a:pt x="1530033" y="222047"/>
                  </a:lnTo>
                  <a:lnTo>
                    <a:pt x="1527493" y="211897"/>
                  </a:lnTo>
                  <a:lnTo>
                    <a:pt x="1524635" y="202381"/>
                  </a:lnTo>
                  <a:lnTo>
                    <a:pt x="1518603" y="184300"/>
                  </a:lnTo>
                  <a:lnTo>
                    <a:pt x="1511935" y="166854"/>
                  </a:lnTo>
                  <a:lnTo>
                    <a:pt x="1504950" y="150359"/>
                  </a:lnTo>
                  <a:lnTo>
                    <a:pt x="1509078" y="141477"/>
                  </a:lnTo>
                  <a:lnTo>
                    <a:pt x="1513840" y="132596"/>
                  </a:lnTo>
                  <a:lnTo>
                    <a:pt x="1518285" y="124665"/>
                  </a:lnTo>
                  <a:lnTo>
                    <a:pt x="1523365" y="116418"/>
                  </a:lnTo>
                  <a:lnTo>
                    <a:pt x="1528763" y="108805"/>
                  </a:lnTo>
                  <a:lnTo>
                    <a:pt x="1534160" y="101192"/>
                  </a:lnTo>
                  <a:lnTo>
                    <a:pt x="1539558" y="94214"/>
                  </a:lnTo>
                  <a:lnTo>
                    <a:pt x="1545590" y="86918"/>
                  </a:lnTo>
                  <a:lnTo>
                    <a:pt x="1551940" y="80574"/>
                  </a:lnTo>
                  <a:lnTo>
                    <a:pt x="1557973" y="74230"/>
                  </a:lnTo>
                  <a:lnTo>
                    <a:pt x="1564323" y="67886"/>
                  </a:lnTo>
                  <a:lnTo>
                    <a:pt x="1570990" y="61859"/>
                  </a:lnTo>
                  <a:lnTo>
                    <a:pt x="1577658" y="56467"/>
                  </a:lnTo>
                  <a:lnTo>
                    <a:pt x="1584643" y="51391"/>
                  </a:lnTo>
                  <a:lnTo>
                    <a:pt x="1591628" y="46316"/>
                  </a:lnTo>
                  <a:lnTo>
                    <a:pt x="1598613" y="41875"/>
                  </a:lnTo>
                  <a:lnTo>
                    <a:pt x="1605915" y="37434"/>
                  </a:lnTo>
                  <a:lnTo>
                    <a:pt x="1613535" y="32993"/>
                  </a:lnTo>
                  <a:lnTo>
                    <a:pt x="1621155" y="29187"/>
                  </a:lnTo>
                  <a:lnTo>
                    <a:pt x="1628458" y="25380"/>
                  </a:lnTo>
                  <a:lnTo>
                    <a:pt x="1636395" y="22208"/>
                  </a:lnTo>
                  <a:lnTo>
                    <a:pt x="1644015" y="19354"/>
                  </a:lnTo>
                  <a:lnTo>
                    <a:pt x="1652270" y="16816"/>
                  </a:lnTo>
                  <a:lnTo>
                    <a:pt x="1659890" y="13961"/>
                  </a:lnTo>
                  <a:lnTo>
                    <a:pt x="1667828" y="12058"/>
                  </a:lnTo>
                  <a:lnTo>
                    <a:pt x="1676083" y="10155"/>
                  </a:lnTo>
                  <a:lnTo>
                    <a:pt x="1684338" y="8569"/>
                  </a:lnTo>
                  <a:lnTo>
                    <a:pt x="1691958" y="6983"/>
                  </a:lnTo>
                  <a:lnTo>
                    <a:pt x="1700213" y="6348"/>
                  </a:lnTo>
                  <a:lnTo>
                    <a:pt x="1708468" y="5714"/>
                  </a:lnTo>
                  <a:lnTo>
                    <a:pt x="1716723" y="4762"/>
                  </a:lnTo>
                  <a:close/>
                  <a:moveTo>
                    <a:pt x="574817" y="0"/>
                  </a:moveTo>
                  <a:lnTo>
                    <a:pt x="584654" y="317"/>
                  </a:lnTo>
                  <a:lnTo>
                    <a:pt x="594173" y="1269"/>
                  </a:lnTo>
                  <a:lnTo>
                    <a:pt x="603693" y="1904"/>
                  </a:lnTo>
                  <a:lnTo>
                    <a:pt x="613212" y="3491"/>
                  </a:lnTo>
                  <a:lnTo>
                    <a:pt x="622731" y="5078"/>
                  </a:lnTo>
                  <a:lnTo>
                    <a:pt x="632568" y="7299"/>
                  </a:lnTo>
                  <a:lnTo>
                    <a:pt x="642087" y="10155"/>
                  </a:lnTo>
                  <a:lnTo>
                    <a:pt x="651289" y="13329"/>
                  </a:lnTo>
                  <a:lnTo>
                    <a:pt x="660809" y="16502"/>
                  </a:lnTo>
                  <a:lnTo>
                    <a:pt x="669694" y="20311"/>
                  </a:lnTo>
                  <a:lnTo>
                    <a:pt x="678896" y="24754"/>
                  </a:lnTo>
                  <a:lnTo>
                    <a:pt x="687780" y="29197"/>
                  </a:lnTo>
                  <a:lnTo>
                    <a:pt x="696665" y="34274"/>
                  </a:lnTo>
                  <a:lnTo>
                    <a:pt x="704915" y="39986"/>
                  </a:lnTo>
                  <a:lnTo>
                    <a:pt x="713483" y="45699"/>
                  </a:lnTo>
                  <a:lnTo>
                    <a:pt x="721733" y="52046"/>
                  </a:lnTo>
                  <a:lnTo>
                    <a:pt x="729665" y="58710"/>
                  </a:lnTo>
                  <a:lnTo>
                    <a:pt x="737598" y="65692"/>
                  </a:lnTo>
                  <a:lnTo>
                    <a:pt x="744896" y="72991"/>
                  </a:lnTo>
                  <a:lnTo>
                    <a:pt x="752195" y="80925"/>
                  </a:lnTo>
                  <a:lnTo>
                    <a:pt x="759175" y="88859"/>
                  </a:lnTo>
                  <a:lnTo>
                    <a:pt x="765839" y="97427"/>
                  </a:lnTo>
                  <a:lnTo>
                    <a:pt x="772503" y="106630"/>
                  </a:lnTo>
                  <a:lnTo>
                    <a:pt x="778214" y="115834"/>
                  </a:lnTo>
                  <a:lnTo>
                    <a:pt x="784243" y="125354"/>
                  </a:lnTo>
                  <a:lnTo>
                    <a:pt x="789637" y="135827"/>
                  </a:lnTo>
                  <a:lnTo>
                    <a:pt x="794714" y="145982"/>
                  </a:lnTo>
                  <a:lnTo>
                    <a:pt x="799474" y="157089"/>
                  </a:lnTo>
                  <a:lnTo>
                    <a:pt x="803916" y="168514"/>
                  </a:lnTo>
                  <a:lnTo>
                    <a:pt x="807724" y="179939"/>
                  </a:lnTo>
                  <a:lnTo>
                    <a:pt x="811215" y="191998"/>
                  </a:lnTo>
                  <a:lnTo>
                    <a:pt x="814388" y="204692"/>
                  </a:lnTo>
                  <a:lnTo>
                    <a:pt x="810897" y="217069"/>
                  </a:lnTo>
                  <a:lnTo>
                    <a:pt x="807090" y="230398"/>
                  </a:lnTo>
                  <a:lnTo>
                    <a:pt x="804234" y="244044"/>
                  </a:lnTo>
                  <a:lnTo>
                    <a:pt x="801695" y="258007"/>
                  </a:lnTo>
                  <a:lnTo>
                    <a:pt x="799157" y="272288"/>
                  </a:lnTo>
                  <a:lnTo>
                    <a:pt x="797253" y="287204"/>
                  </a:lnTo>
                  <a:lnTo>
                    <a:pt x="795666" y="302754"/>
                  </a:lnTo>
                  <a:lnTo>
                    <a:pt x="794714" y="318622"/>
                  </a:lnTo>
                  <a:lnTo>
                    <a:pt x="788368" y="324334"/>
                  </a:lnTo>
                  <a:lnTo>
                    <a:pt x="782022" y="330681"/>
                  </a:lnTo>
                  <a:lnTo>
                    <a:pt x="776310" y="337346"/>
                  </a:lnTo>
                  <a:lnTo>
                    <a:pt x="770916" y="344645"/>
                  </a:lnTo>
                  <a:lnTo>
                    <a:pt x="765839" y="351944"/>
                  </a:lnTo>
                  <a:lnTo>
                    <a:pt x="761079" y="359878"/>
                  </a:lnTo>
                  <a:lnTo>
                    <a:pt x="756954" y="367811"/>
                  </a:lnTo>
                  <a:lnTo>
                    <a:pt x="752829" y="376380"/>
                  </a:lnTo>
                  <a:lnTo>
                    <a:pt x="749656" y="384948"/>
                  </a:lnTo>
                  <a:lnTo>
                    <a:pt x="746166" y="394152"/>
                  </a:lnTo>
                  <a:lnTo>
                    <a:pt x="743627" y="403037"/>
                  </a:lnTo>
                  <a:lnTo>
                    <a:pt x="741406" y="412558"/>
                  </a:lnTo>
                  <a:lnTo>
                    <a:pt x="740137" y="422079"/>
                  </a:lnTo>
                  <a:lnTo>
                    <a:pt x="738550" y="431599"/>
                  </a:lnTo>
                  <a:lnTo>
                    <a:pt x="737916" y="441754"/>
                  </a:lnTo>
                  <a:lnTo>
                    <a:pt x="737916" y="451592"/>
                  </a:lnTo>
                  <a:lnTo>
                    <a:pt x="738233" y="461748"/>
                  </a:lnTo>
                  <a:lnTo>
                    <a:pt x="739185" y="471903"/>
                  </a:lnTo>
                  <a:lnTo>
                    <a:pt x="741089" y="481741"/>
                  </a:lnTo>
                  <a:lnTo>
                    <a:pt x="743627" y="491261"/>
                  </a:lnTo>
                  <a:lnTo>
                    <a:pt x="746800" y="500465"/>
                  </a:lnTo>
                  <a:lnTo>
                    <a:pt x="750608" y="509668"/>
                  </a:lnTo>
                  <a:lnTo>
                    <a:pt x="754733" y="518554"/>
                  </a:lnTo>
                  <a:lnTo>
                    <a:pt x="759493" y="527122"/>
                  </a:lnTo>
                  <a:lnTo>
                    <a:pt x="750291" y="543624"/>
                  </a:lnTo>
                  <a:lnTo>
                    <a:pt x="740771" y="559492"/>
                  </a:lnTo>
                  <a:lnTo>
                    <a:pt x="730935" y="574725"/>
                  </a:lnTo>
                  <a:lnTo>
                    <a:pt x="720146" y="589006"/>
                  </a:lnTo>
                  <a:lnTo>
                    <a:pt x="709040" y="602652"/>
                  </a:lnTo>
                  <a:lnTo>
                    <a:pt x="697934" y="615346"/>
                  </a:lnTo>
                  <a:lnTo>
                    <a:pt x="686511" y="627088"/>
                  </a:lnTo>
                  <a:lnTo>
                    <a:pt x="680799" y="632483"/>
                  </a:lnTo>
                  <a:lnTo>
                    <a:pt x="674770" y="637561"/>
                  </a:lnTo>
                  <a:lnTo>
                    <a:pt x="669059" y="642956"/>
                  </a:lnTo>
                  <a:lnTo>
                    <a:pt x="662713" y="647399"/>
                  </a:lnTo>
                  <a:lnTo>
                    <a:pt x="656684" y="652159"/>
                  </a:lnTo>
                  <a:lnTo>
                    <a:pt x="650655" y="656285"/>
                  </a:lnTo>
                  <a:lnTo>
                    <a:pt x="644309" y="659775"/>
                  </a:lnTo>
                  <a:lnTo>
                    <a:pt x="637962" y="663584"/>
                  </a:lnTo>
                  <a:lnTo>
                    <a:pt x="631616" y="666757"/>
                  </a:lnTo>
                  <a:lnTo>
                    <a:pt x="625587" y="669613"/>
                  </a:lnTo>
                  <a:lnTo>
                    <a:pt x="619241" y="672470"/>
                  </a:lnTo>
                  <a:lnTo>
                    <a:pt x="612895" y="674691"/>
                  </a:lnTo>
                  <a:lnTo>
                    <a:pt x="606548" y="676912"/>
                  </a:lnTo>
                  <a:lnTo>
                    <a:pt x="600519" y="678182"/>
                  </a:lnTo>
                  <a:lnTo>
                    <a:pt x="593856" y="679451"/>
                  </a:lnTo>
                  <a:lnTo>
                    <a:pt x="587510" y="680403"/>
                  </a:lnTo>
                  <a:lnTo>
                    <a:pt x="581163" y="680721"/>
                  </a:lnTo>
                  <a:lnTo>
                    <a:pt x="574817" y="681038"/>
                  </a:lnTo>
                  <a:lnTo>
                    <a:pt x="566567" y="680721"/>
                  </a:lnTo>
                  <a:lnTo>
                    <a:pt x="558317" y="680086"/>
                  </a:lnTo>
                  <a:lnTo>
                    <a:pt x="550384" y="678499"/>
                  </a:lnTo>
                  <a:lnTo>
                    <a:pt x="542134" y="676278"/>
                  </a:lnTo>
                  <a:lnTo>
                    <a:pt x="534201" y="673739"/>
                  </a:lnTo>
                  <a:lnTo>
                    <a:pt x="525951" y="670565"/>
                  </a:lnTo>
                  <a:lnTo>
                    <a:pt x="517701" y="666757"/>
                  </a:lnTo>
                  <a:lnTo>
                    <a:pt x="509768" y="662314"/>
                  </a:lnTo>
                  <a:lnTo>
                    <a:pt x="501518" y="657871"/>
                  </a:lnTo>
                  <a:lnTo>
                    <a:pt x="493903" y="652476"/>
                  </a:lnTo>
                  <a:lnTo>
                    <a:pt x="486287" y="646764"/>
                  </a:lnTo>
                  <a:lnTo>
                    <a:pt x="478354" y="640734"/>
                  </a:lnTo>
                  <a:lnTo>
                    <a:pt x="470739" y="634070"/>
                  </a:lnTo>
                  <a:lnTo>
                    <a:pt x="463441" y="627088"/>
                  </a:lnTo>
                  <a:lnTo>
                    <a:pt x="455508" y="619789"/>
                  </a:lnTo>
                  <a:lnTo>
                    <a:pt x="448527" y="611855"/>
                  </a:lnTo>
                  <a:lnTo>
                    <a:pt x="441229" y="603921"/>
                  </a:lnTo>
                  <a:lnTo>
                    <a:pt x="434248" y="595036"/>
                  </a:lnTo>
                  <a:lnTo>
                    <a:pt x="427267" y="586150"/>
                  </a:lnTo>
                  <a:lnTo>
                    <a:pt x="420604" y="576946"/>
                  </a:lnTo>
                  <a:lnTo>
                    <a:pt x="413940" y="567426"/>
                  </a:lnTo>
                  <a:lnTo>
                    <a:pt x="407276" y="557271"/>
                  </a:lnTo>
                  <a:lnTo>
                    <a:pt x="400930" y="547433"/>
                  </a:lnTo>
                  <a:lnTo>
                    <a:pt x="395219" y="536643"/>
                  </a:lnTo>
                  <a:lnTo>
                    <a:pt x="389190" y="526170"/>
                  </a:lnTo>
                  <a:lnTo>
                    <a:pt x="383795" y="515380"/>
                  </a:lnTo>
                  <a:lnTo>
                    <a:pt x="378084" y="504273"/>
                  </a:lnTo>
                  <a:lnTo>
                    <a:pt x="373007" y="492848"/>
                  </a:lnTo>
                  <a:lnTo>
                    <a:pt x="367930" y="481106"/>
                  </a:lnTo>
                  <a:lnTo>
                    <a:pt x="363170" y="469364"/>
                  </a:lnTo>
                  <a:lnTo>
                    <a:pt x="358728" y="457622"/>
                  </a:lnTo>
                  <a:lnTo>
                    <a:pt x="354603" y="445245"/>
                  </a:lnTo>
                  <a:lnTo>
                    <a:pt x="348256" y="444293"/>
                  </a:lnTo>
                  <a:lnTo>
                    <a:pt x="342545" y="442389"/>
                  </a:lnTo>
                  <a:lnTo>
                    <a:pt x="335881" y="440168"/>
                  </a:lnTo>
                  <a:lnTo>
                    <a:pt x="329535" y="437311"/>
                  </a:lnTo>
                  <a:lnTo>
                    <a:pt x="323189" y="433821"/>
                  </a:lnTo>
                  <a:lnTo>
                    <a:pt x="317160" y="430330"/>
                  </a:lnTo>
                  <a:lnTo>
                    <a:pt x="311131" y="425887"/>
                  </a:lnTo>
                  <a:lnTo>
                    <a:pt x="305102" y="421127"/>
                  </a:lnTo>
                  <a:lnTo>
                    <a:pt x="299708" y="416049"/>
                  </a:lnTo>
                  <a:lnTo>
                    <a:pt x="294948" y="410654"/>
                  </a:lnTo>
                  <a:lnTo>
                    <a:pt x="290506" y="404624"/>
                  </a:lnTo>
                  <a:lnTo>
                    <a:pt x="286698" y="398912"/>
                  </a:lnTo>
                  <a:lnTo>
                    <a:pt x="283525" y="392565"/>
                  </a:lnTo>
                  <a:lnTo>
                    <a:pt x="281304" y="385900"/>
                  </a:lnTo>
                  <a:lnTo>
                    <a:pt x="280669" y="382727"/>
                  </a:lnTo>
                  <a:lnTo>
                    <a:pt x="279717" y="378919"/>
                  </a:lnTo>
                  <a:lnTo>
                    <a:pt x="279400" y="375745"/>
                  </a:lnTo>
                  <a:lnTo>
                    <a:pt x="279400" y="372254"/>
                  </a:lnTo>
                  <a:lnTo>
                    <a:pt x="279400" y="365273"/>
                  </a:lnTo>
                  <a:lnTo>
                    <a:pt x="280034" y="358291"/>
                  </a:lnTo>
                  <a:lnTo>
                    <a:pt x="281304" y="351944"/>
                  </a:lnTo>
                  <a:lnTo>
                    <a:pt x="283207" y="345914"/>
                  </a:lnTo>
                  <a:lnTo>
                    <a:pt x="285111" y="339567"/>
                  </a:lnTo>
                  <a:lnTo>
                    <a:pt x="287333" y="333855"/>
                  </a:lnTo>
                  <a:lnTo>
                    <a:pt x="290188" y="328460"/>
                  </a:lnTo>
                  <a:lnTo>
                    <a:pt x="293044" y="323382"/>
                  </a:lnTo>
                  <a:lnTo>
                    <a:pt x="296535" y="318939"/>
                  </a:lnTo>
                  <a:lnTo>
                    <a:pt x="300025" y="314496"/>
                  </a:lnTo>
                  <a:lnTo>
                    <a:pt x="304150" y="310688"/>
                  </a:lnTo>
                  <a:lnTo>
                    <a:pt x="308275" y="307197"/>
                  </a:lnTo>
                  <a:lnTo>
                    <a:pt x="312718" y="304658"/>
                  </a:lnTo>
                  <a:lnTo>
                    <a:pt x="317477" y="301802"/>
                  </a:lnTo>
                  <a:lnTo>
                    <a:pt x="322237" y="300215"/>
                  </a:lnTo>
                  <a:lnTo>
                    <a:pt x="326997" y="298946"/>
                  </a:lnTo>
                  <a:lnTo>
                    <a:pt x="326679" y="291964"/>
                  </a:lnTo>
                  <a:lnTo>
                    <a:pt x="326679" y="285300"/>
                  </a:lnTo>
                  <a:lnTo>
                    <a:pt x="326997" y="268163"/>
                  </a:lnTo>
                  <a:lnTo>
                    <a:pt x="327948" y="251343"/>
                  </a:lnTo>
                  <a:lnTo>
                    <a:pt x="329535" y="234841"/>
                  </a:lnTo>
                  <a:lnTo>
                    <a:pt x="332074" y="219291"/>
                  </a:lnTo>
                  <a:lnTo>
                    <a:pt x="334929" y="203740"/>
                  </a:lnTo>
                  <a:lnTo>
                    <a:pt x="338737" y="189459"/>
                  </a:lnTo>
                  <a:lnTo>
                    <a:pt x="343179" y="175179"/>
                  </a:lnTo>
                  <a:lnTo>
                    <a:pt x="347939" y="161532"/>
                  </a:lnTo>
                  <a:lnTo>
                    <a:pt x="353651" y="148521"/>
                  </a:lnTo>
                  <a:lnTo>
                    <a:pt x="359362" y="136144"/>
                  </a:lnTo>
                  <a:lnTo>
                    <a:pt x="366026" y="123767"/>
                  </a:lnTo>
                  <a:lnTo>
                    <a:pt x="373007" y="112343"/>
                  </a:lnTo>
                  <a:lnTo>
                    <a:pt x="380305" y="101870"/>
                  </a:lnTo>
                  <a:lnTo>
                    <a:pt x="388238" y="91398"/>
                  </a:lnTo>
                  <a:lnTo>
                    <a:pt x="396171" y="81560"/>
                  </a:lnTo>
                  <a:lnTo>
                    <a:pt x="404738" y="72356"/>
                  </a:lnTo>
                  <a:lnTo>
                    <a:pt x="413940" y="63788"/>
                  </a:lnTo>
                  <a:lnTo>
                    <a:pt x="423142" y="55219"/>
                  </a:lnTo>
                  <a:lnTo>
                    <a:pt x="432661" y="47920"/>
                  </a:lnTo>
                  <a:lnTo>
                    <a:pt x="442815" y="40939"/>
                  </a:lnTo>
                  <a:lnTo>
                    <a:pt x="452652" y="34274"/>
                  </a:lnTo>
                  <a:lnTo>
                    <a:pt x="463441" y="28562"/>
                  </a:lnTo>
                  <a:lnTo>
                    <a:pt x="473595" y="23167"/>
                  </a:lnTo>
                  <a:lnTo>
                    <a:pt x="484701" y="18407"/>
                  </a:lnTo>
                  <a:lnTo>
                    <a:pt x="495489" y="13964"/>
                  </a:lnTo>
                  <a:lnTo>
                    <a:pt x="506278" y="10473"/>
                  </a:lnTo>
                  <a:lnTo>
                    <a:pt x="517701" y="7299"/>
                  </a:lnTo>
                  <a:lnTo>
                    <a:pt x="529124" y="4760"/>
                  </a:lnTo>
                  <a:lnTo>
                    <a:pt x="540230" y="2539"/>
                  </a:lnTo>
                  <a:lnTo>
                    <a:pt x="551653" y="1587"/>
                  </a:lnTo>
                  <a:lnTo>
                    <a:pt x="563394" y="317"/>
                  </a:lnTo>
                  <a:lnTo>
                    <a:pt x="574817" y="0"/>
                  </a:lnTo>
                  <a:close/>
                </a:path>
              </a:pathLst>
            </a:custGeom>
            <a:grpFill/>
            <a:ln>
              <a:solidFill>
                <a:srgbClr val="C00000"/>
              </a:solid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latin typeface="+mj-ea"/>
                <a:ea typeface="+mj-ea"/>
              </a:endParaRPr>
            </a:p>
          </p:txBody>
        </p:sp>
        <p:cxnSp>
          <p:nvCxnSpPr>
            <p:cNvPr id="14" name="直接连接符 13"/>
            <p:cNvCxnSpPr/>
            <p:nvPr/>
          </p:nvCxnSpPr>
          <p:spPr>
            <a:xfrm flipH="1">
              <a:off x="4253" y="5989"/>
              <a:ext cx="22" cy="1560"/>
            </a:xfrm>
            <a:prstGeom prst="line">
              <a:avLst/>
            </a:prstGeom>
            <a:grpFill/>
            <a:ln>
              <a:solidFill>
                <a:srgbClr val="C00000"/>
              </a:solidFill>
            </a:ln>
          </p:spPr>
          <p:style>
            <a:lnRef idx="1">
              <a:schemeClr val="accent4"/>
            </a:lnRef>
            <a:fillRef idx="0">
              <a:schemeClr val="accent4"/>
            </a:fillRef>
            <a:effectRef idx="0">
              <a:schemeClr val="accent4"/>
            </a:effectRef>
            <a:fontRef idx="minor">
              <a:schemeClr val="tx1"/>
            </a:fontRef>
          </p:style>
        </p:cxnSp>
        <p:cxnSp>
          <p:nvCxnSpPr>
            <p:cNvPr id="15" name="直接连接符 14"/>
            <p:cNvCxnSpPr/>
            <p:nvPr/>
          </p:nvCxnSpPr>
          <p:spPr>
            <a:xfrm>
              <a:off x="4275" y="6345"/>
              <a:ext cx="958" cy="0"/>
            </a:xfrm>
            <a:prstGeom prst="line">
              <a:avLst/>
            </a:prstGeom>
            <a:grpFill/>
            <a:ln>
              <a:solidFill>
                <a:srgbClr val="C00000"/>
              </a:solidFill>
            </a:ln>
          </p:spPr>
          <p:style>
            <a:lnRef idx="1">
              <a:schemeClr val="accent4"/>
            </a:lnRef>
            <a:fillRef idx="0">
              <a:schemeClr val="accent4"/>
            </a:fillRef>
            <a:effectRef idx="0">
              <a:schemeClr val="accent4"/>
            </a:effectRef>
            <a:fontRef idx="minor">
              <a:schemeClr val="tx1"/>
            </a:fontRef>
          </p:style>
        </p:cxnSp>
        <p:grpSp>
          <p:nvGrpSpPr>
            <p:cNvPr id="16" name="组合 15"/>
            <p:cNvGrpSpPr/>
            <p:nvPr/>
          </p:nvGrpSpPr>
          <p:grpSpPr>
            <a:xfrm>
              <a:off x="3212" y="4203"/>
              <a:ext cx="2065" cy="1749"/>
              <a:chOff x="3212" y="4203"/>
              <a:chExt cx="2065" cy="1749"/>
            </a:xfrm>
            <a:grpFill/>
          </p:grpSpPr>
          <p:sp>
            <p:nvSpPr>
              <p:cNvPr id="24" name="人"/>
              <p:cNvSpPr/>
              <p:nvPr/>
            </p:nvSpPr>
            <p:spPr bwMode="auto">
              <a:xfrm>
                <a:off x="3808" y="4203"/>
                <a:ext cx="914" cy="1105"/>
              </a:xfrm>
              <a:custGeom>
                <a:avLst/>
                <a:gdLst>
                  <a:gd name="T0" fmla="*/ 690912 w 1387475"/>
                  <a:gd name="T1" fmla="*/ 1460893 h 1890713"/>
                  <a:gd name="T2" fmla="*/ 273569 w 1387475"/>
                  <a:gd name="T3" fmla="*/ 1342172 h 1890713"/>
                  <a:gd name="T4" fmla="*/ 1125427 w 1387475"/>
                  <a:gd name="T5" fmla="*/ 1107527 h 1890713"/>
                  <a:gd name="T6" fmla="*/ 1132217 w 1387475"/>
                  <a:gd name="T7" fmla="*/ 1123117 h 1890713"/>
                  <a:gd name="T8" fmla="*/ 1000025 w 1387475"/>
                  <a:gd name="T9" fmla="*/ 749763 h 1890713"/>
                  <a:gd name="T10" fmla="*/ 1159374 w 1387475"/>
                  <a:gd name="T11" fmla="*/ 788538 h 1890713"/>
                  <a:gd name="T12" fmla="*/ 1296359 w 1387475"/>
                  <a:gd name="T13" fmla="*/ 860090 h 1890713"/>
                  <a:gd name="T14" fmla="*/ 1380227 w 1387475"/>
                  <a:gd name="T15" fmla="*/ 938838 h 1890713"/>
                  <a:gd name="T16" fmla="*/ 1395402 w 1387475"/>
                  <a:gd name="T17" fmla="*/ 983609 h 1890713"/>
                  <a:gd name="T18" fmla="*/ 1388613 w 1387475"/>
                  <a:gd name="T19" fmla="*/ 1092736 h 1890713"/>
                  <a:gd name="T20" fmla="*/ 1337095 w 1387475"/>
                  <a:gd name="T21" fmla="*/ 1277414 h 1890713"/>
                  <a:gd name="T22" fmla="*/ 1108654 w 1387475"/>
                  <a:gd name="T23" fmla="*/ 1651167 h 1890713"/>
                  <a:gd name="T24" fmla="*/ 234430 w 1387475"/>
                  <a:gd name="T25" fmla="*/ 1588809 h 1890713"/>
                  <a:gd name="T26" fmla="*/ 132192 w 1387475"/>
                  <a:gd name="T27" fmla="*/ 1603999 h 1890713"/>
                  <a:gd name="T28" fmla="*/ 75082 w 1387475"/>
                  <a:gd name="T29" fmla="*/ 1526850 h 1890713"/>
                  <a:gd name="T30" fmla="*/ 9585 w 1387475"/>
                  <a:gd name="T31" fmla="*/ 1125115 h 1890713"/>
                  <a:gd name="T32" fmla="*/ 1198 w 1387475"/>
                  <a:gd name="T33" fmla="*/ 986407 h 1890713"/>
                  <a:gd name="T34" fmla="*/ 15176 w 1387475"/>
                  <a:gd name="T35" fmla="*/ 938039 h 1890713"/>
                  <a:gd name="T36" fmla="*/ 60305 w 1387475"/>
                  <a:gd name="T37" fmla="*/ 885673 h 1890713"/>
                  <a:gd name="T38" fmla="*/ 179717 w 1387475"/>
                  <a:gd name="T39" fmla="*/ 820917 h 1890713"/>
                  <a:gd name="T40" fmla="*/ 333475 w 1387475"/>
                  <a:gd name="T41" fmla="*/ 775746 h 1890713"/>
                  <a:gd name="T42" fmla="*/ 492025 w 1387475"/>
                  <a:gd name="T43" fmla="*/ 750962 h 1890713"/>
                  <a:gd name="T44" fmla="*/ 748422 w 1387475"/>
                  <a:gd name="T45" fmla="*/ 882076 h 1890713"/>
                  <a:gd name="T46" fmla="*/ 930934 w 1387475"/>
                  <a:gd name="T47" fmla="*/ 750163 h 1890713"/>
                  <a:gd name="T48" fmla="*/ 763236 w 1387475"/>
                  <a:gd name="T49" fmla="*/ 2000 h 1890713"/>
                  <a:gd name="T50" fmla="*/ 882716 w 1387475"/>
                  <a:gd name="T51" fmla="*/ 31207 h 1890713"/>
                  <a:gd name="T52" fmla="*/ 976222 w 1387475"/>
                  <a:gd name="T53" fmla="*/ 84818 h 1890713"/>
                  <a:gd name="T54" fmla="*/ 983815 w 1387475"/>
                  <a:gd name="T55" fmla="*/ 140830 h 1890713"/>
                  <a:gd name="T56" fmla="*/ 937461 w 1387475"/>
                  <a:gd name="T57" fmla="*/ 183639 h 1890713"/>
                  <a:gd name="T58" fmla="*/ 861137 w 1387475"/>
                  <a:gd name="T59" fmla="*/ 203243 h 1890713"/>
                  <a:gd name="T60" fmla="*/ 748450 w 1387475"/>
                  <a:gd name="T61" fmla="*/ 166435 h 1890713"/>
                  <a:gd name="T62" fmla="*/ 909489 w 1387475"/>
                  <a:gd name="T63" fmla="*/ 231649 h 1890713"/>
                  <a:gd name="T64" fmla="*/ 958240 w 1387475"/>
                  <a:gd name="T65" fmla="*/ 231649 h 1890713"/>
                  <a:gd name="T66" fmla="*/ 981018 w 1387475"/>
                  <a:gd name="T67" fmla="*/ 265256 h 1890713"/>
                  <a:gd name="T68" fmla="*/ 989409 w 1387475"/>
                  <a:gd name="T69" fmla="*/ 299663 h 1890713"/>
                  <a:gd name="T70" fmla="*/ 1005793 w 1387475"/>
                  <a:gd name="T71" fmla="*/ 334471 h 1890713"/>
                  <a:gd name="T72" fmla="*/ 1011387 w 1387475"/>
                  <a:gd name="T73" fmla="*/ 406487 h 1890713"/>
                  <a:gd name="T74" fmla="*/ 1002596 w 1387475"/>
                  <a:gd name="T75" fmla="*/ 470900 h 1890713"/>
                  <a:gd name="T76" fmla="*/ 985413 w 1387475"/>
                  <a:gd name="T77" fmla="*/ 493305 h 1890713"/>
                  <a:gd name="T78" fmla="*/ 969029 w 1387475"/>
                  <a:gd name="T79" fmla="*/ 462499 h 1890713"/>
                  <a:gd name="T80" fmla="*/ 933466 w 1387475"/>
                  <a:gd name="T81" fmla="*/ 585725 h 1890713"/>
                  <a:gd name="T82" fmla="*/ 867131 w 1387475"/>
                  <a:gd name="T83" fmla="*/ 678944 h 1890713"/>
                  <a:gd name="T84" fmla="*/ 785613 w 1387475"/>
                  <a:gd name="T85" fmla="*/ 737757 h 1890713"/>
                  <a:gd name="T86" fmla="*/ 703695 w 1387475"/>
                  <a:gd name="T87" fmla="*/ 758161 h 1890713"/>
                  <a:gd name="T88" fmla="*/ 632567 w 1387475"/>
                  <a:gd name="T89" fmla="*/ 736957 h 1890713"/>
                  <a:gd name="T90" fmla="*/ 552247 w 1387475"/>
                  <a:gd name="T91" fmla="*/ 676944 h 1890713"/>
                  <a:gd name="T92" fmla="*/ 479121 w 1387475"/>
                  <a:gd name="T93" fmla="*/ 586925 h 1890713"/>
                  <a:gd name="T94" fmla="*/ 429170 w 1387475"/>
                  <a:gd name="T95" fmla="*/ 473701 h 1890713"/>
                  <a:gd name="T96" fmla="*/ 413186 w 1387475"/>
                  <a:gd name="T97" fmla="*/ 497706 h 1890713"/>
                  <a:gd name="T98" fmla="*/ 395604 w 1387475"/>
                  <a:gd name="T99" fmla="*/ 469300 h 1890713"/>
                  <a:gd name="T100" fmla="*/ 388411 w 1387475"/>
                  <a:gd name="T101" fmla="*/ 400886 h 1890713"/>
                  <a:gd name="T102" fmla="*/ 395604 w 1387475"/>
                  <a:gd name="T103" fmla="*/ 332470 h 1890713"/>
                  <a:gd name="T104" fmla="*/ 413186 w 1387475"/>
                  <a:gd name="T105" fmla="*/ 304064 h 1890713"/>
                  <a:gd name="T106" fmla="*/ 418780 w 1387475"/>
                  <a:gd name="T107" fmla="*/ 231249 h 1890713"/>
                  <a:gd name="T108" fmla="*/ 433966 w 1387475"/>
                  <a:gd name="T109" fmla="*/ 153632 h 1890713"/>
                  <a:gd name="T110" fmla="*/ 415983 w 1387475"/>
                  <a:gd name="T111" fmla="*/ 121626 h 1890713"/>
                  <a:gd name="T112" fmla="*/ 474725 w 1387475"/>
                  <a:gd name="T113" fmla="*/ 72015 h 1890713"/>
                  <a:gd name="T114" fmla="*/ 567432 w 1387475"/>
                  <a:gd name="T115" fmla="*/ 28006 h 1890713"/>
                  <a:gd name="T116" fmla="*/ 671328 w 1387475"/>
                  <a:gd name="T117" fmla="*/ 3601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grpFill/>
              <a:ln>
                <a:solidFill>
                  <a:srgbClr val="C00000"/>
                </a:solid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latin typeface="+mj-ea"/>
                  <a:ea typeface="+mj-ea"/>
                </a:endParaRPr>
              </a:p>
            </p:txBody>
          </p:sp>
          <p:sp>
            <p:nvSpPr>
              <p:cNvPr id="25" name="文本框 24"/>
              <p:cNvSpPr txBox="1"/>
              <p:nvPr/>
            </p:nvSpPr>
            <p:spPr>
              <a:xfrm>
                <a:off x="3212" y="5298"/>
                <a:ext cx="2065" cy="654"/>
              </a:xfrm>
              <a:prstGeom prst="rect">
                <a:avLst/>
              </a:prstGeom>
              <a:grpFill/>
              <a:ln>
                <a:solidFill>
                  <a:srgbClr val="C00000"/>
                </a:solidFill>
              </a:ln>
            </p:spPr>
            <p:txBody>
              <a:bodyPr wrap="square" rtlCol="0">
                <a:spAutoFit/>
              </a:bodyPr>
              <a:lstStyle/>
              <a:p>
                <a:r>
                  <a:rPr lang="zh-CN" altLang="en-US" b="1" dirty="0">
                    <a:latin typeface="+mj-ea"/>
                    <a:ea typeface="+mj-ea"/>
                  </a:rPr>
                  <a:t>信贷主管</a:t>
                </a:r>
                <a:endParaRPr lang="zh-CN" altLang="en-US" b="1" dirty="0">
                  <a:latin typeface="+mj-ea"/>
                  <a:ea typeface="+mj-ea"/>
                </a:endParaRPr>
              </a:p>
            </p:txBody>
          </p:sp>
        </p:grpSp>
        <p:grpSp>
          <p:nvGrpSpPr>
            <p:cNvPr id="17" name="组合 16"/>
            <p:cNvGrpSpPr/>
            <p:nvPr/>
          </p:nvGrpSpPr>
          <p:grpSpPr>
            <a:xfrm>
              <a:off x="5272" y="5112"/>
              <a:ext cx="1625" cy="1691"/>
              <a:chOff x="5451" y="5445"/>
              <a:chExt cx="1625" cy="1691"/>
            </a:xfrm>
            <a:grpFill/>
          </p:grpSpPr>
          <p:sp>
            <p:nvSpPr>
              <p:cNvPr id="22" name="白领"/>
              <p:cNvSpPr/>
              <p:nvPr/>
            </p:nvSpPr>
            <p:spPr bwMode="auto">
              <a:xfrm>
                <a:off x="5588" y="5445"/>
                <a:ext cx="1070" cy="965"/>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grpFill/>
              <a:ln>
                <a:solidFill>
                  <a:srgbClr val="C00000"/>
                </a:solid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a:latin typeface="+mj-ea"/>
                  <a:ea typeface="+mj-ea"/>
                </a:endParaRPr>
              </a:p>
            </p:txBody>
          </p:sp>
          <p:sp>
            <p:nvSpPr>
              <p:cNvPr id="23" name="文本框 22"/>
              <p:cNvSpPr txBox="1"/>
              <p:nvPr/>
            </p:nvSpPr>
            <p:spPr>
              <a:xfrm>
                <a:off x="5451" y="6482"/>
                <a:ext cx="1625" cy="654"/>
              </a:xfrm>
              <a:prstGeom prst="rect">
                <a:avLst/>
              </a:prstGeom>
              <a:grpFill/>
              <a:ln>
                <a:solidFill>
                  <a:srgbClr val="C00000"/>
                </a:solidFill>
              </a:ln>
            </p:spPr>
            <p:txBody>
              <a:bodyPr wrap="square" rtlCol="0">
                <a:spAutoFit/>
              </a:bodyPr>
              <a:lstStyle/>
              <a:p>
                <a:r>
                  <a:rPr lang="zh-CN" altLang="en-US" b="1" dirty="0">
                    <a:latin typeface="+mj-ea"/>
                    <a:ea typeface="+mj-ea"/>
                  </a:rPr>
                  <a:t>后台岗</a:t>
                </a:r>
                <a:endParaRPr lang="zh-CN" altLang="en-US" b="1" dirty="0">
                  <a:latin typeface="+mj-ea"/>
                  <a:ea typeface="+mj-ea"/>
                </a:endParaRPr>
              </a:p>
            </p:txBody>
          </p:sp>
        </p:grpSp>
        <p:cxnSp>
          <p:nvCxnSpPr>
            <p:cNvPr id="18" name="直接连接符 17"/>
            <p:cNvCxnSpPr/>
            <p:nvPr/>
          </p:nvCxnSpPr>
          <p:spPr>
            <a:xfrm>
              <a:off x="1892" y="7552"/>
              <a:ext cx="4766" cy="0"/>
            </a:xfrm>
            <a:prstGeom prst="line">
              <a:avLst/>
            </a:prstGeom>
            <a:grpFill/>
            <a:ln>
              <a:solidFill>
                <a:srgbClr val="C00000"/>
              </a:solidFill>
            </a:ln>
          </p:spPr>
          <p:style>
            <a:lnRef idx="1">
              <a:schemeClr val="accent4"/>
            </a:lnRef>
            <a:fillRef idx="0">
              <a:schemeClr val="accent4"/>
            </a:fillRef>
            <a:effectRef idx="0">
              <a:schemeClr val="accent4"/>
            </a:effectRef>
            <a:fontRef idx="minor">
              <a:schemeClr val="tx1"/>
            </a:fontRef>
          </p:style>
        </p:cxnSp>
        <p:cxnSp>
          <p:nvCxnSpPr>
            <p:cNvPr id="19" name="直接连接符 18"/>
            <p:cNvCxnSpPr/>
            <p:nvPr/>
          </p:nvCxnSpPr>
          <p:spPr>
            <a:xfrm>
              <a:off x="1903" y="7552"/>
              <a:ext cx="0" cy="320"/>
            </a:xfrm>
            <a:prstGeom prst="line">
              <a:avLst/>
            </a:prstGeom>
            <a:grpFill/>
            <a:ln>
              <a:solidFill>
                <a:srgbClr val="C00000"/>
              </a:solidFill>
            </a:ln>
          </p:spPr>
          <p:style>
            <a:lnRef idx="1">
              <a:schemeClr val="accent4"/>
            </a:lnRef>
            <a:fillRef idx="0">
              <a:schemeClr val="accent4"/>
            </a:fillRef>
            <a:effectRef idx="0">
              <a:schemeClr val="accent4"/>
            </a:effectRef>
            <a:fontRef idx="minor">
              <a:schemeClr val="tx1"/>
            </a:fontRef>
          </p:style>
        </p:cxnSp>
        <p:cxnSp>
          <p:nvCxnSpPr>
            <p:cNvPr id="20" name="直接连接符 19"/>
            <p:cNvCxnSpPr/>
            <p:nvPr/>
          </p:nvCxnSpPr>
          <p:spPr>
            <a:xfrm>
              <a:off x="6682" y="7552"/>
              <a:ext cx="0" cy="320"/>
            </a:xfrm>
            <a:prstGeom prst="line">
              <a:avLst/>
            </a:prstGeom>
            <a:grpFill/>
            <a:ln>
              <a:solidFill>
                <a:srgbClr val="C00000"/>
              </a:solidFill>
            </a:ln>
          </p:spPr>
          <p:style>
            <a:lnRef idx="1">
              <a:schemeClr val="accent4"/>
            </a:lnRef>
            <a:fillRef idx="0">
              <a:schemeClr val="accent4"/>
            </a:fillRef>
            <a:effectRef idx="0">
              <a:schemeClr val="accent4"/>
            </a:effectRef>
            <a:fontRef idx="minor">
              <a:schemeClr val="tx1"/>
            </a:fontRef>
          </p:style>
        </p:cxnSp>
        <p:sp>
          <p:nvSpPr>
            <p:cNvPr id="21" name="文本框 20"/>
            <p:cNvSpPr txBox="1"/>
            <p:nvPr/>
          </p:nvSpPr>
          <p:spPr>
            <a:xfrm>
              <a:off x="2690" y="9449"/>
              <a:ext cx="3873" cy="654"/>
            </a:xfrm>
            <a:prstGeom prst="rect">
              <a:avLst/>
            </a:prstGeom>
            <a:grpFill/>
            <a:ln>
              <a:solidFill>
                <a:srgbClr val="C00000"/>
              </a:solidFill>
            </a:ln>
          </p:spPr>
          <p:txBody>
            <a:bodyPr wrap="square" rtlCol="0">
              <a:spAutoFit/>
            </a:bodyPr>
            <a:lstStyle/>
            <a:p>
              <a:r>
                <a:rPr lang="zh-CN" altLang="en-US" b="1">
                  <a:latin typeface="+mj-ea"/>
                  <a:ea typeface="+mj-ea"/>
                </a:rPr>
                <a:t>信贷员（</a:t>
              </a:r>
              <a:r>
                <a:rPr lang="en-US" altLang="zh-CN" b="1">
                  <a:latin typeface="+mj-ea"/>
                  <a:ea typeface="+mj-ea"/>
                </a:rPr>
                <a:t>8</a:t>
              </a:r>
              <a:r>
                <a:rPr lang="zh-CN" altLang="en-US" b="1">
                  <a:latin typeface="+mj-ea"/>
                  <a:ea typeface="+mj-ea"/>
                </a:rPr>
                <a:t>人以上）</a:t>
              </a:r>
              <a:endParaRPr lang="zh-CN" altLang="en-US" b="1">
                <a:latin typeface="+mj-ea"/>
                <a:ea typeface="+mj-ea"/>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商业银行授信后管理现状：三大预警信号体系</a:t>
            </a:r>
            <a:endParaRPr lang="zh-CN" altLang="en-US" dirty="0"/>
          </a:p>
        </p:txBody>
      </p:sp>
      <p:graphicFrame>
        <p:nvGraphicFramePr>
          <p:cNvPr id="3" name="表格 2"/>
          <p:cNvGraphicFramePr>
            <a:graphicFrameLocks noGrp="1"/>
          </p:cNvGraphicFramePr>
          <p:nvPr/>
        </p:nvGraphicFramePr>
        <p:xfrm>
          <a:off x="494665" y="1087120"/>
          <a:ext cx="4688205" cy="1459865"/>
        </p:xfrm>
        <a:graphic>
          <a:graphicData uri="http://schemas.openxmlformats.org/drawingml/2006/table">
            <a:tbl>
              <a:tblPr>
                <a:tableStyleId>{5C22544A-7EE6-4342-B048-85BDC9FD1C3A}</a:tableStyleId>
              </a:tblPr>
              <a:tblGrid>
                <a:gridCol w="606425"/>
                <a:gridCol w="4081780"/>
              </a:tblGrid>
              <a:tr h="436245">
                <a:tc rowSpan="3">
                  <a:txBody>
                    <a:bodyPr/>
                    <a:lstStyle/>
                    <a:p>
                      <a:pPr algn="ctr" fontAlgn="b"/>
                      <a:r>
                        <a:rPr lang="zh-CN" altLang="en-US" sz="1200" b="1" u="none" strike="noStrike" dirty="0">
                          <a:solidFill>
                            <a:srgbClr val="7030A0"/>
                          </a:solidFill>
                          <a:effectLst/>
                          <a:latin typeface="微软雅黑" pitchFamily="34" charset="-122"/>
                          <a:ea typeface="微软雅黑" pitchFamily="34" charset="-122"/>
                        </a:rPr>
                        <a:t>系</a:t>
                      </a:r>
                      <a:endParaRPr lang="en-US" altLang="zh-CN" sz="1200" b="1" u="none" strike="noStrike" dirty="0">
                        <a:solidFill>
                          <a:srgbClr val="7030A0"/>
                        </a:solidFill>
                        <a:effectLst/>
                        <a:latin typeface="微软雅黑" pitchFamily="34" charset="-122"/>
                        <a:ea typeface="微软雅黑" pitchFamily="34" charset="-122"/>
                      </a:endParaRPr>
                    </a:p>
                    <a:p>
                      <a:pPr algn="ctr" fontAlgn="b"/>
                      <a:r>
                        <a:rPr lang="zh-CN" altLang="en-US" sz="1200" b="1" u="none" strike="noStrike" dirty="0">
                          <a:solidFill>
                            <a:srgbClr val="7030A0"/>
                          </a:solidFill>
                          <a:effectLst/>
                          <a:latin typeface="微软雅黑" pitchFamily="34" charset="-122"/>
                          <a:ea typeface="微软雅黑" pitchFamily="34" charset="-122"/>
                        </a:rPr>
                        <a:t>统</a:t>
                      </a:r>
                      <a:endParaRPr lang="en-US" altLang="zh-CN" sz="1200" b="1" u="none" strike="noStrike" dirty="0">
                        <a:solidFill>
                          <a:srgbClr val="7030A0"/>
                        </a:solidFill>
                        <a:effectLst/>
                        <a:latin typeface="微软雅黑" pitchFamily="34" charset="-122"/>
                        <a:ea typeface="微软雅黑" pitchFamily="34" charset="-122"/>
                      </a:endParaRPr>
                    </a:p>
                    <a:p>
                      <a:pPr algn="ctr" fontAlgn="b"/>
                      <a:r>
                        <a:rPr lang="zh-CN" altLang="en-US" sz="1200" b="1" u="none" strike="noStrike" dirty="0">
                          <a:solidFill>
                            <a:srgbClr val="7030A0"/>
                          </a:solidFill>
                          <a:effectLst/>
                          <a:latin typeface="微软雅黑" pitchFamily="34" charset="-122"/>
                          <a:ea typeface="微软雅黑" pitchFamily="34" charset="-122"/>
                        </a:rPr>
                        <a:t>级</a:t>
                      </a:r>
                      <a:endParaRPr lang="en-US" altLang="zh-CN" sz="1200" b="1" u="none" strike="noStrike" dirty="0">
                        <a:solidFill>
                          <a:srgbClr val="7030A0"/>
                        </a:solidFill>
                        <a:effectLst/>
                        <a:latin typeface="微软雅黑" pitchFamily="34" charset="-122"/>
                        <a:ea typeface="微软雅黑" pitchFamily="34" charset="-122"/>
                      </a:endParaRPr>
                    </a:p>
                    <a:p>
                      <a:pPr algn="ctr" fontAlgn="b"/>
                      <a:r>
                        <a:rPr lang="zh-CN" altLang="en-US" sz="1200" b="1" u="none" strike="noStrike" dirty="0">
                          <a:solidFill>
                            <a:srgbClr val="7030A0"/>
                          </a:solidFill>
                          <a:effectLst/>
                          <a:latin typeface="微软雅黑" pitchFamily="34" charset="-122"/>
                          <a:ea typeface="微软雅黑" pitchFamily="34" charset="-122"/>
                        </a:rPr>
                        <a:t>预</a:t>
                      </a:r>
                      <a:endParaRPr lang="en-US" altLang="zh-CN" sz="1200" b="1" u="none" strike="noStrike" dirty="0">
                        <a:solidFill>
                          <a:srgbClr val="7030A0"/>
                        </a:solidFill>
                        <a:effectLst/>
                        <a:latin typeface="微软雅黑" pitchFamily="34" charset="-122"/>
                        <a:ea typeface="微软雅黑" pitchFamily="34" charset="-122"/>
                      </a:endParaRPr>
                    </a:p>
                    <a:p>
                      <a:pPr algn="ctr" fontAlgn="b"/>
                      <a:r>
                        <a:rPr lang="zh-CN" altLang="en-US" sz="1200" b="1" u="none" strike="noStrike" dirty="0">
                          <a:solidFill>
                            <a:srgbClr val="7030A0"/>
                          </a:solidFill>
                          <a:effectLst/>
                          <a:latin typeface="微软雅黑" pitchFamily="34" charset="-122"/>
                          <a:ea typeface="微软雅黑" pitchFamily="34" charset="-122"/>
                        </a:rPr>
                        <a:t>警</a:t>
                      </a:r>
                      <a:endParaRPr lang="en-US" altLang="zh-CN" sz="1200" b="1" u="none" strike="noStrike" dirty="0">
                        <a:solidFill>
                          <a:srgbClr val="7030A0"/>
                        </a:solidFill>
                        <a:effectLst/>
                        <a:latin typeface="微软雅黑" pitchFamily="34" charset="-122"/>
                        <a:ea typeface="微软雅黑" pitchFamily="34" charset="-122"/>
                      </a:endParaRPr>
                    </a:p>
                    <a:p>
                      <a:pPr algn="ctr" fontAlgn="b"/>
                      <a:r>
                        <a:rPr lang="zh-CN" altLang="en-US" sz="1200" b="1" u="none" strike="noStrike" dirty="0">
                          <a:solidFill>
                            <a:srgbClr val="7030A0"/>
                          </a:solidFill>
                          <a:effectLst/>
                          <a:latin typeface="微软雅黑" pitchFamily="34" charset="-122"/>
                          <a:ea typeface="微软雅黑" pitchFamily="34" charset="-122"/>
                        </a:rPr>
                        <a:t>信</a:t>
                      </a:r>
                      <a:endParaRPr lang="en-US" altLang="zh-CN" sz="1200" b="1" u="none" strike="noStrike" dirty="0">
                        <a:solidFill>
                          <a:srgbClr val="7030A0"/>
                        </a:solidFill>
                        <a:effectLst/>
                        <a:latin typeface="微软雅黑" pitchFamily="34" charset="-122"/>
                        <a:ea typeface="微软雅黑" pitchFamily="34" charset="-122"/>
                      </a:endParaRPr>
                    </a:p>
                    <a:p>
                      <a:pPr algn="ctr" fontAlgn="b"/>
                      <a:r>
                        <a:rPr lang="zh-CN" altLang="en-US" sz="1200" b="1" u="none" strike="noStrike" dirty="0">
                          <a:solidFill>
                            <a:srgbClr val="7030A0"/>
                          </a:solidFill>
                          <a:effectLst/>
                          <a:latin typeface="微软雅黑" pitchFamily="34" charset="-122"/>
                          <a:ea typeface="微软雅黑" pitchFamily="34" charset="-122"/>
                        </a:rPr>
                        <a:t>号</a:t>
                      </a:r>
                      <a:endParaRPr lang="zh-CN" altLang="en-US" sz="1200" b="1" u="none" strike="noStrike" dirty="0">
                        <a:solidFill>
                          <a:srgbClr val="7030A0"/>
                        </a:solidFill>
                        <a:effectLst/>
                        <a:latin typeface="微软雅黑" pitchFamily="34" charset="-122"/>
                        <a:ea typeface="微软雅黑" pitchFamily="34" charset="-122"/>
                      </a:endParaRPr>
                    </a:p>
                  </a:txBody>
                  <a:tcPr marL="9520" marR="9520" marT="9525" marB="0" anchor="ctr">
                    <a:solidFill>
                      <a:srgbClr val="FEA9A0"/>
                    </a:solidFill>
                  </a:tcPr>
                </a:tc>
                <a:tc>
                  <a:txBody>
                    <a:bodyPr/>
                    <a:lstStyle/>
                    <a:p>
                      <a:pPr algn="l" fontAlgn="b"/>
                      <a:r>
                        <a:rPr lang="zh-CN" altLang="en-US" sz="1200" u="none" strike="noStrike" dirty="0">
                          <a:effectLst/>
                          <a:latin typeface="微软雅黑" pitchFamily="34" charset="-122"/>
                          <a:ea typeface="微软雅黑" pitchFamily="34" charset="-122"/>
                          <a:cs typeface="微软雅黑" pitchFamily="34" charset="-122"/>
                        </a:rPr>
                        <a:t>国际经济环境、国别经济环境</a:t>
                      </a:r>
                      <a:br>
                        <a:rPr lang="zh-CN" altLang="en-US" sz="1200" u="none" strike="noStrike" dirty="0">
                          <a:effectLst/>
                          <a:latin typeface="微软雅黑" pitchFamily="34" charset="-122"/>
                          <a:ea typeface="微软雅黑" pitchFamily="34" charset="-122"/>
                          <a:cs typeface="微软雅黑" pitchFamily="34" charset="-122"/>
                        </a:rPr>
                      </a:br>
                      <a:r>
                        <a:rPr lang="zh-CN" altLang="en-US" sz="1200" u="none" strike="noStrike" dirty="0">
                          <a:effectLst/>
                          <a:latin typeface="微软雅黑" pitchFamily="34" charset="-122"/>
                          <a:ea typeface="微软雅黑" pitchFamily="34" charset="-122"/>
                          <a:cs typeface="微软雅黑" pitchFamily="34" charset="-122"/>
                        </a:rPr>
                        <a:t>区域经济环境、国际重大经济事件</a:t>
                      </a:r>
                      <a:endParaRPr lang="zh-CN" altLang="en-US" sz="1200" u="none" strike="noStrike" dirty="0">
                        <a:effectLst/>
                        <a:latin typeface="微软雅黑" pitchFamily="34" charset="-122"/>
                        <a:ea typeface="微软雅黑" pitchFamily="34" charset="-122"/>
                        <a:cs typeface="微软雅黑" pitchFamily="34" charset="-122"/>
                      </a:endParaRPr>
                    </a:p>
                  </a:txBody>
                  <a:tcPr marL="9520" marR="9520" marT="9525" marB="0" anchor="ctr">
                    <a:solidFill>
                      <a:schemeClr val="accent6">
                        <a:lumMod val="20000"/>
                        <a:lumOff val="80000"/>
                      </a:schemeClr>
                    </a:solidFill>
                  </a:tcPr>
                </a:tc>
              </a:tr>
              <a:tr h="601980">
                <a:tc vMerge="1">
                  <a:tcPr/>
                </a:tc>
                <a:tc>
                  <a:txBody>
                    <a:bodyPr/>
                    <a:lstStyle/>
                    <a:p>
                      <a:pPr algn="l" fontAlgn="b"/>
                      <a:r>
                        <a:rPr lang="zh-CN" altLang="en-US" sz="1200" u="none" strike="noStrike" dirty="0">
                          <a:effectLst/>
                          <a:latin typeface="微软雅黑" pitchFamily="34" charset="-122"/>
                          <a:ea typeface="微软雅黑" pitchFamily="34" charset="-122"/>
                          <a:cs typeface="微软雅黑" pitchFamily="34" charset="-122"/>
                        </a:rPr>
                        <a:t>货币政策、汇率风险</a:t>
                      </a:r>
                      <a:br>
                        <a:rPr lang="zh-CN" altLang="en-US" sz="1200" u="none" strike="noStrike" dirty="0">
                          <a:effectLst/>
                          <a:latin typeface="微软雅黑" pitchFamily="34" charset="-122"/>
                          <a:ea typeface="微软雅黑" pitchFamily="34" charset="-122"/>
                          <a:cs typeface="微软雅黑" pitchFamily="34" charset="-122"/>
                        </a:rPr>
                      </a:br>
                      <a:r>
                        <a:rPr lang="zh-CN" altLang="en-US" sz="1200" u="none" strike="noStrike" dirty="0">
                          <a:effectLst/>
                          <a:latin typeface="微软雅黑" pitchFamily="34" charset="-122"/>
                          <a:ea typeface="微软雅黑" pitchFamily="34" charset="-122"/>
                          <a:cs typeface="微软雅黑" pitchFamily="34" charset="-122"/>
                        </a:rPr>
                        <a:t>财政</a:t>
                      </a:r>
                      <a:r>
                        <a:rPr lang="en-US" altLang="zh-CN" sz="1200" u="none" strike="noStrike" dirty="0">
                          <a:effectLst/>
                          <a:latin typeface="微软雅黑" pitchFamily="34" charset="-122"/>
                          <a:ea typeface="微软雅黑" pitchFamily="34" charset="-122"/>
                          <a:cs typeface="微软雅黑" pitchFamily="34" charset="-122"/>
                        </a:rPr>
                        <a:t>(</a:t>
                      </a:r>
                      <a:r>
                        <a:rPr lang="zh-CN" altLang="en-US" sz="1200" u="none" strike="noStrike" dirty="0">
                          <a:effectLst/>
                          <a:latin typeface="微软雅黑" pitchFamily="34" charset="-122"/>
                          <a:ea typeface="微软雅黑" pitchFamily="34" charset="-122"/>
                          <a:cs typeface="微软雅黑" pitchFamily="34" charset="-122"/>
                        </a:rPr>
                        <a:t>税收</a:t>
                      </a:r>
                      <a:r>
                        <a:rPr lang="en-US" altLang="zh-CN" sz="1200" u="none" strike="noStrike" dirty="0">
                          <a:effectLst/>
                          <a:latin typeface="微软雅黑" pitchFamily="34" charset="-122"/>
                          <a:ea typeface="微软雅黑" pitchFamily="34" charset="-122"/>
                          <a:cs typeface="微软雅黑" pitchFamily="34" charset="-122"/>
                        </a:rPr>
                        <a:t>)</a:t>
                      </a:r>
                      <a:r>
                        <a:rPr lang="zh-CN" altLang="en-US" sz="1200" u="none" strike="noStrike" dirty="0">
                          <a:effectLst/>
                          <a:latin typeface="微软雅黑" pitchFamily="34" charset="-122"/>
                          <a:ea typeface="微软雅黑" pitchFamily="34" charset="-122"/>
                          <a:cs typeface="微软雅黑" pitchFamily="34" charset="-122"/>
                        </a:rPr>
                        <a:t>政策、法律</a:t>
                      </a:r>
                      <a:br>
                        <a:rPr lang="zh-CN" altLang="en-US" sz="1200" u="none" strike="noStrike" dirty="0">
                          <a:effectLst/>
                          <a:latin typeface="微软雅黑" pitchFamily="34" charset="-122"/>
                          <a:ea typeface="微软雅黑" pitchFamily="34" charset="-122"/>
                          <a:cs typeface="微软雅黑" pitchFamily="34" charset="-122"/>
                        </a:rPr>
                      </a:br>
                      <a:r>
                        <a:rPr lang="zh-CN" altLang="en-US" sz="1200" u="none" strike="noStrike" dirty="0">
                          <a:effectLst/>
                          <a:latin typeface="微软雅黑" pitchFamily="34" charset="-122"/>
                          <a:ea typeface="微软雅黑" pitchFamily="34" charset="-122"/>
                          <a:cs typeface="微软雅黑" pitchFamily="34" charset="-122"/>
                        </a:rPr>
                        <a:t>进出口政策、产业政策等</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9520" marR="9520" marT="9525" marB="0" anchor="ctr">
                    <a:solidFill>
                      <a:schemeClr val="accent6">
                        <a:lumMod val="20000"/>
                        <a:lumOff val="80000"/>
                      </a:schemeClr>
                    </a:solidFill>
                  </a:tcPr>
                </a:tc>
              </a:tr>
              <a:tr h="421640">
                <a:tc vMerge="1">
                  <a:tcPr/>
                </a:tc>
                <a:tc>
                  <a:txBody>
                    <a:bodyPr/>
                    <a:lstStyle/>
                    <a:p>
                      <a:pPr algn="l" fontAlgn="b"/>
                      <a:r>
                        <a:rPr lang="zh-CN" altLang="en-US" sz="1200" u="none" strike="noStrike" dirty="0">
                          <a:effectLst/>
                          <a:latin typeface="微软雅黑" pitchFamily="34" charset="-122"/>
                          <a:ea typeface="微软雅黑" pitchFamily="34" charset="-122"/>
                          <a:cs typeface="微软雅黑" pitchFamily="34" charset="-122"/>
                        </a:rPr>
                        <a:t>行业是否衰退、行业上游</a:t>
                      </a:r>
                      <a:r>
                        <a:rPr lang="en-US" altLang="zh-CN" sz="1200" u="none" strike="noStrike" dirty="0">
                          <a:effectLst/>
                          <a:latin typeface="微软雅黑" pitchFamily="34" charset="-122"/>
                          <a:ea typeface="微软雅黑" pitchFamily="34" charset="-122"/>
                          <a:cs typeface="微软雅黑" pitchFamily="34" charset="-122"/>
                        </a:rPr>
                        <a:t>(</a:t>
                      </a:r>
                      <a:r>
                        <a:rPr lang="zh-CN" altLang="en-US" sz="1200" u="none" strike="noStrike" dirty="0">
                          <a:effectLst/>
                          <a:latin typeface="微软雅黑" pitchFamily="34" charset="-122"/>
                          <a:ea typeface="微软雅黑" pitchFamily="34" charset="-122"/>
                          <a:cs typeface="微软雅黑" pitchFamily="34" charset="-122"/>
                        </a:rPr>
                        <a:t>原材料</a:t>
                      </a:r>
                      <a:r>
                        <a:rPr lang="en-US" altLang="zh-CN" sz="1200" u="none" strike="noStrike" dirty="0">
                          <a:effectLst/>
                          <a:latin typeface="微软雅黑" pitchFamily="34" charset="-122"/>
                          <a:ea typeface="微软雅黑" pitchFamily="34" charset="-122"/>
                          <a:cs typeface="微软雅黑" pitchFamily="34" charset="-122"/>
                        </a:rPr>
                        <a:t>)</a:t>
                      </a:r>
                      <a:r>
                        <a:rPr lang="zh-CN" altLang="en-US" sz="1200" u="none" strike="noStrike" dirty="0">
                          <a:effectLst/>
                          <a:latin typeface="微软雅黑" pitchFamily="34" charset="-122"/>
                          <a:ea typeface="微软雅黑" pitchFamily="34" charset="-122"/>
                          <a:cs typeface="微软雅黑" pitchFamily="34" charset="-122"/>
                        </a:rPr>
                        <a:t>、行业下游</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9520" marR="9520" marT="9525" marB="0" anchor="ctr">
                    <a:solidFill>
                      <a:schemeClr val="accent6">
                        <a:lumMod val="20000"/>
                        <a:lumOff val="80000"/>
                      </a:schemeClr>
                    </a:solidFill>
                  </a:tcPr>
                </a:tc>
              </a:tr>
            </a:tbl>
          </a:graphicData>
        </a:graphic>
      </p:graphicFrame>
      <p:graphicFrame>
        <p:nvGraphicFramePr>
          <p:cNvPr id="6" name="表格 5"/>
          <p:cNvGraphicFramePr>
            <a:graphicFrameLocks noGrp="1"/>
          </p:cNvGraphicFramePr>
          <p:nvPr/>
        </p:nvGraphicFramePr>
        <p:xfrm>
          <a:off x="5544820" y="1074420"/>
          <a:ext cx="6125845" cy="1437005"/>
        </p:xfrm>
        <a:graphic>
          <a:graphicData uri="http://schemas.openxmlformats.org/drawingml/2006/table">
            <a:tbl>
              <a:tblPr>
                <a:tableStyleId>{5C22544A-7EE6-4342-B048-85BDC9FD1C3A}</a:tableStyleId>
              </a:tblPr>
              <a:tblGrid>
                <a:gridCol w="1256665"/>
                <a:gridCol w="4869180"/>
              </a:tblGrid>
              <a:tr h="1437005">
                <a:tc>
                  <a:txBody>
                    <a:bodyPr/>
                    <a:lstStyle/>
                    <a:p>
                      <a:pPr algn="ctr" fontAlgn="b"/>
                      <a:r>
                        <a:rPr lang="zh-CN" altLang="en-US" sz="1200" b="1" u="none" strike="noStrike" dirty="0">
                          <a:solidFill>
                            <a:srgbClr val="7030A0"/>
                          </a:solidFill>
                          <a:effectLst/>
                          <a:latin typeface="微软雅黑" pitchFamily="34" charset="-122"/>
                          <a:ea typeface="微软雅黑" pitchFamily="34" charset="-122"/>
                        </a:rPr>
                        <a:t>产品级</a:t>
                      </a:r>
                      <a:endParaRPr lang="en-US" altLang="zh-CN" sz="1200" b="1" u="none" strike="noStrike" dirty="0">
                        <a:solidFill>
                          <a:srgbClr val="7030A0"/>
                        </a:solidFill>
                        <a:effectLst/>
                        <a:latin typeface="微软雅黑" pitchFamily="34" charset="-122"/>
                        <a:ea typeface="微软雅黑" pitchFamily="34" charset="-122"/>
                      </a:endParaRPr>
                    </a:p>
                    <a:p>
                      <a:pPr algn="ctr" fontAlgn="b"/>
                      <a:r>
                        <a:rPr lang="zh-CN" altLang="en-US" sz="1200" b="1" u="none" strike="noStrike" dirty="0">
                          <a:solidFill>
                            <a:srgbClr val="7030A0"/>
                          </a:solidFill>
                          <a:effectLst/>
                          <a:latin typeface="微软雅黑" pitchFamily="34" charset="-122"/>
                          <a:ea typeface="微软雅黑" pitchFamily="34" charset="-122"/>
                        </a:rPr>
                        <a:t>预警系统</a:t>
                      </a:r>
                      <a:endParaRPr lang="en-US" altLang="zh-CN" sz="1200" b="1" u="none" strike="noStrike" dirty="0">
                        <a:solidFill>
                          <a:srgbClr val="7030A0"/>
                        </a:solidFill>
                        <a:effectLst/>
                        <a:latin typeface="微软雅黑" pitchFamily="34" charset="-122"/>
                        <a:ea typeface="微软雅黑" pitchFamily="34" charset="-122"/>
                      </a:endParaRPr>
                    </a:p>
                    <a:p>
                      <a:pPr algn="ctr" fontAlgn="b"/>
                      <a:endParaRPr lang="en-US" altLang="zh-CN" sz="1200" b="1" u="none" strike="noStrike" dirty="0">
                        <a:solidFill>
                          <a:srgbClr val="C00000"/>
                        </a:solidFill>
                        <a:effectLst/>
                        <a:latin typeface="微软雅黑" pitchFamily="34" charset="-122"/>
                        <a:ea typeface="微软雅黑" pitchFamily="34" charset="-122"/>
                      </a:endParaRPr>
                    </a:p>
                    <a:p>
                      <a:pPr algn="ctr" fontAlgn="b"/>
                      <a:endParaRPr lang="en-US" altLang="zh-CN" sz="1200" u="none" strike="noStrike" dirty="0">
                        <a:solidFill>
                          <a:srgbClr val="1C7AEC"/>
                        </a:solidFill>
                        <a:effectLst/>
                        <a:latin typeface="微软雅黑" pitchFamily="34" charset="-122"/>
                        <a:ea typeface="微软雅黑" pitchFamily="34" charset="-122"/>
                      </a:endParaRPr>
                    </a:p>
                    <a:p>
                      <a:pPr algn="ctr" fontAlgn="b"/>
                      <a:endParaRPr lang="en-US" altLang="zh-CN" sz="1200" u="none" strike="noStrike" dirty="0">
                        <a:solidFill>
                          <a:srgbClr val="1C7AEC"/>
                        </a:solidFill>
                        <a:effectLst/>
                        <a:latin typeface="微软雅黑" pitchFamily="34" charset="-122"/>
                        <a:ea typeface="微软雅黑" pitchFamily="34" charset="-122"/>
                      </a:endParaRPr>
                    </a:p>
                  </a:txBody>
                  <a:tcPr marL="9525" marR="9525" marT="9529" marB="0" anchor="b">
                    <a:solidFill>
                      <a:srgbClr val="FEA9A0"/>
                    </a:solidFill>
                  </a:tcPr>
                </a:tc>
                <a:tc>
                  <a:txBody>
                    <a:bodyPr/>
                    <a:lstStyle/>
                    <a:p>
                      <a:pPr marL="0" marR="0" indent="0" algn="l" defTabSz="914400" rtl="0" eaLnBrk="1" fontAlgn="b" latinLnBrk="0" hangingPunct="1">
                        <a:lnSpc>
                          <a:spcPct val="100000"/>
                        </a:lnSpc>
                        <a:spcBef>
                          <a:spcPts val="0"/>
                        </a:spcBef>
                        <a:spcAft>
                          <a:spcPts val="0"/>
                        </a:spcAft>
                        <a:buClrTx/>
                        <a:buSzTx/>
                        <a:buFontTx/>
                        <a:buNone/>
                        <a:defRPr/>
                      </a:pPr>
                      <a:endParaRPr lang="en-US" altLang="zh-CN" sz="1200" u="none" strike="noStrike" dirty="0">
                        <a:effectLst/>
                        <a:latin typeface="微软雅黑" pitchFamily="34" charset="-122"/>
                        <a:ea typeface="微软雅黑" pitchFamily="34" charset="-122"/>
                        <a:cs typeface="微软雅黑" pitchFamily="34" charset="-122"/>
                      </a:endParaRPr>
                    </a:p>
                    <a:p>
                      <a:pPr marL="0" marR="0" indent="0" algn="l" defTabSz="914400" rtl="0" eaLnBrk="1" fontAlgn="b" latinLnBrk="0" hangingPunct="1">
                        <a:lnSpc>
                          <a:spcPct val="100000"/>
                        </a:lnSpc>
                        <a:spcBef>
                          <a:spcPts val="0"/>
                        </a:spcBef>
                        <a:spcAft>
                          <a:spcPts val="0"/>
                        </a:spcAft>
                        <a:buClrTx/>
                        <a:buSzTx/>
                        <a:buFontTx/>
                        <a:buNone/>
                        <a:defRPr/>
                      </a:pPr>
                      <a:r>
                        <a:rPr lang="zh-CN" altLang="en-US" sz="1200" u="none" strike="noStrike" dirty="0">
                          <a:effectLst/>
                          <a:latin typeface="微软雅黑" pitchFamily="34" charset="-122"/>
                          <a:ea typeface="微软雅黑" pitchFamily="34" charset="-122"/>
                          <a:cs typeface="微软雅黑" pitchFamily="34" charset="-122"/>
                        </a:rPr>
                        <a:t>产品设计关键点需要关注的风险：例如，</a:t>
                      </a:r>
                      <a:r>
                        <a:rPr lang="zh-CN" altLang="en-US" sz="1200" u="none" strike="noStrike" kern="100" dirty="0">
                          <a:solidFill>
                            <a:srgbClr val="000000"/>
                          </a:solidFill>
                          <a:latin typeface="微软雅黑" pitchFamily="34" charset="-122"/>
                          <a:ea typeface="微软雅黑" pitchFamily="34" charset="-122"/>
                          <a:cs typeface="微软雅黑" pitchFamily="34" charset="-122"/>
                        </a:rPr>
                        <a:t>个人经营贷下企业负责人变更</a:t>
                      </a:r>
                      <a:endParaRPr lang="en-US" altLang="zh-CN" sz="1200" u="none" strike="noStrike" kern="100" dirty="0">
                        <a:solidFill>
                          <a:srgbClr val="000000"/>
                        </a:solidFill>
                        <a:latin typeface="微软雅黑" pitchFamily="34" charset="-122"/>
                        <a:ea typeface="微软雅黑" pitchFamily="34" charset="-122"/>
                        <a:cs typeface="微软雅黑" pitchFamily="34" charset="-122"/>
                      </a:endParaRPr>
                    </a:p>
                    <a:p>
                      <a:pPr marL="0" marR="0" indent="0" algn="l" defTabSz="914400" rtl="0" eaLnBrk="1" fontAlgn="b" latinLnBrk="0" hangingPunct="1">
                        <a:lnSpc>
                          <a:spcPct val="100000"/>
                        </a:lnSpc>
                        <a:spcBef>
                          <a:spcPts val="0"/>
                        </a:spcBef>
                        <a:spcAft>
                          <a:spcPts val="0"/>
                        </a:spcAft>
                        <a:buClrTx/>
                        <a:buSzTx/>
                        <a:buFontTx/>
                        <a:buNone/>
                        <a:defRPr/>
                      </a:pPr>
                      <a:r>
                        <a:rPr lang="zh-CN" altLang="en-US" sz="1200" u="none" strike="noStrike" kern="100" dirty="0">
                          <a:solidFill>
                            <a:srgbClr val="000000"/>
                          </a:solidFill>
                          <a:effectLst/>
                          <a:latin typeface="微软雅黑" pitchFamily="34" charset="-122"/>
                          <a:ea typeface="微软雅黑" pitchFamily="34" charset="-122"/>
                          <a:cs typeface="微软雅黑" pitchFamily="34" charset="-122"/>
                        </a:rPr>
                        <a:t>产品设计的缺陷可能引起的风险</a:t>
                      </a:r>
                      <a:br>
                        <a:rPr lang="zh-CN" altLang="en-US" sz="1200" u="none" strike="noStrike" dirty="0">
                          <a:effectLst/>
                          <a:latin typeface="微软雅黑" pitchFamily="34" charset="-122"/>
                          <a:ea typeface="微软雅黑" pitchFamily="34" charset="-122"/>
                          <a:cs typeface="微软雅黑" pitchFamily="34" charset="-122"/>
                        </a:rPr>
                      </a:br>
                      <a:r>
                        <a:rPr lang="zh-CN" altLang="en-US" sz="1200" u="none" strike="noStrike" dirty="0">
                          <a:effectLst/>
                          <a:latin typeface="微软雅黑" pitchFamily="34" charset="-122"/>
                          <a:ea typeface="微软雅黑" pitchFamily="34" charset="-122"/>
                          <a:cs typeface="微软雅黑" pitchFamily="34" charset="-122"/>
                        </a:rPr>
                        <a:t>产品违反监管规定可能会引起的系统风险</a:t>
                      </a:r>
                      <a:endParaRPr lang="en-US" altLang="zh-CN" sz="1200" u="none" strike="noStrike" dirty="0">
                        <a:effectLst/>
                        <a:latin typeface="微软雅黑" pitchFamily="34" charset="-122"/>
                        <a:ea typeface="微软雅黑" pitchFamily="34" charset="-122"/>
                        <a:cs typeface="微软雅黑" pitchFamily="34" charset="-122"/>
                      </a:endParaRPr>
                    </a:p>
                    <a:p>
                      <a:pPr marL="0" marR="0" indent="0" algn="l" defTabSz="914400" rtl="0" eaLnBrk="1" fontAlgn="b" latinLnBrk="0" hangingPunct="1">
                        <a:lnSpc>
                          <a:spcPct val="100000"/>
                        </a:lnSpc>
                        <a:spcBef>
                          <a:spcPts val="0"/>
                        </a:spcBef>
                        <a:spcAft>
                          <a:spcPts val="0"/>
                        </a:spcAft>
                        <a:buClrTx/>
                        <a:buSzTx/>
                        <a:buFontTx/>
                        <a:buNone/>
                        <a:defRPr/>
                      </a:pPr>
                      <a:endParaRPr lang="en-US" altLang="zh-CN" sz="1200" u="none" strike="noStrike" dirty="0">
                        <a:effectLst/>
                        <a:latin typeface="微软雅黑" pitchFamily="34" charset="-122"/>
                        <a:ea typeface="微软雅黑" pitchFamily="34" charset="-122"/>
                        <a:cs typeface="微软雅黑" pitchFamily="34" charset="-122"/>
                      </a:endParaRPr>
                    </a:p>
                  </a:txBody>
                  <a:tcPr marL="9525" marR="9525" marT="9529" marB="0" anchor="ctr">
                    <a:solidFill>
                      <a:schemeClr val="accent6">
                        <a:lumMod val="20000"/>
                        <a:lumOff val="80000"/>
                      </a:schemeClr>
                    </a:solidFill>
                  </a:tcPr>
                </a:tc>
              </a:tr>
            </a:tbl>
          </a:graphicData>
        </a:graphic>
      </p:graphicFrame>
      <p:graphicFrame>
        <p:nvGraphicFramePr>
          <p:cNvPr id="11" name="表格 10"/>
          <p:cNvGraphicFramePr>
            <a:graphicFrameLocks noGrp="1"/>
          </p:cNvGraphicFramePr>
          <p:nvPr/>
        </p:nvGraphicFramePr>
        <p:xfrm>
          <a:off x="528320" y="2720975"/>
          <a:ext cx="11177270" cy="3390265"/>
        </p:xfrm>
        <a:graphic>
          <a:graphicData uri="http://schemas.openxmlformats.org/drawingml/2006/table">
            <a:tbl>
              <a:tblPr>
                <a:tableStyleId>{5C22544A-7EE6-4342-B048-85BDC9FD1C3A}</a:tableStyleId>
              </a:tblPr>
              <a:tblGrid>
                <a:gridCol w="402590"/>
                <a:gridCol w="1336040"/>
                <a:gridCol w="4275455"/>
                <a:gridCol w="1811655"/>
                <a:gridCol w="3351530"/>
              </a:tblGrid>
              <a:tr h="375920">
                <a:tc gridSpan="2">
                  <a:txBody>
                    <a:bodyPr/>
                    <a:lstStyle/>
                    <a:p>
                      <a:pPr marL="0" algn="ctr"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微软雅黑" pitchFamily="34" charset="-122"/>
                        </a:rPr>
                        <a:t>模块 </a:t>
                      </a:r>
                      <a:endParaRPr lang="zh-CN" altLang="en-US" sz="1200" u="none" strike="noStrike" kern="1200" dirty="0">
                        <a:solidFill>
                          <a:srgbClr val="0E3FDC"/>
                        </a:solidFill>
                        <a:effectLst/>
                        <a:latin typeface="微软雅黑" pitchFamily="34" charset="-122"/>
                        <a:ea typeface="微软雅黑" pitchFamily="34" charset="-122"/>
                        <a:cs typeface="微软雅黑" pitchFamily="34" charset="-122"/>
                      </a:endParaRPr>
                    </a:p>
                  </a:txBody>
                  <a:tcPr marL="3942" marR="3942" marT="3942" marB="0" anchor="ctr">
                    <a:solidFill>
                      <a:schemeClr val="accent6">
                        <a:lumMod val="60000"/>
                        <a:lumOff val="40000"/>
                      </a:schemeClr>
                    </a:solidFill>
                  </a:tcPr>
                </a:tc>
                <a:tc hMerge="1">
                  <a:tcPr/>
                </a:tc>
                <a:tc>
                  <a:txBody>
                    <a:bodyPr/>
                    <a:lstStyle/>
                    <a:p>
                      <a:pPr algn="ctr" rtl="0" fontAlgn="ctr"/>
                      <a:r>
                        <a:rPr lang="zh-CN" altLang="en-US" sz="1200" b="1" u="none" strike="noStrike" dirty="0">
                          <a:effectLst/>
                          <a:latin typeface="微软雅黑" pitchFamily="34" charset="-122"/>
                          <a:ea typeface="微软雅黑" pitchFamily="34" charset="-122"/>
                        </a:rPr>
                        <a:t>一级预警信号</a:t>
                      </a:r>
                      <a:endParaRPr lang="zh-CN" altLang="en-US" sz="1200" b="1" i="0" u="none" strike="noStrike" dirty="0">
                        <a:solidFill>
                          <a:srgbClr val="000000"/>
                        </a:solidFill>
                        <a:effectLst/>
                        <a:latin typeface="微软雅黑" pitchFamily="34" charset="-122"/>
                        <a:ea typeface="微软雅黑" pitchFamily="34" charset="-122"/>
                      </a:endParaRPr>
                    </a:p>
                  </a:txBody>
                  <a:tcPr marL="3942" marR="3942" marT="3942" marB="0" anchor="ctr">
                    <a:solidFill>
                      <a:srgbClr val="FDE11C"/>
                    </a:solidFill>
                  </a:tcPr>
                </a:tc>
                <a:tc>
                  <a:txBody>
                    <a:bodyPr/>
                    <a:lstStyle/>
                    <a:p>
                      <a:pPr algn="ctr" rtl="0" fontAlgn="b"/>
                      <a:r>
                        <a:rPr lang="zh-CN" altLang="en-US" sz="1200" b="1" u="none" strike="noStrike" dirty="0">
                          <a:effectLst/>
                          <a:latin typeface="微软雅黑" pitchFamily="34" charset="-122"/>
                          <a:ea typeface="微软雅黑" pitchFamily="34" charset="-122"/>
                        </a:rPr>
                        <a:t>二级预警信号</a:t>
                      </a:r>
                      <a:endParaRPr lang="zh-CN" altLang="en-US" sz="1200" b="1" i="0" u="none" strike="noStrike" dirty="0">
                        <a:solidFill>
                          <a:srgbClr val="000000"/>
                        </a:solidFill>
                        <a:effectLst/>
                        <a:latin typeface="微软雅黑" pitchFamily="34" charset="-122"/>
                        <a:ea typeface="微软雅黑" pitchFamily="34" charset="-122"/>
                      </a:endParaRPr>
                    </a:p>
                  </a:txBody>
                  <a:tcPr marL="3942" marR="3942" marT="3942" marB="0" anchor="ctr">
                    <a:solidFill>
                      <a:srgbClr val="FEA9A0"/>
                    </a:solidFill>
                  </a:tcPr>
                </a:tc>
                <a:tc>
                  <a:txBody>
                    <a:bodyPr/>
                    <a:lstStyle/>
                    <a:p>
                      <a:pPr algn="ctr" rtl="0" fontAlgn="ctr"/>
                      <a:r>
                        <a:rPr lang="zh-CN" altLang="en-US" sz="1200" b="1" u="none" strike="noStrike" dirty="0">
                          <a:effectLst/>
                          <a:latin typeface="微软雅黑" pitchFamily="34" charset="-122"/>
                          <a:ea typeface="微软雅黑" pitchFamily="34" charset="-122"/>
                        </a:rPr>
                        <a:t>三级预警信号</a:t>
                      </a:r>
                      <a:endParaRPr lang="zh-CN" altLang="en-US" sz="1200" b="1" i="0" u="none" strike="noStrike" dirty="0">
                        <a:solidFill>
                          <a:srgbClr val="000000"/>
                        </a:solidFill>
                        <a:effectLst/>
                        <a:latin typeface="微软雅黑" pitchFamily="34" charset="-122"/>
                        <a:ea typeface="微软雅黑" pitchFamily="34" charset="-122"/>
                      </a:endParaRPr>
                    </a:p>
                  </a:txBody>
                  <a:tcPr marL="3942" marR="3942" marT="3942" marB="0" anchor="ctr">
                    <a:solidFill>
                      <a:srgbClr val="EC6D56"/>
                    </a:solidFill>
                  </a:tcPr>
                </a:tc>
              </a:tr>
              <a:tr h="281305">
                <a:tc rowSpan="8">
                  <a:txBody>
                    <a:bodyPr/>
                    <a:lstStyle/>
                    <a:p>
                      <a:pPr marL="0" algn="l" defTabSz="914400" rtl="0" eaLnBrk="1" fontAlgn="b" latinLnBrk="0" hangingPunct="1"/>
                      <a:endParaRPr lang="en-US" altLang="zh-CN" sz="1200" u="none" strike="noStrike" kern="1200" dirty="0">
                        <a:solidFill>
                          <a:srgbClr val="0E3FDC"/>
                        </a:solidFill>
                        <a:effectLst/>
                        <a:latin typeface="微软雅黑" pitchFamily="34" charset="-122"/>
                        <a:ea typeface="微软雅黑" pitchFamily="34" charset="-122"/>
                        <a:cs typeface="+mn-cs"/>
                      </a:endParaRPr>
                    </a:p>
                    <a:p>
                      <a:pPr marL="0" algn="ctr"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个案级预警系统</a:t>
                      </a:r>
                      <a:endParaRPr lang="en-US" altLang="zh-CN" sz="1200" u="none" strike="noStrike" kern="1200" dirty="0">
                        <a:solidFill>
                          <a:srgbClr val="0E3FDC"/>
                        </a:solidFill>
                        <a:effectLst/>
                        <a:latin typeface="微软雅黑" pitchFamily="34" charset="-122"/>
                        <a:ea typeface="微软雅黑" pitchFamily="34" charset="-122"/>
                        <a:cs typeface="+mn-cs"/>
                      </a:endParaRPr>
                    </a:p>
                    <a:p>
                      <a:pPr marL="0" algn="l" defTabSz="914400" rtl="0" eaLnBrk="1" fontAlgn="b" latinLnBrk="0" hangingPunct="1"/>
                      <a:endParaRPr lang="en-US" altLang="zh-CN" sz="1200" u="none" strike="noStrike" kern="1200" dirty="0">
                        <a:solidFill>
                          <a:srgbClr val="0E3FDC"/>
                        </a:solidFill>
                        <a:effectLst/>
                        <a:latin typeface="微软雅黑" pitchFamily="34" charset="-122"/>
                        <a:ea typeface="微软雅黑" pitchFamily="34" charset="-122"/>
                        <a:cs typeface="+mn-cs"/>
                      </a:endParaRPr>
                    </a:p>
                  </a:txBody>
                  <a:tcPr marL="3942" marR="3942" marT="3942" marB="0" vert="wordArtVertRtl" anchor="ctr">
                    <a:solidFill>
                      <a:schemeClr val="accent6">
                        <a:lumMod val="60000"/>
                        <a:lumOff val="40000"/>
                      </a:schemeClr>
                    </a:solidFill>
                  </a:tcPr>
                </a:tc>
                <a:tc>
                  <a:txBody>
                    <a:bodyPr/>
                    <a:lstStyle/>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资质变化</a:t>
                      </a:r>
                      <a:endParaRPr lang="zh-CN" altLang="en-US" sz="1200" u="none" strike="noStrike" kern="1200" dirty="0">
                        <a:solidFill>
                          <a:srgbClr val="0E3FDC"/>
                        </a:solidFill>
                        <a:effectLst/>
                        <a:latin typeface="微软雅黑" pitchFamily="34" charset="-122"/>
                        <a:ea typeface="微软雅黑" pitchFamily="34" charset="-122"/>
                        <a:cs typeface="+mn-cs"/>
                      </a:endParaRPr>
                    </a:p>
                  </a:txBody>
                  <a:tcPr marL="3942" marR="3942" marT="3942" marB="0" anchor="ctr">
                    <a:solidFill>
                      <a:schemeClr val="accent6">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、被吊销专营权、主导产品生产许可证、营业执照</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nchor="ctr">
                    <a:solidFill>
                      <a:srgbClr val="F7FD9D"/>
                    </a:solidFill>
                  </a:tcPr>
                </a:tc>
                <a:tc>
                  <a:txBody>
                    <a:bodyPr/>
                    <a:lstStyle/>
                    <a:p>
                      <a:pPr algn="l" fontAlgn="b"/>
                      <a:endParaRPr lang="zh-CN" altLang="en-US" sz="1200" b="0" i="0" u="none" strike="noStrike" dirty="0">
                        <a:solidFill>
                          <a:srgbClr val="000000"/>
                        </a:solidFill>
                        <a:effectLst/>
                        <a:latin typeface="微软雅黑" pitchFamily="34" charset="-122"/>
                        <a:ea typeface="微软雅黑" pitchFamily="34" charset="-122"/>
                      </a:endParaRPr>
                    </a:p>
                  </a:txBody>
                  <a:tcPr marL="3942" marR="3942" marT="3942" marB="0">
                    <a:solidFill>
                      <a:schemeClr val="accent2">
                        <a:lumMod val="20000"/>
                        <a:lumOff val="80000"/>
                      </a:schemeClr>
                    </a:solidFill>
                  </a:tcPr>
                </a:tc>
                <a:tc>
                  <a:txBody>
                    <a:bodyPr/>
                    <a:lstStyle/>
                    <a:p>
                      <a:pPr algn="l" fontAlgn="b"/>
                      <a:r>
                        <a:rPr lang="zh-CN" altLang="en-US" sz="1200" u="none" strike="noStrike" dirty="0">
                          <a:effectLst/>
                          <a:latin typeface="微软雅黑" pitchFamily="34" charset="-122"/>
                          <a:ea typeface="微软雅黑" pitchFamily="34" charset="-122"/>
                        </a:rPr>
                        <a:t>　</a:t>
                      </a:r>
                      <a:endParaRPr lang="zh-CN" altLang="en-US" sz="1200" b="0" i="0" u="none" strike="noStrike" dirty="0">
                        <a:solidFill>
                          <a:srgbClr val="000000"/>
                        </a:solidFill>
                        <a:effectLst/>
                        <a:latin typeface="微软雅黑" pitchFamily="34" charset="-122"/>
                        <a:ea typeface="微软雅黑" pitchFamily="34" charset="-122"/>
                      </a:endParaRPr>
                    </a:p>
                  </a:txBody>
                  <a:tcPr marL="3942" marR="3942" marT="3942" marB="0">
                    <a:solidFill>
                      <a:schemeClr val="accent6">
                        <a:lumMod val="20000"/>
                        <a:lumOff val="80000"/>
                      </a:schemeClr>
                    </a:solidFill>
                  </a:tcPr>
                </a:tc>
              </a:tr>
              <a:tr h="375920">
                <a:tc vMerge="1">
                  <a:tcPr/>
                </a:tc>
                <a:tc>
                  <a:txBody>
                    <a:bodyPr/>
                    <a:lstStyle/>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法律以及违章</a:t>
                      </a:r>
                      <a:endParaRPr lang="zh-CN" altLang="en-US" sz="1200" u="none" strike="noStrike" kern="1200" dirty="0">
                        <a:solidFill>
                          <a:srgbClr val="0E3FDC"/>
                        </a:solidFill>
                        <a:effectLst/>
                        <a:latin typeface="微软雅黑" pitchFamily="34" charset="-122"/>
                        <a:ea typeface="微软雅黑" pitchFamily="34" charset="-122"/>
                        <a:cs typeface="+mn-cs"/>
                      </a:endParaRPr>
                    </a:p>
                  </a:txBody>
                  <a:tcPr marL="3942" marR="3942" marT="3942" marB="0" anchor="ctr">
                    <a:solidFill>
                      <a:schemeClr val="accent6">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、涉及偷、逃、骗税等违法经营行为</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p>
                      <a:pPr algn="l" rtl="0" fontAlgn="b"/>
                      <a:r>
                        <a:rPr lang="en-US" altLang="zh-CN" sz="1200" u="none" strike="noStrike" dirty="0">
                          <a:effectLst/>
                          <a:latin typeface="微软雅黑" pitchFamily="34" charset="-122"/>
                          <a:ea typeface="微软雅黑" pitchFamily="34" charset="-122"/>
                          <a:cs typeface="微软雅黑" pitchFamily="34" charset="-122"/>
                        </a:rPr>
                        <a:t>2</a:t>
                      </a:r>
                      <a:r>
                        <a:rPr lang="zh-CN" altLang="en-US" sz="1200" u="none" strike="noStrike" dirty="0">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nchor="ctr">
                    <a:solidFill>
                      <a:srgbClr val="F7FD9D"/>
                    </a:solidFill>
                  </a:tcPr>
                </a:tc>
                <a:tc>
                  <a:txBody>
                    <a:bodyPr/>
                    <a:lstStyle/>
                    <a:p>
                      <a:pPr algn="l" fontAlgn="b"/>
                      <a:r>
                        <a:rPr lang="zh-CN" altLang="en-US" sz="1200" u="none" strike="noStrike" dirty="0">
                          <a:effectLst/>
                          <a:latin typeface="微软雅黑" pitchFamily="34" charset="-122"/>
                          <a:ea typeface="微软雅黑" pitchFamily="34" charset="-122"/>
                        </a:rPr>
                        <a:t>　</a:t>
                      </a:r>
                      <a:endParaRPr lang="zh-CN" altLang="en-US" sz="1200" b="0" i="0" u="none" strike="noStrike" dirty="0">
                        <a:solidFill>
                          <a:srgbClr val="000000"/>
                        </a:solidFill>
                        <a:effectLst/>
                        <a:latin typeface="微软雅黑" pitchFamily="34" charset="-122"/>
                        <a:ea typeface="微软雅黑" pitchFamily="34" charset="-122"/>
                      </a:endParaRPr>
                    </a:p>
                  </a:txBody>
                  <a:tcPr marL="3942" marR="3942" marT="3942" marB="0">
                    <a:solidFill>
                      <a:schemeClr val="accent2">
                        <a:lumMod val="20000"/>
                        <a:lumOff val="80000"/>
                      </a:schemeClr>
                    </a:solidFill>
                  </a:tcPr>
                </a:tc>
                <a:tc>
                  <a:txBody>
                    <a:bodyPr/>
                    <a:lstStyle/>
                    <a:p>
                      <a:pPr algn="l" fontAlgn="b"/>
                      <a:r>
                        <a:rPr lang="zh-CN" altLang="en-US" sz="1200" u="none" strike="noStrike">
                          <a:effectLst/>
                          <a:latin typeface="微软雅黑" pitchFamily="34" charset="-122"/>
                          <a:ea typeface="微软雅黑" pitchFamily="34" charset="-122"/>
                        </a:rPr>
                        <a:t>　</a:t>
                      </a:r>
                      <a:endParaRPr lang="zh-CN" altLang="en-US" sz="1200" b="0" i="0" u="none" strike="noStrike">
                        <a:solidFill>
                          <a:srgbClr val="000000"/>
                        </a:solidFill>
                        <a:effectLst/>
                        <a:latin typeface="微软雅黑" pitchFamily="34" charset="-122"/>
                        <a:ea typeface="微软雅黑" pitchFamily="34" charset="-122"/>
                      </a:endParaRPr>
                    </a:p>
                  </a:txBody>
                  <a:tcPr marL="3942" marR="3942" marT="3942" marB="0">
                    <a:solidFill>
                      <a:schemeClr val="accent6">
                        <a:lumMod val="20000"/>
                        <a:lumOff val="80000"/>
                      </a:schemeClr>
                    </a:solidFill>
                  </a:tcPr>
                </a:tc>
              </a:tr>
              <a:tr h="388620">
                <a:tc vMerge="1">
                  <a:tcPr/>
                </a:tc>
                <a:tc>
                  <a:txBody>
                    <a:bodyPr/>
                    <a:lstStyle/>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股东、法人、高管</a:t>
                      </a:r>
                      <a:endParaRPr lang="zh-CN" altLang="en-US" sz="1200" u="none" strike="noStrike" kern="1200" dirty="0">
                        <a:solidFill>
                          <a:srgbClr val="0E3FDC"/>
                        </a:solidFill>
                        <a:effectLst/>
                        <a:latin typeface="微软雅黑" pitchFamily="34" charset="-122"/>
                        <a:ea typeface="微软雅黑" pitchFamily="34" charset="-122"/>
                        <a:cs typeface="+mn-cs"/>
                      </a:endParaRPr>
                    </a:p>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及其他关联人</a:t>
                      </a:r>
                      <a:endParaRPr lang="zh-CN" altLang="en-US" sz="1200" u="none" strike="noStrike" kern="1200" dirty="0">
                        <a:solidFill>
                          <a:srgbClr val="0E3FDC"/>
                        </a:solidFill>
                        <a:effectLst/>
                        <a:latin typeface="微软雅黑" pitchFamily="34" charset="-122"/>
                        <a:ea typeface="微软雅黑" pitchFamily="34" charset="-122"/>
                        <a:cs typeface="+mn-cs"/>
                      </a:endParaRPr>
                    </a:p>
                  </a:txBody>
                  <a:tcPr marL="3942" marR="3942" marT="3942" marB="0" anchor="ctr">
                    <a:solidFill>
                      <a:schemeClr val="accent6">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、法人代表变动</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nchor="ctr">
                    <a:solidFill>
                      <a:srgbClr val="F7FD9D"/>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、高管短期大量变动</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solidFill>
                      <a:schemeClr val="accent2">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、法人代表实际控制人出现违法行为被处罚</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solidFill>
                      <a:schemeClr val="accent6">
                        <a:lumMod val="20000"/>
                        <a:lumOff val="80000"/>
                      </a:schemeClr>
                    </a:solidFill>
                  </a:tcPr>
                </a:tc>
              </a:tr>
              <a:tr h="561975">
                <a:tc vMerge="1">
                  <a:tcPr/>
                </a:tc>
                <a:tc>
                  <a:txBody>
                    <a:bodyPr/>
                    <a:lstStyle/>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企业经营问题</a:t>
                      </a:r>
                      <a:endParaRPr lang="zh-CN" altLang="en-US" sz="1200" u="none" strike="noStrike" kern="1200" dirty="0">
                        <a:solidFill>
                          <a:srgbClr val="0E3FDC"/>
                        </a:solidFill>
                        <a:effectLst/>
                        <a:latin typeface="微软雅黑" pitchFamily="34" charset="-122"/>
                        <a:ea typeface="微软雅黑" pitchFamily="34" charset="-122"/>
                        <a:cs typeface="+mn-cs"/>
                      </a:endParaRPr>
                    </a:p>
                  </a:txBody>
                  <a:tcPr marL="3942" marR="3942" marT="3942" marB="0" anchor="ctr">
                    <a:solidFill>
                      <a:schemeClr val="accent6">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、借款人组织和经营形式发生重大变化，如被兼并、收购、公司分立、重组等</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nchor="ctr">
                    <a:solidFill>
                      <a:srgbClr val="F7FD9D"/>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、拖欠工资、大规模裁员或大批人员离职</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solidFill>
                      <a:schemeClr val="accent2">
                        <a:lumMod val="20000"/>
                        <a:lumOff val="80000"/>
                      </a:schemeClr>
                    </a:solidFill>
                  </a:tcPr>
                </a:tc>
                <a:tc>
                  <a:txBody>
                    <a:bodyPr/>
                    <a:lstStyle/>
                    <a:p>
                      <a:pPr algn="l" fontAlgn="b"/>
                      <a:r>
                        <a:rPr lang="zh-CN" altLang="en-US" sz="1200" u="none" strike="noStrike" dirty="0">
                          <a:effectLst/>
                          <a:latin typeface="微软雅黑" pitchFamily="34" charset="-122"/>
                          <a:ea typeface="微软雅黑" pitchFamily="34" charset="-122"/>
                        </a:rPr>
                        <a:t>　</a:t>
                      </a:r>
                      <a:endParaRPr lang="zh-CN" altLang="en-US" sz="1200" b="0" i="0" u="none" strike="noStrike" dirty="0">
                        <a:solidFill>
                          <a:srgbClr val="000000"/>
                        </a:solidFill>
                        <a:effectLst/>
                        <a:latin typeface="微软雅黑" pitchFamily="34" charset="-122"/>
                        <a:ea typeface="微软雅黑" pitchFamily="34" charset="-122"/>
                      </a:endParaRPr>
                    </a:p>
                  </a:txBody>
                  <a:tcPr marL="3942" marR="3942" marT="3942" marB="0">
                    <a:solidFill>
                      <a:schemeClr val="accent6">
                        <a:lumMod val="20000"/>
                        <a:lumOff val="80000"/>
                      </a:schemeClr>
                    </a:solidFill>
                  </a:tcPr>
                </a:tc>
              </a:tr>
              <a:tr h="375920">
                <a:tc vMerge="1">
                  <a:tcPr/>
                </a:tc>
                <a:tc>
                  <a:txBody>
                    <a:bodyPr/>
                    <a:lstStyle/>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贷款用途监控</a:t>
                      </a:r>
                      <a:endParaRPr lang="zh-CN" altLang="en-US" sz="1200" u="none" strike="noStrike" kern="1200" dirty="0">
                        <a:solidFill>
                          <a:srgbClr val="0E3FDC"/>
                        </a:solidFill>
                        <a:effectLst/>
                        <a:latin typeface="微软雅黑" pitchFamily="34" charset="-122"/>
                        <a:ea typeface="微软雅黑" pitchFamily="34" charset="-122"/>
                        <a:cs typeface="+mn-cs"/>
                      </a:endParaRPr>
                    </a:p>
                  </a:txBody>
                  <a:tcPr marL="3942" marR="3942" marT="3942" marB="0" anchor="ctr">
                    <a:solidFill>
                      <a:schemeClr val="accent6">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、贷款实际用途与贷款合同规定的用途不符。</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nchor="ctr">
                    <a:solidFill>
                      <a:srgbClr val="F7FD9D"/>
                    </a:solidFill>
                  </a:tcPr>
                </a:tc>
                <a:tc>
                  <a:txBody>
                    <a:bodyPr/>
                    <a:lstStyle/>
                    <a:p>
                      <a:pPr algn="l" fontAlgn="b"/>
                      <a:r>
                        <a:rPr lang="zh-CN" altLang="en-US" sz="1200" u="none" strike="noStrike" dirty="0">
                          <a:effectLst/>
                          <a:latin typeface="微软雅黑" pitchFamily="34" charset="-122"/>
                          <a:ea typeface="微软雅黑" pitchFamily="34" charset="-122"/>
                        </a:rPr>
                        <a:t>　</a:t>
                      </a:r>
                      <a:endParaRPr lang="zh-CN" altLang="en-US" sz="1200" b="0" i="0" u="none" strike="noStrike" dirty="0">
                        <a:solidFill>
                          <a:srgbClr val="000000"/>
                        </a:solidFill>
                        <a:effectLst/>
                        <a:latin typeface="微软雅黑" pitchFamily="34" charset="-122"/>
                        <a:ea typeface="微软雅黑" pitchFamily="34" charset="-122"/>
                      </a:endParaRPr>
                    </a:p>
                  </a:txBody>
                  <a:tcPr marL="3942" marR="3942" marT="3942" marB="0">
                    <a:solidFill>
                      <a:schemeClr val="accent2">
                        <a:lumMod val="20000"/>
                        <a:lumOff val="80000"/>
                      </a:schemeClr>
                    </a:solidFill>
                  </a:tcPr>
                </a:tc>
                <a:tc>
                  <a:txBody>
                    <a:bodyPr/>
                    <a:lstStyle/>
                    <a:p>
                      <a:pPr algn="l" fontAlgn="b"/>
                      <a:r>
                        <a:rPr lang="zh-CN" altLang="en-US" sz="1200" u="none" strike="noStrike" dirty="0">
                          <a:effectLst/>
                          <a:latin typeface="微软雅黑" pitchFamily="34" charset="-122"/>
                          <a:ea typeface="微软雅黑" pitchFamily="34" charset="-122"/>
                        </a:rPr>
                        <a:t>　</a:t>
                      </a:r>
                      <a:endParaRPr lang="zh-CN" altLang="en-US" sz="1200" b="0" i="0" u="none" strike="noStrike" dirty="0">
                        <a:solidFill>
                          <a:srgbClr val="000000"/>
                        </a:solidFill>
                        <a:effectLst/>
                        <a:latin typeface="微软雅黑" pitchFamily="34" charset="-122"/>
                        <a:ea typeface="微软雅黑" pitchFamily="34" charset="-122"/>
                      </a:endParaRPr>
                    </a:p>
                  </a:txBody>
                  <a:tcPr marL="3942" marR="3942" marT="3942" marB="0">
                    <a:solidFill>
                      <a:schemeClr val="accent6">
                        <a:lumMod val="20000"/>
                        <a:lumOff val="80000"/>
                      </a:schemeClr>
                    </a:solidFill>
                  </a:tcPr>
                </a:tc>
              </a:tr>
              <a:tr h="389255">
                <a:tc vMerge="1">
                  <a:tcPr/>
                </a:tc>
                <a:tc>
                  <a:txBody>
                    <a:bodyPr/>
                    <a:lstStyle/>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还款、还款保障</a:t>
                      </a:r>
                      <a:endParaRPr lang="zh-CN" altLang="en-US" sz="1200" u="none" strike="noStrike" kern="1200" dirty="0">
                        <a:solidFill>
                          <a:srgbClr val="0E3FDC"/>
                        </a:solidFill>
                        <a:effectLst/>
                        <a:latin typeface="微软雅黑" pitchFamily="34" charset="-122"/>
                        <a:ea typeface="微软雅黑" pitchFamily="34" charset="-122"/>
                        <a:cs typeface="+mn-cs"/>
                      </a:endParaRPr>
                    </a:p>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及还款意愿</a:t>
                      </a:r>
                      <a:endParaRPr lang="zh-CN" altLang="en-US" sz="1200" u="none" strike="noStrike" kern="1200" dirty="0">
                        <a:solidFill>
                          <a:srgbClr val="0E3FDC"/>
                        </a:solidFill>
                        <a:effectLst/>
                        <a:latin typeface="微软雅黑" pitchFamily="34" charset="-122"/>
                        <a:ea typeface="微软雅黑" pitchFamily="34" charset="-122"/>
                        <a:cs typeface="+mn-cs"/>
                      </a:endParaRPr>
                    </a:p>
                  </a:txBody>
                  <a:tcPr marL="3942" marR="3942" marT="3942" marB="0" anchor="ctr">
                    <a:solidFill>
                      <a:schemeClr val="accent6">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、在本行出现了企业非临时性欠息、逾期</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nchor="ctr">
                    <a:solidFill>
                      <a:srgbClr val="F7FD9D"/>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、借款人借款大幅增加</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solidFill>
                      <a:schemeClr val="accent2">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、外部的负面评价包括供应商、客户、外部评级</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solidFill>
                      <a:schemeClr val="accent6">
                        <a:lumMod val="20000"/>
                        <a:lumOff val="80000"/>
                      </a:schemeClr>
                    </a:solidFill>
                  </a:tcPr>
                </a:tc>
              </a:tr>
              <a:tr h="389255">
                <a:tc vMerge="1">
                  <a:tcPr/>
                </a:tc>
                <a:tc>
                  <a:txBody>
                    <a:bodyPr/>
                    <a:lstStyle/>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财务信息</a:t>
                      </a:r>
                      <a:endParaRPr lang="zh-CN" altLang="en-US" sz="1200" u="none" strike="noStrike" kern="1200" dirty="0">
                        <a:solidFill>
                          <a:srgbClr val="0E3FDC"/>
                        </a:solidFill>
                        <a:effectLst/>
                        <a:latin typeface="微软雅黑" pitchFamily="34" charset="-122"/>
                        <a:ea typeface="微软雅黑" pitchFamily="34" charset="-122"/>
                        <a:cs typeface="+mn-cs"/>
                      </a:endParaRPr>
                    </a:p>
                  </a:txBody>
                  <a:tcPr marL="3942" marR="3942" marT="3942" marB="0" anchor="ctr">
                    <a:solidFill>
                      <a:schemeClr val="accent6">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、借款人制作虚假报表，或被审计机构出具保留性意见</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nchor="ctr">
                    <a:solidFill>
                      <a:srgbClr val="F7FD9D"/>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、大额资金被关联方占用</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u="none" strike="noStrike" dirty="0">
                          <a:effectLst/>
                          <a:latin typeface="微软雅黑" pitchFamily="34" charset="-122"/>
                          <a:ea typeface="微软雅黑" pitchFamily="34" charset="-122"/>
                          <a:cs typeface="微软雅黑" pitchFamily="34" charset="-122"/>
                        </a:rPr>
                        <a:t>2</a:t>
                      </a:r>
                      <a:r>
                        <a:rPr lang="zh-CN" altLang="en-US" sz="1200" u="none" strike="noStrike" dirty="0">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solidFill>
                      <a:schemeClr val="accent2">
                        <a:lumMod val="20000"/>
                        <a:lumOff val="80000"/>
                      </a:schemeClr>
                    </a:solidFill>
                  </a:tcPr>
                </a:tc>
                <a:tc>
                  <a:txBody>
                    <a:bodyPr/>
                    <a:lstStyle/>
                    <a:p>
                      <a:pPr algn="l" rtl="0" fontAlgn="b"/>
                      <a:r>
                        <a:rPr lang="en-US" altLang="zh-CN" sz="1200" u="none" strike="noStrike" dirty="0">
                          <a:effectLst/>
                          <a:latin typeface="微软雅黑" pitchFamily="34" charset="-122"/>
                          <a:ea typeface="微软雅黑" pitchFamily="34" charset="-122"/>
                          <a:cs typeface="微软雅黑" pitchFamily="34" charset="-122"/>
                        </a:rPr>
                        <a:t>1</a:t>
                      </a:r>
                      <a:r>
                        <a:rPr lang="zh-CN" altLang="en-US" sz="1200" u="none" strike="noStrike" dirty="0">
                          <a:effectLst/>
                          <a:latin typeface="微软雅黑" pitchFamily="34" charset="-122"/>
                          <a:ea typeface="微软雅黑" pitchFamily="34" charset="-122"/>
                          <a:cs typeface="微软雅黑" pitchFamily="34" charset="-122"/>
                        </a:rPr>
                        <a:t>、盈利：出现较大亏损</a:t>
                      </a:r>
                      <a:endParaRPr lang="en-US" altLang="zh-CN" sz="1200" u="none" strike="noStrike" dirty="0">
                        <a:effectLst/>
                        <a:latin typeface="微软雅黑" pitchFamily="34" charset="-122"/>
                        <a:ea typeface="微软雅黑" pitchFamily="34" charset="-122"/>
                        <a:cs typeface="微软雅黑" pitchFamily="34" charset="-122"/>
                      </a:endParaRPr>
                    </a:p>
                    <a:p>
                      <a:pPr algn="l" rtl="0" fontAlgn="b"/>
                      <a:r>
                        <a:rPr lang="en-US" altLang="zh-CN" sz="1200" b="0" i="0" u="none" strike="noStrike" dirty="0">
                          <a:solidFill>
                            <a:srgbClr val="000000"/>
                          </a:solidFill>
                          <a:effectLst/>
                          <a:latin typeface="微软雅黑" pitchFamily="34" charset="-122"/>
                          <a:ea typeface="微软雅黑" pitchFamily="34" charset="-122"/>
                          <a:cs typeface="微软雅黑" pitchFamily="34" charset="-122"/>
                        </a:rPr>
                        <a:t>2</a:t>
                      </a:r>
                      <a:r>
                        <a:rPr lang="zh-CN" altLang="en-US" sz="1200" b="0" i="0" u="none" strike="noStrike" dirty="0">
                          <a:solidFill>
                            <a:srgbClr val="000000"/>
                          </a:solidFill>
                          <a:effectLst/>
                          <a:latin typeface="微软雅黑" pitchFamily="34" charset="-122"/>
                          <a:ea typeface="微软雅黑" pitchFamily="34" charset="-122"/>
                          <a:cs typeface="微软雅黑" pitchFamily="34" charset="-122"/>
                        </a:rPr>
                        <a:t>、略</a:t>
                      </a:r>
                      <a:endParaRPr lang="zh-CN" altLang="en-US" sz="1200" b="0" i="0" u="none" strike="noStrike" dirty="0">
                        <a:solidFill>
                          <a:srgbClr val="000000"/>
                        </a:solidFill>
                        <a:effectLst/>
                        <a:latin typeface="微软雅黑" pitchFamily="34" charset="-122"/>
                        <a:ea typeface="微软雅黑" pitchFamily="34" charset="-122"/>
                        <a:cs typeface="微软雅黑" pitchFamily="34" charset="-122"/>
                      </a:endParaRPr>
                    </a:p>
                  </a:txBody>
                  <a:tcPr marL="3942" marR="3942" marT="3942" marB="0">
                    <a:solidFill>
                      <a:schemeClr val="accent6">
                        <a:lumMod val="20000"/>
                        <a:lumOff val="80000"/>
                      </a:schemeClr>
                    </a:solidFill>
                  </a:tcPr>
                </a:tc>
              </a:tr>
              <a:tr h="252095">
                <a:tc vMerge="1">
                  <a:tcPr/>
                </a:tc>
                <a:tc>
                  <a:txBody>
                    <a:bodyPr/>
                    <a:lstStyle/>
                    <a:p>
                      <a:pPr marL="0" algn="l" defTabSz="914400" rtl="0" eaLnBrk="1" fontAlgn="b" latinLnBrk="0" hangingPunct="1"/>
                      <a:r>
                        <a:rPr lang="zh-CN" altLang="en-US" sz="1200" u="none" strike="noStrike" kern="1200" dirty="0">
                          <a:solidFill>
                            <a:srgbClr val="0E3FDC"/>
                          </a:solidFill>
                          <a:effectLst/>
                          <a:latin typeface="微软雅黑" pitchFamily="34" charset="-122"/>
                          <a:ea typeface="微软雅黑" pitchFamily="34" charset="-122"/>
                          <a:cs typeface="+mn-cs"/>
                        </a:rPr>
                        <a:t>评级</a:t>
                      </a:r>
                      <a:endParaRPr lang="zh-CN" altLang="en-US" sz="1200" u="none" strike="noStrike" kern="1200" dirty="0">
                        <a:solidFill>
                          <a:srgbClr val="0E3FDC"/>
                        </a:solidFill>
                        <a:effectLst/>
                        <a:latin typeface="微软雅黑" pitchFamily="34" charset="-122"/>
                        <a:ea typeface="微软雅黑" pitchFamily="34" charset="-122"/>
                        <a:cs typeface="+mn-cs"/>
                      </a:endParaRPr>
                    </a:p>
                  </a:txBody>
                  <a:tcPr marL="3942" marR="3942" marT="3942" marB="0" anchor="ctr">
                    <a:solidFill>
                      <a:schemeClr val="accent6">
                        <a:lumMod val="20000"/>
                        <a:lumOff val="80000"/>
                      </a:schemeClr>
                    </a:solidFill>
                  </a:tcPr>
                </a:tc>
                <a:tc>
                  <a:txBody>
                    <a:bodyPr/>
                    <a:lstStyle/>
                    <a:p>
                      <a:pPr algn="l" rtl="0" fontAlgn="b"/>
                      <a:r>
                        <a:rPr lang="zh-CN" altLang="en-US" sz="1200" u="none" strike="noStrike" dirty="0">
                          <a:effectLst/>
                          <a:latin typeface="微软雅黑" pitchFamily="34" charset="-122"/>
                          <a:ea typeface="微软雅黑" pitchFamily="34" charset="-122"/>
                        </a:rPr>
                        <a:t>贷后评级</a:t>
                      </a:r>
                      <a:endParaRPr lang="zh-CN" altLang="en-US" sz="1200" b="0" i="0" u="none" strike="noStrike" dirty="0">
                        <a:solidFill>
                          <a:srgbClr val="000000"/>
                        </a:solidFill>
                        <a:effectLst/>
                        <a:latin typeface="微软雅黑" pitchFamily="34" charset="-122"/>
                        <a:ea typeface="微软雅黑" pitchFamily="34" charset="-122"/>
                      </a:endParaRPr>
                    </a:p>
                  </a:txBody>
                  <a:tcPr marL="3942" marR="3942" marT="3942" marB="0" anchor="ctr">
                    <a:solidFill>
                      <a:srgbClr val="F7FD9D"/>
                    </a:solidFill>
                  </a:tcPr>
                </a:tc>
                <a:tc>
                  <a:txBody>
                    <a:bodyPr/>
                    <a:lstStyle/>
                    <a:p>
                      <a:pPr algn="l" fontAlgn="b"/>
                      <a:r>
                        <a:rPr lang="zh-CN" altLang="en-US" sz="1200" u="none" strike="noStrike" dirty="0">
                          <a:effectLst/>
                          <a:latin typeface="微软雅黑" pitchFamily="34" charset="-122"/>
                          <a:ea typeface="微软雅黑" pitchFamily="34" charset="-122"/>
                        </a:rPr>
                        <a:t>　</a:t>
                      </a:r>
                      <a:endParaRPr lang="zh-CN" altLang="en-US" sz="1200" b="0" i="0" u="none" strike="noStrike" dirty="0">
                        <a:solidFill>
                          <a:srgbClr val="000000"/>
                        </a:solidFill>
                        <a:effectLst/>
                        <a:latin typeface="微软雅黑" pitchFamily="34" charset="-122"/>
                        <a:ea typeface="微软雅黑" pitchFamily="34" charset="-122"/>
                      </a:endParaRPr>
                    </a:p>
                  </a:txBody>
                  <a:tcPr marL="3942" marR="3942" marT="3942" marB="0">
                    <a:solidFill>
                      <a:schemeClr val="accent2">
                        <a:lumMod val="20000"/>
                        <a:lumOff val="80000"/>
                      </a:schemeClr>
                    </a:solidFill>
                  </a:tcPr>
                </a:tc>
                <a:tc>
                  <a:txBody>
                    <a:bodyPr/>
                    <a:lstStyle/>
                    <a:p>
                      <a:pPr algn="l" fontAlgn="b"/>
                      <a:r>
                        <a:rPr lang="zh-CN" altLang="en-US" sz="1200" u="none" strike="noStrike" dirty="0">
                          <a:effectLst/>
                          <a:latin typeface="微软雅黑" pitchFamily="34" charset="-122"/>
                          <a:ea typeface="微软雅黑" pitchFamily="34" charset="-122"/>
                        </a:rPr>
                        <a:t>　</a:t>
                      </a:r>
                      <a:endParaRPr lang="zh-CN" altLang="en-US" sz="1200" b="0" i="0" u="none" strike="noStrike" dirty="0">
                        <a:solidFill>
                          <a:srgbClr val="000000"/>
                        </a:solidFill>
                        <a:effectLst/>
                        <a:latin typeface="微软雅黑" pitchFamily="34" charset="-122"/>
                        <a:ea typeface="微软雅黑" pitchFamily="34" charset="-122"/>
                      </a:endParaRPr>
                    </a:p>
                  </a:txBody>
                  <a:tcPr marL="3942" marR="3942" marT="3942" marB="0">
                    <a:solidFill>
                      <a:schemeClr val="accent6">
                        <a:lumMod val="20000"/>
                        <a:lumOff val="80000"/>
                      </a:schemeClr>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000" dirty="0">
                <a:solidFill>
                  <a:schemeClr val="tx1">
                    <a:lumMod val="75000"/>
                    <a:lumOff val="25000"/>
                  </a:schemeClr>
                </a:solidFill>
              </a:rPr>
              <a:t>目前银行贷后管理的特点</a:t>
            </a:r>
            <a:endParaRPr lang="zh-CN" altLang="en-US" dirty="0"/>
          </a:p>
        </p:txBody>
      </p:sp>
      <p:sp>
        <p:nvSpPr>
          <p:cNvPr id="3" name="文本框 2"/>
          <p:cNvSpPr txBox="1"/>
          <p:nvPr/>
        </p:nvSpPr>
        <p:spPr>
          <a:xfrm>
            <a:off x="1206343" y="1156790"/>
            <a:ext cx="4260295"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en-US" altLang="zh-CN" sz="1400" dirty="0">
                <a:solidFill>
                  <a:schemeClr val="tx1">
                    <a:lumMod val="75000"/>
                    <a:lumOff val="25000"/>
                  </a:schemeClr>
                </a:solidFill>
              </a:rPr>
              <a:t>1</a:t>
            </a:r>
            <a:r>
              <a:rPr lang="zh-CN" altLang="en-US" sz="1400" dirty="0">
                <a:solidFill>
                  <a:schemeClr val="tx1">
                    <a:lumMod val="75000"/>
                    <a:lumOff val="25000"/>
                  </a:schemeClr>
                </a:solidFill>
              </a:rPr>
              <a:t>、自下而上的流程</a:t>
            </a:r>
            <a:endParaRPr lang="zh-CN" altLang="zh-CN" sz="1400" dirty="0">
              <a:solidFill>
                <a:schemeClr val="tx1">
                  <a:lumMod val="75000"/>
                  <a:lumOff val="25000"/>
                </a:schemeClr>
              </a:solidFill>
            </a:endParaRPr>
          </a:p>
        </p:txBody>
      </p:sp>
      <p:sp>
        <p:nvSpPr>
          <p:cNvPr id="4" name="矩形 3"/>
          <p:cNvSpPr/>
          <p:nvPr/>
        </p:nvSpPr>
        <p:spPr>
          <a:xfrm>
            <a:off x="1280946" y="3996459"/>
            <a:ext cx="5149179" cy="307935"/>
          </a:xfrm>
          <a:prstGeom prst="rect">
            <a:avLst/>
          </a:prstGeom>
          <a:noFill/>
        </p:spPr>
        <p:txBody>
          <a:bodyPr>
            <a:spAutoFit/>
          </a:bodyPr>
          <a:lstStyle/>
          <a:p>
            <a:pPr>
              <a:buFont typeface="Arial" pitchFamily="34" charset="0"/>
              <a:buNone/>
              <a:defRPr/>
            </a:pPr>
            <a:r>
              <a:rPr lang="en-US" altLang="zh-CN" sz="1400" b="1" dirty="0">
                <a:solidFill>
                  <a:schemeClr val="tx1">
                    <a:lumMod val="75000"/>
                    <a:lumOff val="25000"/>
                  </a:schemeClr>
                </a:solidFill>
                <a:latin typeface="微软雅黑" pitchFamily="34" charset="-122"/>
                <a:ea typeface="微软雅黑" pitchFamily="34" charset="-122"/>
              </a:rPr>
              <a:t>3</a:t>
            </a:r>
            <a:r>
              <a:rPr lang="zh-CN" altLang="en-US" sz="1400" b="1" dirty="0">
                <a:solidFill>
                  <a:schemeClr val="tx1">
                    <a:lumMod val="75000"/>
                    <a:lumOff val="25000"/>
                  </a:schemeClr>
                </a:solidFill>
                <a:latin typeface="微软雅黑" pitchFamily="34" charset="-122"/>
                <a:ea typeface="微软雅黑" pitchFamily="34" charset="-122"/>
              </a:rPr>
              <a:t>、客户经理为主要信息收集人</a:t>
            </a:r>
            <a:endParaRPr lang="zh-CN" altLang="en-US" sz="1400" b="1" dirty="0">
              <a:solidFill>
                <a:schemeClr val="tx1">
                  <a:lumMod val="75000"/>
                  <a:lumOff val="25000"/>
                </a:schemeClr>
              </a:solidFill>
              <a:latin typeface="微软雅黑" pitchFamily="34" charset="-122"/>
              <a:ea typeface="微软雅黑" pitchFamily="34" charset="-122"/>
            </a:endParaRPr>
          </a:p>
        </p:txBody>
      </p:sp>
      <p:sp>
        <p:nvSpPr>
          <p:cNvPr id="5" name="矩形 4"/>
          <p:cNvSpPr/>
          <p:nvPr/>
        </p:nvSpPr>
        <p:spPr>
          <a:xfrm>
            <a:off x="1223804" y="2585354"/>
            <a:ext cx="4477754" cy="307935"/>
          </a:xfrm>
          <a:prstGeom prst="rect">
            <a:avLst/>
          </a:prstGeom>
          <a:noFill/>
        </p:spPr>
        <p:txBody>
          <a:bodyPr>
            <a:spAutoFit/>
          </a:bodyPr>
          <a:lstStyle/>
          <a:p>
            <a:pPr>
              <a:buFont typeface="Arial" pitchFamily="34" charset="0"/>
              <a:buNone/>
              <a:defRPr/>
            </a:pPr>
            <a:r>
              <a:rPr lang="en-US" altLang="zh-CN" sz="1400" b="1" dirty="0">
                <a:solidFill>
                  <a:schemeClr val="tx1">
                    <a:lumMod val="75000"/>
                    <a:lumOff val="25000"/>
                  </a:schemeClr>
                </a:solidFill>
                <a:latin typeface="微软雅黑" pitchFamily="34" charset="-122"/>
                <a:ea typeface="微软雅黑" pitchFamily="34" charset="-122"/>
              </a:rPr>
              <a:t>2</a:t>
            </a:r>
            <a:r>
              <a:rPr lang="zh-CN" altLang="en-US" sz="1400" b="1" dirty="0">
                <a:solidFill>
                  <a:schemeClr val="tx1">
                    <a:lumMod val="75000"/>
                    <a:lumOff val="25000"/>
                  </a:schemeClr>
                </a:solidFill>
                <a:latin typeface="微软雅黑" pitchFamily="34" charset="-122"/>
                <a:ea typeface="微软雅黑" pitchFamily="34" charset="-122"/>
              </a:rPr>
              <a:t>、定性指标多</a:t>
            </a:r>
            <a:endParaRPr lang="zh-CN" altLang="en-US" sz="1400" b="1" dirty="0">
              <a:solidFill>
                <a:schemeClr val="tx1">
                  <a:lumMod val="75000"/>
                  <a:lumOff val="25000"/>
                </a:schemeClr>
              </a:solidFill>
              <a:latin typeface="微软雅黑" pitchFamily="34" charset="-122"/>
              <a:ea typeface="微软雅黑" pitchFamily="34" charset="-122"/>
            </a:endParaRPr>
          </a:p>
        </p:txBody>
      </p:sp>
      <p:sp>
        <p:nvSpPr>
          <p:cNvPr id="6" name="矩形 5"/>
          <p:cNvSpPr/>
          <p:nvPr/>
        </p:nvSpPr>
        <p:spPr>
          <a:xfrm>
            <a:off x="1257136" y="5123437"/>
            <a:ext cx="5447591" cy="307935"/>
          </a:xfrm>
          <a:prstGeom prst="rect">
            <a:avLst/>
          </a:prstGeom>
          <a:noFill/>
        </p:spPr>
        <p:txBody>
          <a:bodyPr>
            <a:spAutoFit/>
          </a:bodyPr>
          <a:lstStyle/>
          <a:p>
            <a:pPr>
              <a:buFont typeface="Arial" pitchFamily="34" charset="0"/>
              <a:buNone/>
              <a:defRPr/>
            </a:pPr>
            <a:r>
              <a:rPr lang="en-US" altLang="zh-CN" sz="1400" b="1" dirty="0">
                <a:solidFill>
                  <a:schemeClr val="tx1">
                    <a:lumMod val="75000"/>
                    <a:lumOff val="25000"/>
                  </a:schemeClr>
                </a:solidFill>
                <a:latin typeface="微软雅黑" pitchFamily="34" charset="-122"/>
                <a:ea typeface="微软雅黑" pitchFamily="34" charset="-122"/>
              </a:rPr>
              <a:t>4</a:t>
            </a:r>
            <a:r>
              <a:rPr lang="zh-CN" altLang="en-US" sz="1400" b="1" dirty="0">
                <a:solidFill>
                  <a:schemeClr val="tx1">
                    <a:lumMod val="75000"/>
                    <a:lumOff val="25000"/>
                  </a:schemeClr>
                </a:solidFill>
                <a:latin typeface="微软雅黑" pitchFamily="34" charset="-122"/>
                <a:ea typeface="微软雅黑" pitchFamily="34" charset="-122"/>
              </a:rPr>
              <a:t>、自动化程度低</a:t>
            </a:r>
            <a:endParaRPr lang="zh-CN" altLang="en-US" sz="1400" b="1" dirty="0">
              <a:solidFill>
                <a:schemeClr val="tx1">
                  <a:lumMod val="75000"/>
                  <a:lumOff val="25000"/>
                </a:schemeClr>
              </a:solidFill>
              <a:latin typeface="微软雅黑" pitchFamily="34" charset="-122"/>
              <a:ea typeface="微软雅黑" pitchFamily="34" charset="-122"/>
            </a:endParaRPr>
          </a:p>
        </p:txBody>
      </p:sp>
      <p:sp>
        <p:nvSpPr>
          <p:cNvPr id="7" name="文本框 6"/>
          <p:cNvSpPr txBox="1"/>
          <p:nvPr/>
        </p:nvSpPr>
        <p:spPr>
          <a:xfrm>
            <a:off x="1660309" y="1558376"/>
            <a:ext cx="4260295"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indent="-285750">
              <a:buFont typeface="Wingdings" pitchFamily="2" charset="2"/>
              <a:buChar char="n"/>
              <a:defRPr/>
            </a:pPr>
            <a:r>
              <a:rPr lang="zh-CN" altLang="en-US" sz="1400" b="0" dirty="0">
                <a:solidFill>
                  <a:schemeClr val="tx1">
                    <a:lumMod val="75000"/>
                    <a:lumOff val="25000"/>
                  </a:schemeClr>
                </a:solidFill>
              </a:rPr>
              <a:t>流程长，信号传递有时滞，总行不能及时监控</a:t>
            </a:r>
            <a:endParaRPr lang="zh-CN" altLang="zh-CN" sz="1400" b="0" dirty="0">
              <a:solidFill>
                <a:schemeClr val="tx1">
                  <a:lumMod val="75000"/>
                  <a:lumOff val="25000"/>
                </a:schemeClr>
              </a:solidFill>
            </a:endParaRPr>
          </a:p>
        </p:txBody>
      </p:sp>
      <p:sp>
        <p:nvSpPr>
          <p:cNvPr id="8" name="文本框 7"/>
          <p:cNvSpPr txBox="1"/>
          <p:nvPr/>
        </p:nvSpPr>
        <p:spPr>
          <a:xfrm>
            <a:off x="1660309" y="2061548"/>
            <a:ext cx="5133307"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indent="-285750">
              <a:buFont typeface="Wingdings" pitchFamily="2" charset="2"/>
              <a:buChar char="n"/>
              <a:defRPr/>
            </a:pPr>
            <a:r>
              <a:rPr lang="zh-CN" altLang="en-US" sz="1400" b="0" dirty="0">
                <a:solidFill>
                  <a:schemeClr val="tx1">
                    <a:lumMod val="75000"/>
                    <a:lumOff val="25000"/>
                  </a:schemeClr>
                </a:solidFill>
              </a:rPr>
              <a:t>流程长，信号传递有损失，总行不能准确把握风险状况</a:t>
            </a:r>
            <a:endParaRPr lang="zh-CN" altLang="zh-CN" sz="1400" b="0" dirty="0">
              <a:solidFill>
                <a:schemeClr val="tx1">
                  <a:lumMod val="75000"/>
                  <a:lumOff val="25000"/>
                </a:schemeClr>
              </a:solidFill>
            </a:endParaRPr>
          </a:p>
        </p:txBody>
      </p:sp>
      <p:sp>
        <p:nvSpPr>
          <p:cNvPr id="9" name="文本框 8"/>
          <p:cNvSpPr txBox="1"/>
          <p:nvPr/>
        </p:nvSpPr>
        <p:spPr>
          <a:xfrm>
            <a:off x="1669832" y="2991702"/>
            <a:ext cx="4260295"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indent="-285750">
              <a:buFont typeface="Wingdings" pitchFamily="2" charset="2"/>
              <a:buChar char="n"/>
              <a:defRPr/>
            </a:pPr>
            <a:r>
              <a:rPr lang="zh-CN" altLang="en-US" sz="1400" b="0" dirty="0">
                <a:solidFill>
                  <a:schemeClr val="tx1">
                    <a:lumMod val="75000"/>
                    <a:lumOff val="25000"/>
                  </a:schemeClr>
                </a:solidFill>
              </a:rPr>
              <a:t>易流于形式，对企业经营情况监控有效性不强</a:t>
            </a:r>
            <a:endParaRPr lang="zh-CN" altLang="zh-CN" sz="1400" b="0" dirty="0">
              <a:solidFill>
                <a:schemeClr val="tx1">
                  <a:lumMod val="75000"/>
                  <a:lumOff val="25000"/>
                </a:schemeClr>
              </a:solidFill>
            </a:endParaRPr>
          </a:p>
        </p:txBody>
      </p:sp>
      <p:sp>
        <p:nvSpPr>
          <p:cNvPr id="10" name="文本框 9"/>
          <p:cNvSpPr txBox="1"/>
          <p:nvPr/>
        </p:nvSpPr>
        <p:spPr>
          <a:xfrm>
            <a:off x="1701578" y="4459948"/>
            <a:ext cx="4260295"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indent="-285750">
              <a:buFont typeface="Wingdings" pitchFamily="2" charset="2"/>
              <a:buChar char="n"/>
              <a:defRPr/>
            </a:pPr>
            <a:r>
              <a:rPr lang="zh-CN" altLang="en-US" sz="1400" b="0" dirty="0">
                <a:solidFill>
                  <a:schemeClr val="tx1">
                    <a:lumMod val="75000"/>
                    <a:lumOff val="25000"/>
                  </a:schemeClr>
                </a:solidFill>
              </a:rPr>
              <a:t>易出现道德风险</a:t>
            </a:r>
            <a:endParaRPr lang="zh-CN" altLang="zh-CN" sz="1400" b="0" dirty="0">
              <a:solidFill>
                <a:schemeClr val="tx1">
                  <a:lumMod val="75000"/>
                  <a:lumOff val="25000"/>
                </a:schemeClr>
              </a:solidFill>
            </a:endParaRPr>
          </a:p>
        </p:txBody>
      </p:sp>
      <p:sp>
        <p:nvSpPr>
          <p:cNvPr id="11" name="文本框 10"/>
          <p:cNvSpPr txBox="1"/>
          <p:nvPr/>
        </p:nvSpPr>
        <p:spPr>
          <a:xfrm>
            <a:off x="1676182" y="3394874"/>
            <a:ext cx="4260295"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indent="-285750">
              <a:buFont typeface="Wingdings" pitchFamily="2" charset="2"/>
              <a:buChar char="n"/>
              <a:defRPr/>
            </a:pPr>
            <a:r>
              <a:rPr lang="zh-CN" altLang="en-US" sz="1400" b="0" dirty="0">
                <a:solidFill>
                  <a:schemeClr val="tx1">
                    <a:lumMod val="75000"/>
                    <a:lumOff val="25000"/>
                  </a:schemeClr>
                </a:solidFill>
              </a:rPr>
              <a:t>不利于进行分级和潜在损失计量</a:t>
            </a:r>
            <a:endParaRPr lang="zh-CN" altLang="zh-CN" sz="1400" b="0" dirty="0">
              <a:solidFill>
                <a:schemeClr val="tx1">
                  <a:lumMod val="75000"/>
                  <a:lumOff val="25000"/>
                </a:schemeClr>
              </a:solidFill>
            </a:endParaRPr>
          </a:p>
        </p:txBody>
      </p:sp>
      <p:sp>
        <p:nvSpPr>
          <p:cNvPr id="12" name="文本框 11"/>
          <p:cNvSpPr txBox="1"/>
          <p:nvPr/>
        </p:nvSpPr>
        <p:spPr>
          <a:xfrm>
            <a:off x="1652373" y="5634545"/>
            <a:ext cx="4260295"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indent="-285750">
              <a:buFont typeface="Wingdings" pitchFamily="2" charset="2"/>
              <a:buChar char="n"/>
              <a:defRPr/>
            </a:pPr>
            <a:r>
              <a:rPr lang="zh-CN" altLang="en-US" sz="1400" b="0" dirty="0">
                <a:solidFill>
                  <a:schemeClr val="tx1">
                    <a:lumMod val="75000"/>
                    <a:lumOff val="25000"/>
                  </a:schemeClr>
                </a:solidFill>
              </a:rPr>
              <a:t>手动操作较多，易出现操作风险</a:t>
            </a:r>
            <a:endParaRPr lang="zh-CN" altLang="zh-CN" sz="1400" b="0" dirty="0">
              <a:solidFill>
                <a:schemeClr val="tx1">
                  <a:lumMod val="75000"/>
                  <a:lumOff val="25000"/>
                </a:schemeClr>
              </a:solidFill>
            </a:endParaRPr>
          </a:p>
        </p:txBody>
      </p:sp>
      <p:sp>
        <p:nvSpPr>
          <p:cNvPr id="13" name="文本框 12"/>
          <p:cNvSpPr txBox="1"/>
          <p:nvPr/>
        </p:nvSpPr>
        <p:spPr>
          <a:xfrm>
            <a:off x="7463357" y="2991702"/>
            <a:ext cx="4260295"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indent="-285750">
              <a:buFont typeface="Wingdings" pitchFamily="2" charset="2"/>
              <a:buChar char="n"/>
              <a:defRPr/>
            </a:pPr>
            <a:r>
              <a:rPr lang="zh-CN" altLang="en-US" sz="1400" b="0" dirty="0">
                <a:solidFill>
                  <a:schemeClr val="tx1">
                    <a:lumMod val="75000"/>
                    <a:lumOff val="25000"/>
                  </a:schemeClr>
                </a:solidFill>
              </a:rPr>
              <a:t>不能做到及时变更和迭代</a:t>
            </a:r>
            <a:endParaRPr lang="zh-CN" altLang="en-US" sz="1400" b="0" dirty="0">
              <a:solidFill>
                <a:schemeClr val="tx1">
                  <a:lumMod val="75000"/>
                  <a:lumOff val="25000"/>
                </a:schemeClr>
              </a:solidFill>
            </a:endParaRPr>
          </a:p>
        </p:txBody>
      </p:sp>
      <p:sp>
        <p:nvSpPr>
          <p:cNvPr id="14" name="文本框 13"/>
          <p:cNvSpPr txBox="1"/>
          <p:nvPr/>
        </p:nvSpPr>
        <p:spPr>
          <a:xfrm>
            <a:off x="7463358" y="3397191"/>
            <a:ext cx="4260295"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indent="-285750">
              <a:buFont typeface="Wingdings" pitchFamily="2" charset="2"/>
              <a:buChar char="n"/>
              <a:defRPr/>
            </a:pPr>
            <a:r>
              <a:rPr lang="zh-CN" altLang="en-US" sz="1400" b="0" dirty="0">
                <a:solidFill>
                  <a:schemeClr val="tx1">
                    <a:lumMod val="75000"/>
                    <a:lumOff val="25000"/>
                  </a:schemeClr>
                </a:solidFill>
              </a:rPr>
              <a:t>无数据进行验证，效果可能不够理想</a:t>
            </a:r>
            <a:endParaRPr lang="zh-CN" altLang="en-US" sz="1400" b="0" dirty="0">
              <a:solidFill>
                <a:schemeClr val="tx1">
                  <a:lumMod val="75000"/>
                  <a:lumOff val="25000"/>
                </a:schemeClr>
              </a:solidFill>
            </a:endParaRPr>
          </a:p>
        </p:txBody>
      </p:sp>
      <p:sp>
        <p:nvSpPr>
          <p:cNvPr id="15" name="文本框 14"/>
          <p:cNvSpPr txBox="1"/>
          <p:nvPr/>
        </p:nvSpPr>
        <p:spPr>
          <a:xfrm>
            <a:off x="7463356" y="4459948"/>
            <a:ext cx="4260295" cy="307935"/>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indent="-285750">
              <a:buFont typeface="Wingdings" pitchFamily="2" charset="2"/>
              <a:buChar char="n"/>
              <a:defRPr/>
            </a:pPr>
            <a:r>
              <a:rPr lang="zh-CN" altLang="en-US" sz="1400" b="0" dirty="0">
                <a:solidFill>
                  <a:schemeClr val="tx1">
                    <a:lumMod val="75000"/>
                    <a:lumOff val="25000"/>
                  </a:schemeClr>
                </a:solidFill>
              </a:rPr>
              <a:t>不能做到贷前、贷中、贷后的闭环管理</a:t>
            </a:r>
            <a:endParaRPr lang="zh-CN" altLang="en-US" sz="1400" b="0" dirty="0">
              <a:solidFill>
                <a:schemeClr val="tx1">
                  <a:lumMod val="75000"/>
                  <a:lumOff val="25000"/>
                </a:schemeClr>
              </a:solidFill>
            </a:endParaRPr>
          </a:p>
        </p:txBody>
      </p:sp>
      <p:sp>
        <p:nvSpPr>
          <p:cNvPr id="16" name="矩形 15"/>
          <p:cNvSpPr/>
          <p:nvPr/>
        </p:nvSpPr>
        <p:spPr>
          <a:xfrm>
            <a:off x="7463356" y="5634545"/>
            <a:ext cx="3592044" cy="307935"/>
          </a:xfrm>
          <a:prstGeom prst="rect">
            <a:avLst/>
          </a:prstGeom>
          <a:noFill/>
        </p:spPr>
        <p:txBody>
          <a:bodyPr>
            <a:spAutoFit/>
          </a:bodyPr>
          <a:lstStyle/>
          <a:p>
            <a:pPr marL="285750" indent="-285750">
              <a:buFont typeface="Wingdings" pitchFamily="2" charset="2"/>
              <a:buChar char="n"/>
              <a:defRPr/>
            </a:pPr>
            <a:r>
              <a:rPr lang="zh-CN" altLang="en-US" sz="1400" dirty="0">
                <a:solidFill>
                  <a:schemeClr val="tx1">
                    <a:lumMod val="75000"/>
                    <a:lumOff val="25000"/>
                  </a:schemeClr>
                </a:solidFill>
                <a:latin typeface="微软雅黑" pitchFamily="34" charset="-122"/>
                <a:ea typeface="微软雅黑" pitchFamily="34" charset="-122"/>
              </a:rPr>
              <a:t>占用客户经理大量时间</a:t>
            </a:r>
            <a:endParaRPr lang="zh-CN" altLang="en-US" sz="1400" dirty="0">
              <a:solidFill>
                <a:schemeClr val="tx1">
                  <a:lumMod val="75000"/>
                  <a:lumOff val="25000"/>
                </a:schemeClr>
              </a:solidFill>
              <a:latin typeface="微软雅黑" pitchFamily="34" charset="-122"/>
              <a:ea typeface="微软雅黑"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贷后监控方案优势</a:t>
            </a:r>
            <a:endParaRPr lang="zh-CN" altLang="en-US" dirty="0"/>
          </a:p>
        </p:txBody>
      </p:sp>
      <p:sp>
        <p:nvSpPr>
          <p:cNvPr id="3" name="文本框 5"/>
          <p:cNvSpPr txBox="1"/>
          <p:nvPr/>
        </p:nvSpPr>
        <p:spPr>
          <a:xfrm>
            <a:off x="2998862" y="2849072"/>
            <a:ext cx="6192688" cy="523220"/>
          </a:xfrm>
          <a:prstGeom prst="rect">
            <a:avLst/>
          </a:prstGeom>
          <a:noFill/>
        </p:spPr>
        <p:txBody>
          <a:bodyPr wrap="square">
            <a:spAutoFit/>
          </a:bodyPr>
          <a:lstStyle>
            <a:defPPr>
              <a:defRPr lang="zh-CN"/>
            </a:defPPr>
            <a:lvl1pPr>
              <a:defRPr sz="2400" b="1">
                <a:latin typeface="微软雅黑" pitchFamily="34" charset="-122"/>
                <a:ea typeface="微软雅黑" pitchFamily="34" charset="-122"/>
              </a:defRPr>
            </a:lvl1pPr>
          </a:lstStyle>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n"/>
              <a:defRPr/>
            </a:pPr>
            <a:r>
              <a:rPr kumimoji="0" lang="zh-CN" altLang="en-US" sz="2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数据维度广、更新及时和时效性强</a:t>
            </a:r>
            <a:endParaRPr kumimoji="0" lang="zh-CN" altLang="zh-CN" sz="2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4" name="文本框 6"/>
          <p:cNvSpPr txBox="1"/>
          <p:nvPr/>
        </p:nvSpPr>
        <p:spPr>
          <a:xfrm>
            <a:off x="2998862" y="4077866"/>
            <a:ext cx="5853563" cy="523220"/>
          </a:xfrm>
          <a:prstGeom prst="rect">
            <a:avLst/>
          </a:prstGeom>
          <a:noFill/>
        </p:spPr>
        <p:txBody>
          <a:bodyPr wrap="square">
            <a:spAutoFit/>
          </a:bodyPr>
          <a:lstStyle>
            <a:defPPr>
              <a:defRPr lang="zh-CN"/>
            </a:defPPr>
            <a:lvl1pPr>
              <a:defRPr sz="2400" b="1">
                <a:latin typeface="微软雅黑" pitchFamily="34" charset="-122"/>
                <a:ea typeface="微软雅黑" pitchFamily="34" charset="-122"/>
              </a:defRPr>
            </a:lvl1pPr>
          </a:lstStyle>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n"/>
              <a:defRPr/>
            </a:pPr>
            <a:r>
              <a:rPr kumimoji="0" lang="zh-CN" altLang="en-US" sz="2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数据驱动</a:t>
            </a:r>
            <a:endParaRPr kumimoji="0" lang="zh-CN" altLang="zh-CN" sz="2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5" name="文本框 5"/>
          <p:cNvSpPr txBox="1"/>
          <p:nvPr/>
        </p:nvSpPr>
        <p:spPr>
          <a:xfrm>
            <a:off x="2998862" y="1672856"/>
            <a:ext cx="5385264" cy="523220"/>
          </a:xfrm>
          <a:prstGeom prst="rect">
            <a:avLst/>
          </a:prstGeom>
          <a:noFill/>
        </p:spPr>
        <p:txBody>
          <a:bodyPr wrap="square">
            <a:spAutoFit/>
          </a:bodyPr>
          <a:lstStyle>
            <a:defPPr>
              <a:defRPr lang="zh-CN"/>
            </a:defPPr>
            <a:lvl1pPr>
              <a:defRPr sz="2400" b="1">
                <a:latin typeface="微软雅黑" pitchFamily="34" charset="-122"/>
                <a:ea typeface="微软雅黑" pitchFamily="34" charset="-122"/>
              </a:defRPr>
            </a:lvl1pPr>
          </a:lstStyle>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n"/>
              <a:defRPr/>
            </a:pPr>
            <a:r>
              <a:rPr kumimoji="0" lang="zh-CN" altLang="en-US" sz="2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rPr>
              <a:t>线上化</a:t>
            </a:r>
            <a:endParaRPr kumimoji="0" lang="zh-CN" altLang="zh-CN" sz="2800" b="0" i="0" u="none" strike="noStrike" kern="1200" cap="none" spc="0" normalizeH="0" baseline="0" noProof="0" dirty="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贷后线上化解决方案</a:t>
            </a:r>
            <a:endParaRPr lang="zh-CN" altLang="en-US" dirty="0"/>
          </a:p>
        </p:txBody>
      </p:sp>
      <p:sp>
        <p:nvSpPr>
          <p:cNvPr id="70" name="矩形 69"/>
          <p:cNvSpPr/>
          <p:nvPr/>
        </p:nvSpPr>
        <p:spPr>
          <a:xfrm>
            <a:off x="0" y="981522"/>
            <a:ext cx="12190413" cy="587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柱形 25"/>
          <p:cNvSpPr/>
          <p:nvPr/>
        </p:nvSpPr>
        <p:spPr bwMode="auto">
          <a:xfrm>
            <a:off x="449263" y="1113790"/>
            <a:ext cx="671513" cy="768350"/>
          </a:xfrm>
          <a:prstGeom prst="can">
            <a:avLst/>
          </a:prstGeom>
          <a:solidFill>
            <a:schemeClr val="bg2">
              <a:lumMod val="75000"/>
            </a:schemeClr>
          </a:solidFill>
          <a:ln w="12700" cap="rnd">
            <a:solidFill>
              <a:schemeClr val="accent4">
                <a:lumMod val="50000"/>
              </a:schemeClr>
            </a:solid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行内数据</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27" name="圆柱形 26"/>
          <p:cNvSpPr/>
          <p:nvPr/>
        </p:nvSpPr>
        <p:spPr bwMode="auto">
          <a:xfrm>
            <a:off x="1443038" y="1113790"/>
            <a:ext cx="671513" cy="768350"/>
          </a:xfrm>
          <a:prstGeom prst="can">
            <a:avLst/>
          </a:prstGeom>
          <a:solidFill>
            <a:schemeClr val="bg2">
              <a:lumMod val="75000"/>
            </a:schemeClr>
          </a:solidFill>
          <a:ln w="12700" cap="rnd">
            <a:solidFill>
              <a:schemeClr val="accent4">
                <a:lumMod val="50000"/>
              </a:schemeClr>
            </a:solid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征信数据</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28" name="圆柱形 27"/>
          <p:cNvSpPr/>
          <p:nvPr/>
        </p:nvSpPr>
        <p:spPr bwMode="auto">
          <a:xfrm>
            <a:off x="2436813" y="1129665"/>
            <a:ext cx="671513" cy="768350"/>
          </a:xfrm>
          <a:prstGeom prst="can">
            <a:avLst/>
          </a:prstGeom>
          <a:solidFill>
            <a:schemeClr val="tx2">
              <a:lumMod val="60000"/>
              <a:lumOff val="40000"/>
            </a:schemeClr>
          </a:solidFill>
          <a:ln w="12700" cap="rnd">
            <a:solidFill>
              <a:schemeClr val="accent4">
                <a:lumMod val="50000"/>
              </a:schemeClr>
            </a:solid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税务数据</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29" name="圆柱形 28"/>
          <p:cNvSpPr/>
          <p:nvPr/>
        </p:nvSpPr>
        <p:spPr bwMode="auto">
          <a:xfrm>
            <a:off x="3432175" y="1129665"/>
            <a:ext cx="673100" cy="768350"/>
          </a:xfrm>
          <a:prstGeom prst="can">
            <a:avLst/>
          </a:prstGeom>
          <a:solidFill>
            <a:schemeClr val="bg2">
              <a:lumMod val="75000"/>
            </a:schemeClr>
          </a:solidFill>
          <a:ln w="12700" cap="rnd">
            <a:solidFill>
              <a:schemeClr val="accent4">
                <a:lumMod val="50000"/>
              </a:schemeClr>
            </a:solid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贷后收集数据</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30" name="圆柱形 29"/>
          <p:cNvSpPr/>
          <p:nvPr/>
        </p:nvSpPr>
        <p:spPr bwMode="auto">
          <a:xfrm>
            <a:off x="4424363" y="1109028"/>
            <a:ext cx="698500" cy="768350"/>
          </a:xfrm>
          <a:prstGeom prst="can">
            <a:avLst/>
          </a:prstGeom>
          <a:solidFill>
            <a:schemeClr val="bg2">
              <a:lumMod val="75000"/>
            </a:schemeClr>
          </a:solidFill>
          <a:ln w="12700" cap="rnd">
            <a:solidFill>
              <a:schemeClr val="accent4">
                <a:lumMod val="50000"/>
              </a:schemeClr>
            </a:solid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黑名单</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31" name="矩形 30"/>
          <p:cNvSpPr/>
          <p:nvPr/>
        </p:nvSpPr>
        <p:spPr bwMode="auto">
          <a:xfrm>
            <a:off x="1812442" y="2269672"/>
            <a:ext cx="1920213" cy="408604"/>
          </a:xfrm>
          <a:prstGeom prst="rect">
            <a:avLst/>
          </a:prstGeom>
          <a:solidFill>
            <a:schemeClr val="bg2">
              <a:lumMod val="75000"/>
            </a:schemeClr>
          </a:solidFill>
          <a:ln w="12700" cap="rnd">
            <a:solidFill>
              <a:schemeClr val="accent4">
                <a:lumMod val="50000"/>
              </a:schemeClr>
            </a:solid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预警数据来源</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cxnSp>
        <p:nvCxnSpPr>
          <p:cNvPr id="34" name="肘形连接符 33"/>
          <p:cNvCxnSpPr>
            <a:stCxn id="28" idx="3"/>
          </p:cNvCxnSpPr>
          <p:nvPr/>
        </p:nvCxnSpPr>
        <p:spPr>
          <a:xfrm rot="5400000">
            <a:off x="2587308" y="2011998"/>
            <a:ext cx="371475" cy="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5400000">
            <a:off x="3583781" y="1079659"/>
            <a:ext cx="392113" cy="1987550"/>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p:cNvSpPr/>
          <p:nvPr/>
        </p:nvSpPr>
        <p:spPr bwMode="auto">
          <a:xfrm>
            <a:off x="1812444" y="3091938"/>
            <a:ext cx="1920212" cy="408604"/>
          </a:xfrm>
          <a:prstGeom prst="rect">
            <a:avLst/>
          </a:prstGeom>
          <a:solidFill>
            <a:srgbClr val="FA8550"/>
          </a:solidFill>
          <a:ln w="12700"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评分</a:t>
            </a:r>
            <a:r>
              <a:rPr kumimoji="0" lang="en-US" altLang="zh-CN"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预警规则</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38" name="矩形 37"/>
          <p:cNvSpPr/>
          <p:nvPr/>
        </p:nvSpPr>
        <p:spPr bwMode="auto">
          <a:xfrm>
            <a:off x="1811469" y="3668002"/>
            <a:ext cx="1920212" cy="408604"/>
          </a:xfrm>
          <a:prstGeom prst="rect">
            <a:avLst/>
          </a:prstGeom>
          <a:solidFill>
            <a:srgbClr val="FA8550"/>
          </a:solidFill>
          <a:ln w="12700"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预警风险等级</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39" name="矩形 38"/>
          <p:cNvSpPr/>
          <p:nvPr/>
        </p:nvSpPr>
        <p:spPr bwMode="auto">
          <a:xfrm>
            <a:off x="1812445" y="4244066"/>
            <a:ext cx="1920212" cy="626215"/>
          </a:xfrm>
          <a:prstGeom prst="rect">
            <a:avLst/>
          </a:prstGeom>
          <a:solidFill>
            <a:srgbClr val="FA8550"/>
          </a:solidFill>
          <a:ln w="12700"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检查措施</a:t>
            </a:r>
            <a:endParaRPr kumimoji="0" lang="en-US" altLang="zh-CN"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（动作、频率）</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cxnSp>
        <p:nvCxnSpPr>
          <p:cNvPr id="40" name="肘形连接符 39"/>
          <p:cNvCxnSpPr/>
          <p:nvPr/>
        </p:nvCxnSpPr>
        <p:spPr>
          <a:xfrm rot="16200000" flipH="1">
            <a:off x="2548731" y="2868771"/>
            <a:ext cx="446088" cy="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rot="5400000">
            <a:off x="2687638" y="3583940"/>
            <a:ext cx="168275" cy="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p:nvPr/>
        </p:nvCxnSpPr>
        <p:spPr>
          <a:xfrm rot="16200000" flipH="1">
            <a:off x="2687638" y="4160203"/>
            <a:ext cx="168275" cy="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bwMode="auto">
          <a:xfrm>
            <a:off x="4702175" y="3742690"/>
            <a:ext cx="1920240" cy="561975"/>
          </a:xfrm>
          <a:prstGeom prst="rect">
            <a:avLst/>
          </a:prstGeom>
          <a:solidFill>
            <a:srgbClr val="FA8550"/>
          </a:solidFill>
          <a:ln w="12700"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预警等级、预警原因、贷后动作等</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11297" name="矩形 45"/>
          <p:cNvSpPr>
            <a:spLocks noChangeArrowheads="1"/>
          </p:cNvSpPr>
          <p:nvPr/>
        </p:nvSpPr>
        <p:spPr bwMode="auto">
          <a:xfrm>
            <a:off x="1350963" y="2941003"/>
            <a:ext cx="2881313" cy="2187575"/>
          </a:xfrm>
          <a:prstGeom prst="rect">
            <a:avLst/>
          </a:prstGeom>
          <a:noFill/>
          <a:ln w="12700" cap="rnd">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47" name="文本框 46"/>
          <p:cNvSpPr txBox="1"/>
          <p:nvPr/>
        </p:nvSpPr>
        <p:spPr>
          <a:xfrm>
            <a:off x="755650" y="3482340"/>
            <a:ext cx="354013" cy="953135"/>
          </a:xfrm>
          <a:prstGeom prst="rect">
            <a:avLst/>
          </a:prstGeom>
          <a:noFill/>
        </p:spPr>
        <p:txBody>
          <a:bodyPr>
            <a:spAutoFit/>
          </a:bodyPr>
          <a:lstStyle/>
          <a:p>
            <a:pPr marR="0" defTabSz="914400">
              <a:buClrTx/>
              <a:buSzTx/>
              <a:buFontTx/>
              <a:buNone/>
              <a:defRPr/>
            </a:pPr>
            <a:r>
              <a:rPr kumimoji="0" lang="zh-CN" altLang="en-US" sz="1400" kern="1200" cap="none" spc="0" normalizeH="0" baseline="0" noProof="0" dirty="0">
                <a:latin typeface="微软雅黑" pitchFamily="34" charset="-122"/>
                <a:ea typeface="微软雅黑" pitchFamily="34" charset="-122"/>
                <a:cs typeface="+mn-cs"/>
              </a:rPr>
              <a:t>决策引擎</a:t>
            </a:r>
            <a:endParaRPr kumimoji="0" lang="zh-CN" altLang="en-US" sz="1400" kern="1200" cap="none" spc="0" normalizeH="0" baseline="0" noProof="0" dirty="0">
              <a:latin typeface="微软雅黑" pitchFamily="34" charset="-122"/>
              <a:ea typeface="微软雅黑" pitchFamily="34" charset="-122"/>
              <a:cs typeface="+mn-cs"/>
            </a:endParaRPr>
          </a:p>
        </p:txBody>
      </p:sp>
      <p:sp>
        <p:nvSpPr>
          <p:cNvPr id="49" name="流程图: 过程 48"/>
          <p:cNvSpPr/>
          <p:nvPr/>
        </p:nvSpPr>
        <p:spPr bwMode="auto">
          <a:xfrm>
            <a:off x="7112116" y="3829864"/>
            <a:ext cx="1920213" cy="408604"/>
          </a:xfrm>
          <a:prstGeom prst="flowChartProcess">
            <a:avLst/>
          </a:prstGeom>
          <a:solidFill>
            <a:schemeClr val="accent5">
              <a:lumMod val="50000"/>
            </a:schemeClr>
          </a:solidFill>
          <a:ln w="12700" cap="rnd">
            <a:solidFill>
              <a:schemeClr val="accent5">
                <a:lumMod val="50000"/>
              </a:schemeClr>
            </a:solid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rPr>
              <a:t>贷后管理系统</a:t>
            </a:r>
            <a:endParaRPr kumimoji="0" lang="zh-CN" altLang="en-US" sz="14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mn-cs"/>
            </a:endParaRPr>
          </a:p>
        </p:txBody>
      </p:sp>
      <p:sp>
        <p:nvSpPr>
          <p:cNvPr id="51" name="文本框 50"/>
          <p:cNvSpPr txBox="1"/>
          <p:nvPr/>
        </p:nvSpPr>
        <p:spPr>
          <a:xfrm>
            <a:off x="3916363" y="5260340"/>
            <a:ext cx="538480" cy="306705"/>
          </a:xfrm>
          <a:prstGeom prst="rect">
            <a:avLst/>
          </a:prstGeom>
          <a:noFill/>
        </p:spPr>
        <p:txBody>
          <a:bodyPr wrap="none">
            <a:spAutoFit/>
          </a:bodyPr>
          <a:lstStyle/>
          <a:p>
            <a:pPr marR="0" defTabSz="914400">
              <a:buClrTx/>
              <a:buSzTx/>
              <a:buFontTx/>
              <a:buNone/>
              <a:defRPr/>
            </a:pPr>
            <a:r>
              <a:rPr kumimoji="0" lang="zh-CN" altLang="en-US" sz="1400" kern="1200" cap="none" spc="0" normalizeH="0" baseline="0" noProof="0" dirty="0">
                <a:latin typeface="微软雅黑" pitchFamily="34" charset="-122"/>
                <a:ea typeface="微软雅黑" pitchFamily="34" charset="-122"/>
                <a:cs typeface="+mn-cs"/>
              </a:rPr>
              <a:t>输出</a:t>
            </a:r>
            <a:endParaRPr kumimoji="0" lang="zh-CN" altLang="en-US" sz="1400" kern="1200" cap="none" spc="0" normalizeH="0" baseline="0" noProof="0" dirty="0">
              <a:latin typeface="微软雅黑" pitchFamily="34" charset="-122"/>
              <a:ea typeface="微软雅黑" pitchFamily="34" charset="-122"/>
              <a:cs typeface="+mn-cs"/>
            </a:endParaRPr>
          </a:p>
        </p:txBody>
      </p:sp>
      <p:cxnSp>
        <p:nvCxnSpPr>
          <p:cNvPr id="53" name="肘形连接符 52"/>
          <p:cNvCxnSpPr/>
          <p:nvPr/>
        </p:nvCxnSpPr>
        <p:spPr>
          <a:xfrm rot="16200000" flipV="1">
            <a:off x="5224463" y="982028"/>
            <a:ext cx="1355725" cy="43402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5172710" y="2631440"/>
            <a:ext cx="1249680" cy="737235"/>
          </a:xfrm>
          <a:prstGeom prst="rect">
            <a:avLst/>
          </a:prstGeom>
          <a:solidFill>
            <a:schemeClr val="bg1"/>
          </a:solidFill>
        </p:spPr>
        <p:txBody>
          <a:bodyPr wrap="none">
            <a:spAutoFit/>
          </a:bodyPr>
          <a:lstStyle/>
          <a:p>
            <a:pPr marR="0" algn="ctr" defTabSz="914400">
              <a:buClrTx/>
              <a:buSzTx/>
              <a:buFontTx/>
              <a:buNone/>
              <a:defRPr/>
            </a:pPr>
            <a:r>
              <a:rPr kumimoji="0" lang="zh-CN" altLang="en-US" sz="1400" kern="1200" cap="none" spc="0" normalizeH="0" baseline="0" noProof="0" dirty="0">
                <a:latin typeface="微软雅黑" pitchFamily="34" charset="-122"/>
                <a:ea typeface="微软雅黑" pitchFamily="34" charset="-122"/>
                <a:cs typeface="+mn-cs"/>
              </a:rPr>
              <a:t>贷后检查信息</a:t>
            </a:r>
            <a:endParaRPr kumimoji="0" lang="en-US" altLang="zh-CN" sz="1400" kern="1200" cap="none" spc="0" normalizeH="0" baseline="0" noProof="0" dirty="0">
              <a:latin typeface="微软雅黑" pitchFamily="34" charset="-122"/>
              <a:ea typeface="微软雅黑" pitchFamily="34" charset="-122"/>
              <a:cs typeface="+mn-cs"/>
            </a:endParaRPr>
          </a:p>
          <a:p>
            <a:pPr marR="0" algn="ctr" defTabSz="914400">
              <a:buClrTx/>
              <a:buSzTx/>
              <a:buFontTx/>
              <a:buNone/>
              <a:defRPr/>
            </a:pPr>
            <a:r>
              <a:rPr kumimoji="0" lang="zh-CN" altLang="en-US" sz="1400" kern="1200" cap="none" spc="0" normalizeH="0" baseline="0" noProof="0" dirty="0">
                <a:latin typeface="微软雅黑" pitchFamily="34" charset="-122"/>
                <a:ea typeface="微软雅黑" pitchFamily="34" charset="-122"/>
                <a:cs typeface="+mn-cs"/>
              </a:rPr>
              <a:t>检查时间</a:t>
            </a:r>
            <a:endParaRPr kumimoji="0" lang="en-US" altLang="zh-CN" sz="1400" kern="1200" cap="none" spc="0" normalizeH="0" baseline="0" noProof="0" dirty="0">
              <a:latin typeface="微软雅黑" pitchFamily="34" charset="-122"/>
              <a:ea typeface="微软雅黑" pitchFamily="34" charset="-122"/>
              <a:cs typeface="+mn-cs"/>
            </a:endParaRPr>
          </a:p>
          <a:p>
            <a:pPr marR="0" algn="ctr" defTabSz="914400">
              <a:buClrTx/>
              <a:buSzTx/>
              <a:buFontTx/>
              <a:buNone/>
              <a:defRPr/>
            </a:pPr>
            <a:r>
              <a:rPr kumimoji="0" lang="zh-CN" altLang="en-US" sz="1400" kern="1200" cap="none" spc="0" normalizeH="0" baseline="0" noProof="0" dirty="0">
                <a:latin typeface="微软雅黑" pitchFamily="34" charset="-122"/>
                <a:ea typeface="微软雅黑" pitchFamily="34" charset="-122"/>
                <a:cs typeface="+mn-cs"/>
              </a:rPr>
              <a:t>检查结果</a:t>
            </a:r>
            <a:endParaRPr kumimoji="0" lang="zh-CN" altLang="en-US" sz="1400" kern="1200" cap="none" spc="0" normalizeH="0" baseline="0" noProof="0" dirty="0">
              <a:latin typeface="微软雅黑" pitchFamily="34" charset="-122"/>
              <a:ea typeface="微软雅黑" pitchFamily="34" charset="-122"/>
              <a:cs typeface="+mn-cs"/>
            </a:endParaRPr>
          </a:p>
        </p:txBody>
      </p:sp>
      <p:sp>
        <p:nvSpPr>
          <p:cNvPr id="55" name="文本框 54"/>
          <p:cNvSpPr txBox="1"/>
          <p:nvPr/>
        </p:nvSpPr>
        <p:spPr>
          <a:xfrm>
            <a:off x="10221913" y="6119178"/>
            <a:ext cx="1249680" cy="521970"/>
          </a:xfrm>
          <a:prstGeom prst="rect">
            <a:avLst/>
          </a:prstGeom>
          <a:solidFill>
            <a:schemeClr val="bg1"/>
          </a:solidFill>
        </p:spPr>
        <p:txBody>
          <a:bodyPr wrap="none">
            <a:spAutoFit/>
          </a:bodyPr>
          <a:lstStyle/>
          <a:p>
            <a:pPr marR="0" defTabSz="914400">
              <a:buClrTx/>
              <a:buSzTx/>
              <a:buFontTx/>
              <a:buNone/>
              <a:defRPr/>
            </a:pPr>
            <a:r>
              <a:rPr kumimoji="0" lang="zh-CN" altLang="en-US" sz="1400" kern="1200" cap="none" spc="0" normalizeH="0" baseline="0" noProof="0" dirty="0">
                <a:latin typeface="微软雅黑" pitchFamily="34" charset="-122"/>
                <a:ea typeface="微软雅黑" pitchFamily="34" charset="-122"/>
                <a:cs typeface="+mn-cs"/>
              </a:rPr>
              <a:t>决策结果信息</a:t>
            </a:r>
            <a:endParaRPr kumimoji="0" lang="en-US" altLang="zh-CN" sz="1400" kern="1200" cap="none" spc="0" normalizeH="0" baseline="0" noProof="0" dirty="0">
              <a:latin typeface="微软雅黑" pitchFamily="34" charset="-122"/>
              <a:ea typeface="微软雅黑" pitchFamily="34" charset="-122"/>
              <a:cs typeface="+mn-cs"/>
            </a:endParaRPr>
          </a:p>
          <a:p>
            <a:pPr marR="0" defTabSz="914400">
              <a:buClrTx/>
              <a:buSzTx/>
              <a:buFontTx/>
              <a:buNone/>
              <a:defRPr/>
            </a:pPr>
            <a:r>
              <a:rPr kumimoji="0" lang="zh-CN" altLang="en-US" sz="1400" kern="1200" cap="none" spc="0" normalizeH="0" baseline="0" noProof="0" dirty="0">
                <a:latin typeface="微软雅黑" pitchFamily="34" charset="-122"/>
                <a:ea typeface="微软雅黑" pitchFamily="34" charset="-122"/>
                <a:cs typeface="+mn-cs"/>
              </a:rPr>
              <a:t>保存与跟踪</a:t>
            </a:r>
            <a:endParaRPr kumimoji="0" lang="zh-CN" altLang="en-US" sz="1400" kern="1200" cap="none" spc="0" normalizeH="0" baseline="0" noProof="0" dirty="0">
              <a:latin typeface="微软雅黑" pitchFamily="34" charset="-122"/>
              <a:ea typeface="微软雅黑" pitchFamily="34" charset="-122"/>
              <a:cs typeface="+mn-cs"/>
            </a:endParaRPr>
          </a:p>
        </p:txBody>
      </p:sp>
      <p:sp>
        <p:nvSpPr>
          <p:cNvPr id="56" name="矩形 55"/>
          <p:cNvSpPr/>
          <p:nvPr/>
        </p:nvSpPr>
        <p:spPr bwMode="auto">
          <a:xfrm>
            <a:off x="7112000" y="4561205"/>
            <a:ext cx="1979930" cy="481330"/>
          </a:xfrm>
          <a:prstGeom prst="rect">
            <a:avLst/>
          </a:prstGeom>
          <a:solidFill>
            <a:schemeClr val="accent5">
              <a:lumMod val="60000"/>
              <a:lumOff val="40000"/>
            </a:schemeClr>
          </a:solidFill>
          <a:ln w="12700"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系统（贷后预警人员</a:t>
            </a:r>
            <a:r>
              <a:rPr kumimoji="0" lang="en-US" altLang="zh-CN"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筛查过滤</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58" name="矩形 57"/>
          <p:cNvSpPr/>
          <p:nvPr/>
        </p:nvSpPr>
        <p:spPr bwMode="auto">
          <a:xfrm>
            <a:off x="5782719" y="5408996"/>
            <a:ext cx="1248139" cy="414333"/>
          </a:xfrm>
          <a:prstGeom prst="rect">
            <a:avLst/>
          </a:prstGeom>
          <a:solidFill>
            <a:schemeClr val="accent5">
              <a:lumMod val="60000"/>
              <a:lumOff val="40000"/>
            </a:schemeClr>
          </a:solidFill>
          <a:ln w="12700"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解除预警</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59" name="矩形 58"/>
          <p:cNvSpPr/>
          <p:nvPr/>
        </p:nvSpPr>
        <p:spPr bwMode="auto">
          <a:xfrm>
            <a:off x="9270866" y="5421938"/>
            <a:ext cx="1248139" cy="414333"/>
          </a:xfrm>
          <a:prstGeom prst="rect">
            <a:avLst/>
          </a:prstGeom>
          <a:solidFill>
            <a:schemeClr val="accent5">
              <a:lumMod val="60000"/>
              <a:lumOff val="40000"/>
            </a:schemeClr>
          </a:solidFill>
          <a:ln w="12700"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客户经理</a:t>
            </a:r>
            <a:r>
              <a:rPr kumimoji="0" lang="en-US" altLang="zh-CN"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风险经理调查</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60" name="矩形 59"/>
          <p:cNvSpPr/>
          <p:nvPr/>
        </p:nvSpPr>
        <p:spPr bwMode="auto">
          <a:xfrm>
            <a:off x="7546030" y="5421938"/>
            <a:ext cx="1248139" cy="414333"/>
          </a:xfrm>
          <a:prstGeom prst="rect">
            <a:avLst/>
          </a:prstGeom>
          <a:solidFill>
            <a:schemeClr val="accent5">
              <a:lumMod val="60000"/>
              <a:lumOff val="40000"/>
            </a:schemeClr>
          </a:solidFill>
          <a:ln w="12700" cap="rnd">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重点监控</a:t>
            </a:r>
            <a:r>
              <a:rPr kumimoji="0" lang="en-US" altLang="zh-CN"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提前回收</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cxnSp>
        <p:nvCxnSpPr>
          <p:cNvPr id="12342" name="直接箭头连接符 84"/>
          <p:cNvCxnSpPr>
            <a:stCxn id="11297" idx="3"/>
          </p:cNvCxnSpPr>
          <p:nvPr/>
        </p:nvCxnSpPr>
        <p:spPr>
          <a:xfrm flipV="1">
            <a:off x="4232910" y="3963670"/>
            <a:ext cx="458788" cy="0"/>
          </a:xfrm>
          <a:prstGeom prst="straightConnector1">
            <a:avLst/>
          </a:prstGeom>
          <a:ln w="9525" cap="flat" cmpd="sng">
            <a:solidFill>
              <a:schemeClr val="accent1"/>
            </a:solidFill>
            <a:prstDash val="solid"/>
            <a:headEnd type="none" w="med" len="med"/>
            <a:tailEnd type="triangle" w="med" len="med"/>
          </a:ln>
        </p:spPr>
      </p:cxnSp>
      <p:cxnSp>
        <p:nvCxnSpPr>
          <p:cNvPr id="12343" name="直接箭头连接符 96"/>
          <p:cNvCxnSpPr/>
          <p:nvPr/>
        </p:nvCxnSpPr>
        <p:spPr>
          <a:xfrm>
            <a:off x="6623050" y="4025265"/>
            <a:ext cx="488950" cy="0"/>
          </a:xfrm>
          <a:prstGeom prst="straightConnector1">
            <a:avLst/>
          </a:prstGeom>
          <a:ln w="9525" cap="flat" cmpd="sng">
            <a:solidFill>
              <a:schemeClr val="accent1"/>
            </a:solidFill>
            <a:prstDash val="solid"/>
            <a:headEnd type="none" w="med" len="med"/>
            <a:tailEnd type="triangle" w="med" len="med"/>
          </a:ln>
        </p:spPr>
      </p:cxnSp>
      <p:cxnSp>
        <p:nvCxnSpPr>
          <p:cNvPr id="12344" name="直接箭头连接符 102"/>
          <p:cNvCxnSpPr/>
          <p:nvPr/>
        </p:nvCxnSpPr>
        <p:spPr>
          <a:xfrm>
            <a:off x="8062913" y="4244340"/>
            <a:ext cx="0" cy="312738"/>
          </a:xfrm>
          <a:prstGeom prst="straightConnector1">
            <a:avLst/>
          </a:prstGeom>
          <a:ln w="9525" cap="flat" cmpd="sng">
            <a:solidFill>
              <a:schemeClr val="accent1"/>
            </a:solidFill>
            <a:prstDash val="solid"/>
            <a:headEnd type="none" w="med" len="med"/>
            <a:tailEnd type="triangle" w="med" len="med"/>
          </a:ln>
        </p:spPr>
      </p:cxnSp>
      <p:cxnSp>
        <p:nvCxnSpPr>
          <p:cNvPr id="12345" name="直接连接符 104"/>
          <p:cNvCxnSpPr/>
          <p:nvPr/>
        </p:nvCxnSpPr>
        <p:spPr>
          <a:xfrm>
            <a:off x="6403975" y="5260340"/>
            <a:ext cx="3490913" cy="0"/>
          </a:xfrm>
          <a:prstGeom prst="line">
            <a:avLst/>
          </a:prstGeom>
          <a:ln w="9525" cap="flat" cmpd="sng">
            <a:solidFill>
              <a:schemeClr val="accent1"/>
            </a:solidFill>
            <a:prstDash val="solid"/>
            <a:headEnd type="none" w="med" len="med"/>
            <a:tailEnd type="none" w="med" len="med"/>
          </a:ln>
        </p:spPr>
      </p:cxnSp>
      <p:cxnSp>
        <p:nvCxnSpPr>
          <p:cNvPr id="12346" name="直接箭头连接符 106"/>
          <p:cNvCxnSpPr/>
          <p:nvPr/>
        </p:nvCxnSpPr>
        <p:spPr>
          <a:xfrm>
            <a:off x="6403975" y="5260340"/>
            <a:ext cx="0" cy="161925"/>
          </a:xfrm>
          <a:prstGeom prst="straightConnector1">
            <a:avLst/>
          </a:prstGeom>
          <a:ln w="9525" cap="flat" cmpd="sng">
            <a:solidFill>
              <a:schemeClr val="accent1"/>
            </a:solidFill>
            <a:prstDash val="solid"/>
            <a:headEnd type="none" w="med" len="med"/>
            <a:tailEnd type="triangle" w="med" len="med"/>
          </a:ln>
        </p:spPr>
      </p:cxnSp>
      <p:cxnSp>
        <p:nvCxnSpPr>
          <p:cNvPr id="12347" name="直接箭头连接符 108"/>
          <p:cNvCxnSpPr/>
          <p:nvPr/>
        </p:nvCxnSpPr>
        <p:spPr>
          <a:xfrm>
            <a:off x="9894888" y="5260340"/>
            <a:ext cx="0" cy="168275"/>
          </a:xfrm>
          <a:prstGeom prst="straightConnector1">
            <a:avLst/>
          </a:prstGeom>
          <a:ln w="9525" cap="flat" cmpd="sng">
            <a:solidFill>
              <a:schemeClr val="accent1"/>
            </a:solidFill>
            <a:prstDash val="solid"/>
            <a:headEnd type="none" w="med" len="med"/>
            <a:tailEnd type="triangle" w="med" len="med"/>
          </a:ln>
        </p:spPr>
      </p:cxnSp>
      <p:cxnSp>
        <p:nvCxnSpPr>
          <p:cNvPr id="12348" name="直接箭头连接符 110"/>
          <p:cNvCxnSpPr/>
          <p:nvPr/>
        </p:nvCxnSpPr>
        <p:spPr>
          <a:xfrm flipH="1">
            <a:off x="8034338" y="5052378"/>
            <a:ext cx="0" cy="344487"/>
          </a:xfrm>
          <a:prstGeom prst="straightConnector1">
            <a:avLst/>
          </a:prstGeom>
          <a:ln w="9525" cap="flat" cmpd="sng">
            <a:solidFill>
              <a:schemeClr val="accent1"/>
            </a:solidFill>
            <a:prstDash val="solid"/>
            <a:headEnd type="none" w="med" len="med"/>
            <a:tailEnd type="triangle" w="med" len="med"/>
          </a:ln>
        </p:spPr>
      </p:cxnSp>
      <p:cxnSp>
        <p:nvCxnSpPr>
          <p:cNvPr id="12349" name="直接连接符 115"/>
          <p:cNvCxnSpPr/>
          <p:nvPr/>
        </p:nvCxnSpPr>
        <p:spPr>
          <a:xfrm flipV="1">
            <a:off x="6403975" y="6114415"/>
            <a:ext cx="3490913" cy="9525"/>
          </a:xfrm>
          <a:prstGeom prst="line">
            <a:avLst/>
          </a:prstGeom>
          <a:ln w="9525" cap="flat" cmpd="sng">
            <a:solidFill>
              <a:schemeClr val="accent1"/>
            </a:solidFill>
            <a:prstDash val="solid"/>
            <a:headEnd type="none" w="med" len="med"/>
            <a:tailEnd type="none" w="med" len="med"/>
          </a:ln>
        </p:spPr>
      </p:cxnSp>
      <p:cxnSp>
        <p:nvCxnSpPr>
          <p:cNvPr id="12350" name="直接箭头连接符 117"/>
          <p:cNvCxnSpPr/>
          <p:nvPr/>
        </p:nvCxnSpPr>
        <p:spPr>
          <a:xfrm>
            <a:off x="6403975" y="5846128"/>
            <a:ext cx="0" cy="277812"/>
          </a:xfrm>
          <a:prstGeom prst="straightConnector1">
            <a:avLst/>
          </a:prstGeom>
          <a:ln w="9525" cap="flat" cmpd="sng">
            <a:solidFill>
              <a:schemeClr val="accent1"/>
            </a:solidFill>
            <a:prstDash val="solid"/>
            <a:headEnd type="none" w="med" len="med"/>
            <a:tailEnd type="triangle" w="med" len="med"/>
          </a:ln>
        </p:spPr>
      </p:cxnSp>
      <p:cxnSp>
        <p:nvCxnSpPr>
          <p:cNvPr id="12351" name="直接箭头连接符 119"/>
          <p:cNvCxnSpPr/>
          <p:nvPr/>
        </p:nvCxnSpPr>
        <p:spPr>
          <a:xfrm flipH="1">
            <a:off x="8034338" y="5846128"/>
            <a:ext cx="0" cy="277812"/>
          </a:xfrm>
          <a:prstGeom prst="straightConnector1">
            <a:avLst/>
          </a:prstGeom>
          <a:ln w="9525" cap="flat" cmpd="sng">
            <a:solidFill>
              <a:schemeClr val="accent1"/>
            </a:solidFill>
            <a:prstDash val="solid"/>
            <a:headEnd type="none" w="med" len="med"/>
            <a:tailEnd type="triangle" w="med" len="med"/>
          </a:ln>
        </p:spPr>
      </p:cxnSp>
      <p:cxnSp>
        <p:nvCxnSpPr>
          <p:cNvPr id="12352" name="直接箭头连接符 121"/>
          <p:cNvCxnSpPr/>
          <p:nvPr/>
        </p:nvCxnSpPr>
        <p:spPr>
          <a:xfrm>
            <a:off x="9894888" y="5836603"/>
            <a:ext cx="0" cy="277812"/>
          </a:xfrm>
          <a:prstGeom prst="straightConnector1">
            <a:avLst/>
          </a:prstGeom>
          <a:ln w="9525" cap="flat" cmpd="sng">
            <a:solidFill>
              <a:schemeClr val="accent1"/>
            </a:solidFill>
            <a:prstDash val="solid"/>
            <a:headEnd type="none" w="med" len="med"/>
            <a:tailEnd type="triangle" w="med" len="med"/>
          </a:ln>
        </p:spPr>
      </p:cxnSp>
      <p:cxnSp>
        <p:nvCxnSpPr>
          <p:cNvPr id="12353" name="直接连接符 128"/>
          <p:cNvCxnSpPr/>
          <p:nvPr/>
        </p:nvCxnSpPr>
        <p:spPr>
          <a:xfrm flipV="1">
            <a:off x="8031163" y="6631940"/>
            <a:ext cx="3536950" cy="0"/>
          </a:xfrm>
          <a:prstGeom prst="line">
            <a:avLst/>
          </a:prstGeom>
          <a:ln w="9525" cap="flat" cmpd="sng">
            <a:solidFill>
              <a:schemeClr val="accent1"/>
            </a:solidFill>
            <a:prstDash val="solid"/>
            <a:headEnd type="none" w="med" len="med"/>
            <a:tailEnd type="none" w="med" len="med"/>
          </a:ln>
        </p:spPr>
      </p:cxnSp>
      <p:cxnSp>
        <p:nvCxnSpPr>
          <p:cNvPr id="12354" name="直接连接符 131"/>
          <p:cNvCxnSpPr/>
          <p:nvPr/>
        </p:nvCxnSpPr>
        <p:spPr>
          <a:xfrm>
            <a:off x="8034338" y="6114415"/>
            <a:ext cx="0" cy="508000"/>
          </a:xfrm>
          <a:prstGeom prst="line">
            <a:avLst/>
          </a:prstGeom>
          <a:ln w="9525" cap="flat" cmpd="sng">
            <a:solidFill>
              <a:schemeClr val="accent1"/>
            </a:solidFill>
            <a:prstDash val="solid"/>
            <a:headEnd type="none" w="med" len="med"/>
            <a:tailEnd type="none" w="med" len="med"/>
          </a:ln>
        </p:spPr>
      </p:cxnSp>
      <p:cxnSp>
        <p:nvCxnSpPr>
          <p:cNvPr id="12355" name="直接箭头连接符 140"/>
          <p:cNvCxnSpPr/>
          <p:nvPr/>
        </p:nvCxnSpPr>
        <p:spPr>
          <a:xfrm flipH="1" flipV="1">
            <a:off x="9091613" y="4772978"/>
            <a:ext cx="2476500" cy="4762"/>
          </a:xfrm>
          <a:prstGeom prst="straightConnector1">
            <a:avLst/>
          </a:prstGeom>
          <a:ln w="9525" cap="flat" cmpd="sng">
            <a:solidFill>
              <a:schemeClr val="accent1"/>
            </a:solidFill>
            <a:prstDash val="solid"/>
            <a:headEnd type="none" w="med" len="med"/>
            <a:tailEnd type="triangle" w="med" len="med"/>
          </a:ln>
        </p:spPr>
      </p:cxnSp>
      <p:cxnSp>
        <p:nvCxnSpPr>
          <p:cNvPr id="12356" name="直接连接符 151"/>
          <p:cNvCxnSpPr/>
          <p:nvPr/>
        </p:nvCxnSpPr>
        <p:spPr>
          <a:xfrm>
            <a:off x="11568113" y="4777740"/>
            <a:ext cx="0" cy="1844675"/>
          </a:xfrm>
          <a:prstGeom prst="line">
            <a:avLst/>
          </a:prstGeom>
          <a:ln w="9525" cap="flat" cmpd="sng">
            <a:solidFill>
              <a:schemeClr val="accent1"/>
            </a:solidFill>
            <a:prstDash val="solid"/>
            <a:headEnd type="none" w="med" len="med"/>
            <a:tailEnd type="none" w="med" len="med"/>
          </a:ln>
        </p:spPr>
      </p:cxnSp>
      <p:cxnSp>
        <p:nvCxnSpPr>
          <p:cNvPr id="12357" name="直接箭头连接符 154"/>
          <p:cNvCxnSpPr/>
          <p:nvPr/>
        </p:nvCxnSpPr>
        <p:spPr>
          <a:xfrm flipV="1">
            <a:off x="8794750" y="4244340"/>
            <a:ext cx="0" cy="384175"/>
          </a:xfrm>
          <a:prstGeom prst="straightConnector1">
            <a:avLst/>
          </a:prstGeom>
          <a:ln w="9525" cap="flat" cmpd="sng">
            <a:solidFill>
              <a:schemeClr val="accent1"/>
            </a:solidFill>
            <a:prstDash val="solid"/>
            <a:headEnd type="none" w="med" len="med"/>
            <a:tailEnd type="triangle" w="med" len="med"/>
          </a:ln>
        </p:spPr>
      </p:cxnSp>
      <p:sp>
        <p:nvSpPr>
          <p:cNvPr id="11334" name="矩形 165"/>
          <p:cNvSpPr>
            <a:spLocks noChangeArrowheads="1"/>
          </p:cNvSpPr>
          <p:nvPr/>
        </p:nvSpPr>
        <p:spPr bwMode="auto">
          <a:xfrm>
            <a:off x="2921000" y="1888490"/>
            <a:ext cx="3571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rPr>
              <a:t>1</a:t>
            </a:r>
            <a:endPar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335" name="矩形 166"/>
          <p:cNvSpPr>
            <a:spLocks noChangeArrowheads="1"/>
          </p:cNvSpPr>
          <p:nvPr/>
        </p:nvSpPr>
        <p:spPr bwMode="auto">
          <a:xfrm>
            <a:off x="2865438" y="2736215"/>
            <a:ext cx="3571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rPr>
              <a:t>2</a:t>
            </a:r>
            <a:endPar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336" name="矩形 167"/>
          <p:cNvSpPr>
            <a:spLocks noChangeArrowheads="1"/>
          </p:cNvSpPr>
          <p:nvPr/>
        </p:nvSpPr>
        <p:spPr bwMode="auto">
          <a:xfrm>
            <a:off x="4276725" y="3593465"/>
            <a:ext cx="3571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rPr>
              <a:t>3</a:t>
            </a:r>
            <a:endPar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337" name="矩形 168"/>
          <p:cNvSpPr>
            <a:spLocks noChangeArrowheads="1"/>
          </p:cNvSpPr>
          <p:nvPr/>
        </p:nvSpPr>
        <p:spPr bwMode="auto">
          <a:xfrm>
            <a:off x="6743700" y="3569653"/>
            <a:ext cx="3571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rPr>
              <a:t>4</a:t>
            </a:r>
            <a:endPar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338" name="矩形 169"/>
          <p:cNvSpPr>
            <a:spLocks noChangeArrowheads="1"/>
          </p:cNvSpPr>
          <p:nvPr/>
        </p:nvSpPr>
        <p:spPr bwMode="auto">
          <a:xfrm>
            <a:off x="7656513" y="4222115"/>
            <a:ext cx="3556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rPr>
              <a:t>5</a:t>
            </a:r>
            <a:endPar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339" name="矩形 170"/>
          <p:cNvSpPr>
            <a:spLocks noChangeArrowheads="1"/>
          </p:cNvSpPr>
          <p:nvPr/>
        </p:nvSpPr>
        <p:spPr bwMode="auto">
          <a:xfrm>
            <a:off x="7643813" y="5069840"/>
            <a:ext cx="3571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rPr>
              <a:t>6</a:t>
            </a:r>
            <a:endPar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340" name="矩形 171"/>
          <p:cNvSpPr>
            <a:spLocks noChangeArrowheads="1"/>
          </p:cNvSpPr>
          <p:nvPr/>
        </p:nvSpPr>
        <p:spPr bwMode="auto">
          <a:xfrm>
            <a:off x="7673975" y="6195378"/>
            <a:ext cx="3571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rPr>
              <a:t>7</a:t>
            </a:r>
            <a:endPar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341" name="矩形 172"/>
          <p:cNvSpPr>
            <a:spLocks noChangeArrowheads="1"/>
          </p:cNvSpPr>
          <p:nvPr/>
        </p:nvSpPr>
        <p:spPr bwMode="auto">
          <a:xfrm>
            <a:off x="10290175" y="4479290"/>
            <a:ext cx="3556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endParaRPr kumimoji="0" lang="zh-CN" altLang="en-US"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342" name="矩形 173"/>
          <p:cNvSpPr>
            <a:spLocks noChangeArrowheads="1"/>
          </p:cNvSpPr>
          <p:nvPr/>
        </p:nvSpPr>
        <p:spPr bwMode="auto">
          <a:xfrm>
            <a:off x="8848725" y="4247515"/>
            <a:ext cx="35718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rPr>
              <a:t>8</a:t>
            </a:r>
            <a:endPar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1343" name="矩形 174"/>
          <p:cNvSpPr>
            <a:spLocks noChangeArrowheads="1"/>
          </p:cNvSpPr>
          <p:nvPr/>
        </p:nvSpPr>
        <p:spPr bwMode="auto">
          <a:xfrm>
            <a:off x="4325938" y="2150428"/>
            <a:ext cx="3571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defRPr/>
            </a:pPr>
            <a:r>
              <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rPr>
              <a:t>1</a:t>
            </a:r>
            <a:endParaRPr kumimoji="0" lang="en-US" altLang="zh-CN" sz="14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cs"/>
            </a:endParaRPr>
          </a:p>
        </p:txBody>
      </p:sp>
      <p:sp>
        <p:nvSpPr>
          <p:cNvPr id="177" name="文本框 176"/>
          <p:cNvSpPr txBox="1"/>
          <p:nvPr/>
        </p:nvSpPr>
        <p:spPr>
          <a:xfrm>
            <a:off x="8170863" y="1328103"/>
            <a:ext cx="3286125" cy="327660"/>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marR="0" lvl="0" indent="-285750" algn="l" defTabSz="914400" rtl="0" eaLnBrk="0" fontAlgn="base" latinLnBrk="0" hangingPunct="0">
              <a:lnSpc>
                <a:spcPct val="110000"/>
              </a:lnSpc>
              <a:spcBef>
                <a:spcPct val="25000"/>
              </a:spcBef>
              <a:spcAft>
                <a:spcPct val="25000"/>
              </a:spcAft>
              <a:buClrTx/>
              <a:buSzTx/>
              <a:buFont typeface="Wingdings" pitchFamily="2" charset="2"/>
              <a:buChar char="n"/>
              <a:defRPr/>
            </a:pPr>
            <a:r>
              <a:rPr kumimoji="0" lang="zh-CN" altLang="en-US" sz="1400" b="0" i="0" u="none" strike="noStrike" kern="1200" cap="none" spc="0" normalizeH="0" baseline="0" noProof="0" dirty="0">
                <a:ln>
                  <a:noFill/>
                </a:ln>
                <a:solidFill>
                  <a:schemeClr val="tx1"/>
                </a:solidFill>
                <a:effectLst/>
                <a:uLnTx/>
                <a:uFillTx/>
                <a:cs typeface="微软雅黑" pitchFamily="34" charset="-122"/>
              </a:rPr>
              <a:t>策略：“评分</a:t>
            </a:r>
            <a:r>
              <a:rPr kumimoji="0" lang="en-US" altLang="zh-CN" sz="1400" b="0" i="0" u="none" strike="noStrike" kern="1200" cap="none" spc="0" normalizeH="0" baseline="0" noProof="0" dirty="0">
                <a:ln>
                  <a:noFill/>
                </a:ln>
                <a:solidFill>
                  <a:schemeClr val="tx1"/>
                </a:solidFill>
                <a:effectLst/>
                <a:uLnTx/>
                <a:uFillTx/>
                <a:cs typeface="微软雅黑" pitchFamily="34" charset="-122"/>
              </a:rPr>
              <a:t>+</a:t>
            </a:r>
            <a:r>
              <a:rPr kumimoji="0" lang="zh-CN" altLang="en-US" sz="1400" b="0" i="0" u="none" strike="noStrike" kern="1200" cap="none" spc="0" normalizeH="0" baseline="0" noProof="0" dirty="0">
                <a:ln>
                  <a:noFill/>
                </a:ln>
                <a:solidFill>
                  <a:schemeClr val="tx1"/>
                </a:solidFill>
                <a:effectLst/>
                <a:uLnTx/>
                <a:uFillTx/>
                <a:cs typeface="微软雅黑" pitchFamily="34" charset="-122"/>
              </a:rPr>
              <a:t>预警规则</a:t>
            </a:r>
            <a:r>
              <a:rPr kumimoji="0" lang="zh-CN" altLang="en-US" sz="1400" b="1" i="0" u="none" strike="noStrike" kern="1200" cap="none" spc="0" normalizeH="0" baseline="0" noProof="0" dirty="0">
                <a:ln>
                  <a:noFill/>
                </a:ln>
                <a:solidFill>
                  <a:schemeClr val="tx1"/>
                </a:solidFill>
                <a:effectLst/>
                <a:uLnTx/>
                <a:uFillTx/>
                <a:cs typeface="微软雅黑" pitchFamily="34" charset="-122"/>
              </a:rPr>
              <a:t>”</a:t>
            </a:r>
            <a:endParaRPr kumimoji="0" lang="en-US" altLang="zh-CN" sz="1400" b="1" i="0" u="none" strike="noStrike" kern="1200" cap="none" spc="0" normalizeH="0" baseline="0" noProof="0" dirty="0">
              <a:ln>
                <a:noFill/>
              </a:ln>
              <a:solidFill>
                <a:schemeClr val="tx1"/>
              </a:solidFill>
              <a:effectLst/>
              <a:uLnTx/>
              <a:uFillTx/>
              <a:cs typeface="微软雅黑" pitchFamily="34" charset="-122"/>
            </a:endParaRPr>
          </a:p>
        </p:txBody>
      </p:sp>
      <p:sp>
        <p:nvSpPr>
          <p:cNvPr id="178" name="文本框 177"/>
          <p:cNvSpPr txBox="1"/>
          <p:nvPr/>
        </p:nvSpPr>
        <p:spPr>
          <a:xfrm>
            <a:off x="8170863" y="1726565"/>
            <a:ext cx="3286125" cy="327660"/>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marR="0" lvl="0" indent="-285750" algn="l" defTabSz="914400" rtl="0" eaLnBrk="0" fontAlgn="base" latinLnBrk="0" hangingPunct="0">
              <a:lnSpc>
                <a:spcPct val="110000"/>
              </a:lnSpc>
              <a:spcBef>
                <a:spcPct val="25000"/>
              </a:spcBef>
              <a:spcAft>
                <a:spcPct val="25000"/>
              </a:spcAft>
              <a:buClrTx/>
              <a:buSzTx/>
              <a:buFont typeface="Wingdings" pitchFamily="2" charset="2"/>
              <a:buChar char="n"/>
              <a:defRPr/>
            </a:pPr>
            <a:r>
              <a:rPr kumimoji="0" lang="zh-CN" altLang="en-US" sz="1400" b="0" i="0" u="none" strike="noStrike" kern="1200" cap="none" spc="0" normalizeH="0" baseline="0" noProof="0" dirty="0">
                <a:ln>
                  <a:noFill/>
                </a:ln>
                <a:solidFill>
                  <a:schemeClr val="tx1"/>
                </a:solidFill>
                <a:effectLst/>
                <a:uLnTx/>
                <a:uFillTx/>
                <a:cs typeface="+mn-cs"/>
              </a:rPr>
              <a:t>流程：全流程、闭环管理</a:t>
            </a:r>
            <a:endParaRPr kumimoji="0" lang="en-US" altLang="zh-CN" sz="1600" b="0" i="0" u="none" strike="noStrike" kern="1200" cap="none" spc="0" normalizeH="0" baseline="0" noProof="0" dirty="0">
              <a:ln>
                <a:noFill/>
              </a:ln>
              <a:solidFill>
                <a:schemeClr val="tx1"/>
              </a:solidFill>
              <a:effectLst/>
              <a:uLnTx/>
              <a:uFillTx/>
              <a:cs typeface="+mn-cs"/>
            </a:endParaRPr>
          </a:p>
        </p:txBody>
      </p:sp>
      <p:sp>
        <p:nvSpPr>
          <p:cNvPr id="179" name="文本框 178"/>
          <p:cNvSpPr txBox="1"/>
          <p:nvPr/>
        </p:nvSpPr>
        <p:spPr>
          <a:xfrm>
            <a:off x="8166100" y="2171065"/>
            <a:ext cx="3508375" cy="327660"/>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marR="0" lvl="0" indent="-285750" algn="l" defTabSz="914400" rtl="0" eaLnBrk="0" fontAlgn="base" latinLnBrk="0" hangingPunct="0">
              <a:lnSpc>
                <a:spcPct val="110000"/>
              </a:lnSpc>
              <a:spcBef>
                <a:spcPct val="25000"/>
              </a:spcBef>
              <a:spcAft>
                <a:spcPct val="25000"/>
              </a:spcAft>
              <a:buClrTx/>
              <a:buSzTx/>
              <a:buFont typeface="Wingdings" pitchFamily="2" charset="2"/>
              <a:buChar char="n"/>
              <a:defRPr/>
            </a:pPr>
            <a:r>
              <a:rPr kumimoji="0" lang="zh-CN" altLang="en-US" sz="1400" b="0" i="0" u="none" strike="noStrike" kern="1200" cap="none" spc="0" normalizeH="0" baseline="0" noProof="0" dirty="0">
                <a:ln>
                  <a:noFill/>
                </a:ln>
                <a:solidFill>
                  <a:schemeClr val="tx1"/>
                </a:solidFill>
                <a:effectLst/>
                <a:uLnTx/>
                <a:uFillTx/>
                <a:cs typeface="+mn-cs"/>
              </a:rPr>
              <a:t>触发式预警：重点监控风险客户</a:t>
            </a:r>
            <a:endParaRPr kumimoji="0" lang="zh-CN" altLang="en-US" sz="1400" b="0" i="0" u="none" strike="noStrike" kern="1200" cap="none" spc="0" normalizeH="0" baseline="0" noProof="0" dirty="0">
              <a:ln>
                <a:noFill/>
              </a:ln>
              <a:solidFill>
                <a:schemeClr val="tx1"/>
              </a:solidFill>
              <a:effectLst/>
              <a:uLnTx/>
              <a:uFillTx/>
              <a:cs typeface="+mn-cs"/>
            </a:endParaRPr>
          </a:p>
        </p:txBody>
      </p:sp>
      <p:sp>
        <p:nvSpPr>
          <p:cNvPr id="182" name="文本框 181"/>
          <p:cNvSpPr txBox="1"/>
          <p:nvPr/>
        </p:nvSpPr>
        <p:spPr>
          <a:xfrm>
            <a:off x="8199438" y="2664778"/>
            <a:ext cx="3508375" cy="327660"/>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marR="0" lvl="0" indent="-285750" algn="l" defTabSz="914400" rtl="0" eaLnBrk="0" fontAlgn="base" latinLnBrk="0" hangingPunct="0">
              <a:lnSpc>
                <a:spcPct val="110000"/>
              </a:lnSpc>
              <a:spcBef>
                <a:spcPct val="25000"/>
              </a:spcBef>
              <a:spcAft>
                <a:spcPct val="25000"/>
              </a:spcAft>
              <a:buClrTx/>
              <a:buSzTx/>
              <a:buFont typeface="Wingdings" pitchFamily="2" charset="2"/>
              <a:buChar char="n"/>
              <a:defRPr/>
            </a:pPr>
            <a:r>
              <a:rPr kumimoji="0" lang="zh-CN" altLang="en-US" sz="1400" b="0" i="0" u="none" strike="noStrike" kern="1200" cap="none" spc="0" normalizeH="0" baseline="0" noProof="0" dirty="0">
                <a:ln>
                  <a:noFill/>
                </a:ln>
                <a:solidFill>
                  <a:schemeClr val="tx1"/>
                </a:solidFill>
                <a:effectLst/>
                <a:uLnTx/>
                <a:uFillTx/>
                <a:cs typeface="+mn-cs"/>
              </a:rPr>
              <a:t>高效率：系统和人工充分集合</a:t>
            </a:r>
            <a:endParaRPr kumimoji="0" lang="zh-CN" altLang="en-US" sz="1400" b="0" i="0" u="none" strike="noStrike" kern="1200" cap="none" spc="0" normalizeH="0" baseline="0" noProof="0" dirty="0">
              <a:ln>
                <a:noFill/>
              </a:ln>
              <a:solidFill>
                <a:schemeClr val="tx1"/>
              </a:solidFill>
              <a:effectLst/>
              <a:uLnTx/>
              <a:uFillTx/>
              <a:cs typeface="+mn-cs"/>
            </a:endParaRPr>
          </a:p>
        </p:txBody>
      </p:sp>
      <p:sp>
        <p:nvSpPr>
          <p:cNvPr id="183" name="圆柱形 182"/>
          <p:cNvSpPr/>
          <p:nvPr/>
        </p:nvSpPr>
        <p:spPr bwMode="auto">
          <a:xfrm>
            <a:off x="5507038" y="1116965"/>
            <a:ext cx="671513" cy="768350"/>
          </a:xfrm>
          <a:prstGeom prst="can">
            <a:avLst/>
          </a:prstGeom>
          <a:solidFill>
            <a:schemeClr val="bg2">
              <a:lumMod val="75000"/>
            </a:schemeClr>
          </a:solidFill>
          <a:ln w="12700" cap="rnd">
            <a:solidFill>
              <a:schemeClr val="accent4">
                <a:lumMod val="50000"/>
              </a:schemeClr>
            </a:solid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法律数据</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184" name="圆柱形 183"/>
          <p:cNvSpPr/>
          <p:nvPr/>
        </p:nvSpPr>
        <p:spPr bwMode="auto">
          <a:xfrm>
            <a:off x="6577013" y="1116965"/>
            <a:ext cx="671513" cy="768350"/>
          </a:xfrm>
          <a:prstGeom prst="can">
            <a:avLst/>
          </a:prstGeom>
          <a:solidFill>
            <a:schemeClr val="bg2">
              <a:lumMod val="75000"/>
            </a:schemeClr>
          </a:solidFill>
          <a:ln w="12700" cap="rnd">
            <a:solidFill>
              <a:schemeClr val="accent4">
                <a:lumMod val="50000"/>
              </a:schemeClr>
            </a:solid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反欺诈</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206" name="文本框 205"/>
          <p:cNvSpPr txBox="1"/>
          <p:nvPr/>
        </p:nvSpPr>
        <p:spPr>
          <a:xfrm>
            <a:off x="8199438" y="3142615"/>
            <a:ext cx="3508375" cy="327660"/>
          </a:xfrm>
          <a:prstGeom prst="rect">
            <a:avLst/>
          </a:prstGeom>
          <a:noFill/>
        </p:spPr>
        <p:txBody>
          <a:bodyPr>
            <a:spAutoFit/>
          </a:bodyPr>
          <a:lstStyle>
            <a:defPPr>
              <a:defRPr lang="zh-CN"/>
            </a:defPPr>
            <a:lvl1pPr>
              <a:defRPr sz="2400" b="1">
                <a:latin typeface="微软雅黑" pitchFamily="34" charset="-122"/>
                <a:ea typeface="微软雅黑" pitchFamily="34" charset="-122"/>
              </a:defRPr>
            </a:lvl1pPr>
          </a:lstStyle>
          <a:p>
            <a:pPr marL="285750" marR="0" lvl="0" indent="-285750" algn="l" defTabSz="914400" rtl="0" eaLnBrk="0" fontAlgn="base" latinLnBrk="0" hangingPunct="0">
              <a:lnSpc>
                <a:spcPct val="110000"/>
              </a:lnSpc>
              <a:spcBef>
                <a:spcPct val="25000"/>
              </a:spcBef>
              <a:spcAft>
                <a:spcPct val="25000"/>
              </a:spcAft>
              <a:buClrTx/>
              <a:buSzTx/>
              <a:buFont typeface="Wingdings" pitchFamily="2" charset="2"/>
              <a:buChar char="n"/>
              <a:defRPr/>
            </a:pPr>
            <a:r>
              <a:rPr kumimoji="0" lang="zh-CN" altLang="en-US" sz="1400" b="0" i="0" u="none" strike="noStrike" kern="1200" cap="none" spc="0" normalizeH="0" baseline="0" noProof="0" dirty="0">
                <a:ln>
                  <a:noFill/>
                </a:ln>
                <a:solidFill>
                  <a:schemeClr val="tx1"/>
                </a:solidFill>
                <a:effectLst/>
                <a:uLnTx/>
                <a:uFillTx/>
                <a:cs typeface="+mn-cs"/>
              </a:rPr>
              <a:t>兼容性：最低限度改动贷后管理系统</a:t>
            </a:r>
            <a:endParaRPr kumimoji="0" lang="zh-CN" altLang="en-US" sz="1400" b="0" i="0" u="none" strike="noStrike" kern="1200" cap="none" spc="0" normalizeH="0" baseline="0" noProof="0" dirty="0">
              <a:ln>
                <a:noFill/>
              </a:ln>
              <a:solidFill>
                <a:schemeClr val="tx1"/>
              </a:solidFill>
              <a:effectLst/>
              <a:uLnTx/>
              <a:uFillTx/>
              <a:cs typeface="+mn-cs"/>
            </a:endParaRPr>
          </a:p>
        </p:txBody>
      </p:sp>
      <p:sp>
        <p:nvSpPr>
          <p:cNvPr id="208" name="圆柱形 207"/>
          <p:cNvSpPr/>
          <p:nvPr/>
        </p:nvSpPr>
        <p:spPr bwMode="auto">
          <a:xfrm>
            <a:off x="7486650" y="1139190"/>
            <a:ext cx="671513" cy="768350"/>
          </a:xfrm>
          <a:prstGeom prst="can">
            <a:avLst/>
          </a:prstGeom>
          <a:solidFill>
            <a:schemeClr val="bg2">
              <a:lumMod val="75000"/>
            </a:schemeClr>
          </a:solidFill>
          <a:ln w="12700" cap="rnd">
            <a:solidFill>
              <a:schemeClr val="accent4">
                <a:lumMod val="50000"/>
              </a:schemeClr>
            </a:solidFill>
            <a:rou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工商数据</a:t>
            </a:r>
            <a:endParaRPr kumimoji="0" lang="zh-CN" altLang="en-US" sz="1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cxnSp>
        <p:nvCxnSpPr>
          <p:cNvPr id="4" name="肘形连接符 3"/>
          <p:cNvCxnSpPr>
            <a:stCxn id="183" idx="3"/>
            <a:endCxn id="31" idx="0"/>
          </p:cNvCxnSpPr>
          <p:nvPr/>
        </p:nvCxnSpPr>
        <p:spPr>
          <a:xfrm rot="5400000">
            <a:off x="4115494" y="542370"/>
            <a:ext cx="384357" cy="30702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84" idx="3"/>
            <a:endCxn id="31" idx="0"/>
          </p:cNvCxnSpPr>
          <p:nvPr/>
        </p:nvCxnSpPr>
        <p:spPr>
          <a:xfrm rot="5400000">
            <a:off x="4650482" y="7383"/>
            <a:ext cx="384357" cy="41402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208" idx="3"/>
            <a:endCxn id="31" idx="0"/>
          </p:cNvCxnSpPr>
          <p:nvPr/>
        </p:nvCxnSpPr>
        <p:spPr>
          <a:xfrm rot="5400000">
            <a:off x="5116412" y="-436323"/>
            <a:ext cx="362132" cy="50498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29" idx="3"/>
            <a:endCxn id="31" idx="0"/>
          </p:cNvCxnSpPr>
          <p:nvPr/>
        </p:nvCxnSpPr>
        <p:spPr>
          <a:xfrm rot="5400000">
            <a:off x="3084809" y="1585755"/>
            <a:ext cx="371657" cy="9961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27" idx="3"/>
            <a:endCxn id="31" idx="0"/>
          </p:cNvCxnSpPr>
          <p:nvPr/>
        </p:nvCxnSpPr>
        <p:spPr>
          <a:xfrm rot="16200000" flipH="1">
            <a:off x="2081906" y="1579029"/>
            <a:ext cx="387532" cy="9937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26" idx="3"/>
            <a:endCxn id="31" idx="0"/>
          </p:cNvCxnSpPr>
          <p:nvPr/>
        </p:nvCxnSpPr>
        <p:spPr>
          <a:xfrm rot="16200000" flipH="1">
            <a:off x="1585018" y="1082141"/>
            <a:ext cx="387532" cy="19875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数据维度广、更新及时</a:t>
            </a:r>
            <a:endParaRPr lang="zh-CN" altLang="en-US" dirty="0"/>
          </a:p>
        </p:txBody>
      </p:sp>
      <p:graphicFrame>
        <p:nvGraphicFramePr>
          <p:cNvPr id="3" name="表格 2"/>
          <p:cNvGraphicFramePr>
            <a:graphicFrameLocks noGrp="1"/>
          </p:cNvGraphicFramePr>
          <p:nvPr/>
        </p:nvGraphicFramePr>
        <p:xfrm>
          <a:off x="4202786" y="2079893"/>
          <a:ext cx="4390130" cy="2699802"/>
        </p:xfrm>
        <a:graphic>
          <a:graphicData uri="http://schemas.openxmlformats.org/drawingml/2006/table">
            <a:tbl>
              <a:tblPr firstRow="1" firstCol="1" bandRow="1">
                <a:tableStyleId>{9D7B26C5-4107-4FEC-AEDC-1716B250A1EF}</a:tableStyleId>
              </a:tblPr>
              <a:tblGrid>
                <a:gridCol w="2195065"/>
                <a:gridCol w="2195065"/>
              </a:tblGrid>
              <a:tr h="385686">
                <a:tc>
                  <a:txBody>
                    <a:bodyPr/>
                    <a:lstStyle/>
                    <a:p>
                      <a:pPr algn="ctr">
                        <a:spcAft>
                          <a:spcPts val="0"/>
                        </a:spcAft>
                      </a:pPr>
                      <a:r>
                        <a:rPr lang="zh-CN" sz="1600" kern="100" dirty="0">
                          <a:effectLst/>
                          <a:latin typeface="微软雅黑" pitchFamily="34" charset="-122"/>
                          <a:ea typeface="微软雅黑" pitchFamily="34" charset="-122"/>
                        </a:rPr>
                        <a:t>数据</a:t>
                      </a:r>
                      <a:endParaRPr lang="zh-CN" sz="1600" kern="10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600" kern="100">
                          <a:effectLst/>
                          <a:latin typeface="微软雅黑" pitchFamily="34" charset="-122"/>
                          <a:ea typeface="微软雅黑" pitchFamily="34" charset="-122"/>
                        </a:rPr>
                        <a:t>更新频率</a:t>
                      </a:r>
                      <a:endParaRPr lang="zh-CN" sz="1600" kern="100">
                        <a:effectLst/>
                        <a:latin typeface="微软雅黑" pitchFamily="34" charset="-122"/>
                        <a:ea typeface="微软雅黑" pitchFamily="34" charset="-122"/>
                        <a:cs typeface="Times New Roman" pitchFamily="18" charset="0"/>
                      </a:endParaRPr>
                    </a:p>
                  </a:txBody>
                  <a:tcPr marL="68580" marR="68580" marT="0" marB="0" anchor="ctr"/>
                </a:tc>
              </a:tr>
              <a:tr h="385686">
                <a:tc>
                  <a:txBody>
                    <a:bodyPr/>
                    <a:lstStyle/>
                    <a:p>
                      <a:pPr algn="ctr">
                        <a:spcAft>
                          <a:spcPts val="0"/>
                        </a:spcAft>
                      </a:pPr>
                      <a:r>
                        <a:rPr lang="zh-CN" sz="1600" kern="100" dirty="0">
                          <a:effectLst/>
                          <a:latin typeface="微软雅黑" pitchFamily="34" charset="-122"/>
                          <a:ea typeface="微软雅黑" pitchFamily="34" charset="-122"/>
                        </a:rPr>
                        <a:t>税务数据</a:t>
                      </a:r>
                      <a:endParaRPr lang="zh-CN" sz="1600" kern="100" dirty="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600" kern="100" dirty="0">
                          <a:effectLst/>
                          <a:latin typeface="微软雅黑" pitchFamily="34" charset="-122"/>
                          <a:ea typeface="微软雅黑" pitchFamily="34" charset="-122"/>
                        </a:rPr>
                        <a:t>月</a:t>
                      </a:r>
                      <a:endParaRPr lang="zh-CN" sz="1600" kern="100" dirty="0">
                        <a:effectLst/>
                        <a:latin typeface="微软雅黑" pitchFamily="34" charset="-122"/>
                        <a:ea typeface="微软雅黑" pitchFamily="34" charset="-122"/>
                        <a:cs typeface="Times New Roman" pitchFamily="18" charset="0"/>
                      </a:endParaRPr>
                    </a:p>
                  </a:txBody>
                  <a:tcPr marL="68580" marR="68580" marT="0" marB="0" anchor="ctr"/>
                </a:tc>
              </a:tr>
              <a:tr h="385686">
                <a:tc>
                  <a:txBody>
                    <a:bodyPr/>
                    <a:lstStyle/>
                    <a:p>
                      <a:pPr algn="ctr">
                        <a:spcAft>
                          <a:spcPts val="0"/>
                        </a:spcAft>
                      </a:pPr>
                      <a:r>
                        <a:rPr lang="zh-CN" sz="1600" kern="100">
                          <a:effectLst/>
                          <a:latin typeface="微软雅黑" pitchFamily="34" charset="-122"/>
                          <a:ea typeface="微软雅黑" pitchFamily="34" charset="-122"/>
                        </a:rPr>
                        <a:t>工商数据</a:t>
                      </a:r>
                      <a:endParaRPr lang="zh-CN" sz="1600" kern="10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600" kern="100" dirty="0">
                          <a:effectLst/>
                          <a:latin typeface="微软雅黑" pitchFamily="34" charset="-122"/>
                          <a:ea typeface="微软雅黑" pitchFamily="34" charset="-122"/>
                        </a:rPr>
                        <a:t>实时</a:t>
                      </a:r>
                      <a:endParaRPr lang="zh-CN" sz="1600" kern="100" dirty="0">
                        <a:effectLst/>
                        <a:latin typeface="微软雅黑" pitchFamily="34" charset="-122"/>
                        <a:ea typeface="微软雅黑" pitchFamily="34" charset="-122"/>
                        <a:cs typeface="Times New Roman" pitchFamily="18" charset="0"/>
                      </a:endParaRPr>
                    </a:p>
                  </a:txBody>
                  <a:tcPr marL="68580" marR="68580" marT="0" marB="0" anchor="ctr"/>
                </a:tc>
              </a:tr>
              <a:tr h="385686">
                <a:tc>
                  <a:txBody>
                    <a:bodyPr/>
                    <a:lstStyle/>
                    <a:p>
                      <a:pPr algn="ctr">
                        <a:spcAft>
                          <a:spcPts val="0"/>
                        </a:spcAft>
                      </a:pPr>
                      <a:r>
                        <a:rPr lang="zh-CN" sz="1600" kern="100">
                          <a:effectLst/>
                          <a:latin typeface="微软雅黑" pitchFamily="34" charset="-122"/>
                          <a:ea typeface="微软雅黑" pitchFamily="34" charset="-122"/>
                        </a:rPr>
                        <a:t>司法数据</a:t>
                      </a:r>
                      <a:endParaRPr lang="zh-CN" sz="1600" kern="10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600" kern="100" dirty="0">
                          <a:effectLst/>
                          <a:latin typeface="微软雅黑" pitchFamily="34" charset="-122"/>
                          <a:ea typeface="微软雅黑" pitchFamily="34" charset="-122"/>
                        </a:rPr>
                        <a:t>实时</a:t>
                      </a:r>
                      <a:endParaRPr lang="zh-CN" sz="1600" kern="100" dirty="0">
                        <a:effectLst/>
                        <a:latin typeface="微软雅黑" pitchFamily="34" charset="-122"/>
                        <a:ea typeface="微软雅黑" pitchFamily="34" charset="-122"/>
                        <a:cs typeface="Times New Roman" pitchFamily="18" charset="0"/>
                      </a:endParaRPr>
                    </a:p>
                  </a:txBody>
                  <a:tcPr marL="68580" marR="68580" marT="0" marB="0" anchor="ctr"/>
                </a:tc>
              </a:tr>
              <a:tr h="385686">
                <a:tc>
                  <a:txBody>
                    <a:bodyPr/>
                    <a:lstStyle/>
                    <a:p>
                      <a:pPr algn="ctr">
                        <a:spcAft>
                          <a:spcPts val="0"/>
                        </a:spcAft>
                      </a:pPr>
                      <a:r>
                        <a:rPr lang="zh-CN" sz="1600" kern="100">
                          <a:effectLst/>
                          <a:latin typeface="微软雅黑" pitchFamily="34" charset="-122"/>
                          <a:ea typeface="微软雅黑" pitchFamily="34" charset="-122"/>
                        </a:rPr>
                        <a:t>黑名单</a:t>
                      </a:r>
                      <a:endParaRPr lang="zh-CN" sz="1600" kern="10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600" kern="100">
                          <a:effectLst/>
                          <a:latin typeface="微软雅黑" pitchFamily="34" charset="-122"/>
                          <a:ea typeface="微软雅黑" pitchFamily="34" charset="-122"/>
                        </a:rPr>
                        <a:t>月</a:t>
                      </a:r>
                      <a:endParaRPr lang="zh-CN" sz="1600" kern="100">
                        <a:effectLst/>
                        <a:latin typeface="微软雅黑" pitchFamily="34" charset="-122"/>
                        <a:ea typeface="微软雅黑" pitchFamily="34" charset="-122"/>
                        <a:cs typeface="Times New Roman" pitchFamily="18" charset="0"/>
                      </a:endParaRPr>
                    </a:p>
                  </a:txBody>
                  <a:tcPr marL="68580" marR="68580" marT="0" marB="0" anchor="ctr"/>
                </a:tc>
              </a:tr>
              <a:tr h="385686">
                <a:tc>
                  <a:txBody>
                    <a:bodyPr/>
                    <a:lstStyle/>
                    <a:p>
                      <a:pPr algn="ctr">
                        <a:spcAft>
                          <a:spcPts val="0"/>
                        </a:spcAft>
                      </a:pPr>
                      <a:r>
                        <a:rPr lang="zh-CN" sz="1600" kern="100">
                          <a:effectLst/>
                          <a:latin typeface="微软雅黑" pitchFamily="34" charset="-122"/>
                          <a:ea typeface="微软雅黑" pitchFamily="34" charset="-122"/>
                        </a:rPr>
                        <a:t>反欺诈</a:t>
                      </a:r>
                      <a:endParaRPr lang="zh-CN" sz="1600" kern="10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600" kern="100">
                          <a:effectLst/>
                          <a:latin typeface="微软雅黑" pitchFamily="34" charset="-122"/>
                          <a:ea typeface="微软雅黑" pitchFamily="34" charset="-122"/>
                        </a:rPr>
                        <a:t>月</a:t>
                      </a:r>
                      <a:endParaRPr lang="zh-CN" sz="1600" kern="100">
                        <a:effectLst/>
                        <a:latin typeface="微软雅黑" pitchFamily="34" charset="-122"/>
                        <a:ea typeface="微软雅黑" pitchFamily="34" charset="-122"/>
                        <a:cs typeface="Times New Roman" pitchFamily="18" charset="0"/>
                      </a:endParaRPr>
                    </a:p>
                  </a:txBody>
                  <a:tcPr marL="68580" marR="68580" marT="0" marB="0" anchor="ctr"/>
                </a:tc>
              </a:tr>
              <a:tr h="385686">
                <a:tc>
                  <a:txBody>
                    <a:bodyPr/>
                    <a:lstStyle/>
                    <a:p>
                      <a:pPr algn="ctr">
                        <a:spcAft>
                          <a:spcPts val="0"/>
                        </a:spcAft>
                      </a:pPr>
                      <a:r>
                        <a:rPr lang="zh-CN" sz="1600" kern="100">
                          <a:effectLst/>
                          <a:latin typeface="微软雅黑" pitchFamily="34" charset="-122"/>
                          <a:ea typeface="微软雅黑" pitchFamily="34" charset="-122"/>
                        </a:rPr>
                        <a:t>征信数据</a:t>
                      </a:r>
                      <a:endParaRPr lang="zh-CN" sz="1600" kern="100">
                        <a:effectLst/>
                        <a:latin typeface="微软雅黑" pitchFamily="34" charset="-122"/>
                        <a:ea typeface="微软雅黑" pitchFamily="34" charset="-122"/>
                        <a:cs typeface="Times New Roman" pitchFamily="18" charset="0"/>
                      </a:endParaRPr>
                    </a:p>
                  </a:txBody>
                  <a:tcPr marL="68580" marR="68580" marT="0" marB="0" anchor="ctr"/>
                </a:tc>
                <a:tc>
                  <a:txBody>
                    <a:bodyPr/>
                    <a:lstStyle/>
                    <a:p>
                      <a:pPr algn="ctr">
                        <a:spcAft>
                          <a:spcPts val="0"/>
                        </a:spcAft>
                      </a:pPr>
                      <a:r>
                        <a:rPr lang="zh-CN" sz="1600" kern="100" dirty="0">
                          <a:effectLst/>
                          <a:latin typeface="微软雅黑" pitchFamily="34" charset="-122"/>
                          <a:ea typeface="微软雅黑" pitchFamily="34" charset="-122"/>
                        </a:rPr>
                        <a:t>月</a:t>
                      </a:r>
                      <a:endParaRPr lang="zh-CN" sz="1600" kern="100" dirty="0">
                        <a:effectLst/>
                        <a:latin typeface="微软雅黑" pitchFamily="34" charset="-122"/>
                        <a:ea typeface="微软雅黑" pitchFamily="34" charset="-122"/>
                        <a:cs typeface="Times New Roman" pitchFamily="18" charset="0"/>
                      </a:endParaRPr>
                    </a:p>
                  </a:txBody>
                  <a:tcPr marL="68580" marR="68580" marT="0" marB="0" anchor="ct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数据驱动的预警规则及模型</a:t>
            </a:r>
            <a:endParaRPr lang="zh-CN" altLang="en-US" dirty="0"/>
          </a:p>
        </p:txBody>
      </p:sp>
      <p:sp>
        <p:nvSpPr>
          <p:cNvPr id="3" name="矩形 2"/>
          <p:cNvSpPr/>
          <p:nvPr/>
        </p:nvSpPr>
        <p:spPr>
          <a:xfrm>
            <a:off x="901824" y="1197546"/>
            <a:ext cx="10521974" cy="732508"/>
          </a:xfrm>
          <a:prstGeom prst="rect">
            <a:avLst/>
          </a:prstGeom>
        </p:spPr>
        <p:txBody>
          <a:bodyPr wrap="square">
            <a:spAutoFit/>
          </a:bodyPr>
          <a:lstStyle/>
          <a:p>
            <a:pPr indent="355600" algn="just">
              <a:lnSpc>
                <a:spcPct val="130000"/>
              </a:lnSpc>
            </a:pPr>
            <a:r>
              <a:rPr lang="zh-CN" altLang="zh-CN" sz="1600" b="1" kern="100" dirty="0">
                <a:solidFill>
                  <a:schemeClr val="tx1">
                    <a:lumMod val="75000"/>
                    <a:lumOff val="25000"/>
                  </a:schemeClr>
                </a:solidFill>
                <a:latin typeface="微软雅黑" pitchFamily="34" charset="-122"/>
                <a:ea typeface="微软雅黑" pitchFamily="34" charset="-122"/>
                <a:cs typeface="Times New Roman" pitchFamily="18" charset="0"/>
              </a:rPr>
              <a:t>也采用评分加规则的方式，评分和规则基于，基于行内数据、征信数据、税务数据等 ，根据评分和规则 生成预警风险等级 商业银行根据预警风险等级确定 事件的轻重缓急 对风险即将暴露企业采取有针对性的贷后管理措施。</a:t>
            </a:r>
            <a:endParaRPr lang="zh-CN" altLang="zh-CN" sz="1600" b="1" kern="100" dirty="0">
              <a:solidFill>
                <a:schemeClr val="tx1">
                  <a:lumMod val="75000"/>
                  <a:lumOff val="25000"/>
                </a:schemeClr>
              </a:solidFill>
              <a:latin typeface="微软雅黑" pitchFamily="34" charset="-122"/>
              <a:ea typeface="微软雅黑" pitchFamily="34" charset="-122"/>
              <a:cs typeface="Times New Roman" pitchFamily="18" charset="0"/>
            </a:endParaRPr>
          </a:p>
        </p:txBody>
      </p:sp>
      <p:pic>
        <p:nvPicPr>
          <p:cNvPr id="4" name="Picture 2"/>
          <p:cNvPicPr>
            <a:picLocks noChangeAspect="1" noChangeArrowheads="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rcRect/>
          <a:stretch>
            <a:fillRect/>
          </a:stretch>
        </p:blipFill>
        <p:spPr bwMode="auto">
          <a:xfrm>
            <a:off x="2508572" y="2197348"/>
            <a:ext cx="7331050" cy="3824734"/>
          </a:xfrm>
          <a:prstGeom prst="rect">
            <a:avLst/>
          </a:prstGeom>
          <a:noFill/>
          <a:ln w="9525">
            <a:noFill/>
            <a:miter lim="800000"/>
            <a:headEnd/>
            <a:tailEnd/>
          </a:ln>
        </p:spPr>
      </p:pic>
      <p:pic>
        <p:nvPicPr>
          <p:cNvPr id="5" name="图片 4"/>
          <p:cNvPicPr>
            <a:picLocks noChangeAspect="1"/>
          </p:cNvPicPr>
          <p:nvPr/>
        </p:nvPicPr>
        <p:blipFill>
          <a:blip r:embed="rId3"/>
          <a:stretch>
            <a:fillRect/>
          </a:stretch>
        </p:blipFill>
        <p:spPr>
          <a:xfrm>
            <a:off x="8141260" y="4797946"/>
            <a:ext cx="1728192" cy="50057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监控体系：个案级监控体系</a:t>
            </a:r>
            <a:endParaRPr lang="zh-CN" altLang="en-US" dirty="0"/>
          </a:p>
        </p:txBody>
      </p:sp>
      <p:sp>
        <p:nvSpPr>
          <p:cNvPr id="70" name="矩形 69"/>
          <p:cNvSpPr/>
          <p:nvPr/>
        </p:nvSpPr>
        <p:spPr>
          <a:xfrm>
            <a:off x="0" y="981522"/>
            <a:ext cx="12190413" cy="587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65" name="矩形 15"/>
          <p:cNvSpPr/>
          <p:nvPr/>
        </p:nvSpPr>
        <p:spPr>
          <a:xfrm>
            <a:off x="420370" y="1078230"/>
            <a:ext cx="648970" cy="287020"/>
          </a:xfrm>
          <a:prstGeom prst="rect">
            <a:avLst/>
          </a:prstGeom>
          <a:noFill/>
          <a:ln w="12700">
            <a:noFill/>
          </a:ln>
        </p:spPr>
        <p:txBody>
          <a:bodyPr lIns="121917" tIns="60958" rIns="121917" bIns="60958" anchor="ctr"/>
          <a:lstStyle/>
          <a:p>
            <a:pPr algn="ctr"/>
            <a:r>
              <a:rPr lang="zh-CN" altLang="en-US" sz="1600" dirty="0">
                <a:latin typeface="微软雅黑" pitchFamily="34" charset="-122"/>
                <a:ea typeface="微软雅黑" pitchFamily="34" charset="-122"/>
              </a:rPr>
              <a:t>环节</a:t>
            </a:r>
            <a:endParaRPr lang="zh-CN" altLang="en-US" sz="1600" dirty="0">
              <a:latin typeface="微软雅黑" pitchFamily="34" charset="-122"/>
              <a:ea typeface="微软雅黑" pitchFamily="34" charset="-122"/>
            </a:endParaRPr>
          </a:p>
        </p:txBody>
      </p:sp>
      <p:sp>
        <p:nvSpPr>
          <p:cNvPr id="15366" name="矩形 16"/>
          <p:cNvSpPr/>
          <p:nvPr/>
        </p:nvSpPr>
        <p:spPr>
          <a:xfrm>
            <a:off x="586105" y="1596866"/>
            <a:ext cx="384175" cy="874713"/>
          </a:xfrm>
          <a:prstGeom prst="rect">
            <a:avLst/>
          </a:prstGeom>
          <a:solidFill>
            <a:srgbClr val="5CA0F2"/>
          </a:solidFill>
          <a:ln w="12700">
            <a:noFill/>
          </a:ln>
        </p:spPr>
        <p:txBody>
          <a:bodyPr lIns="121917" tIns="60958" rIns="121917" bIns="60958" anchor="ctr"/>
          <a:lstStyle/>
          <a:p>
            <a:pPr algn="ctr"/>
            <a:r>
              <a:rPr lang="zh-CN" altLang="en-US" sz="1600" dirty="0">
                <a:latin typeface="微软雅黑" pitchFamily="34" charset="-122"/>
                <a:ea typeface="微软雅黑" pitchFamily="34" charset="-122"/>
              </a:rPr>
              <a:t>模型</a:t>
            </a:r>
            <a:endParaRPr lang="zh-CN" altLang="en-US" sz="1600" dirty="0">
              <a:latin typeface="微软雅黑" pitchFamily="34" charset="-122"/>
              <a:ea typeface="微软雅黑" pitchFamily="34" charset="-122"/>
            </a:endParaRPr>
          </a:p>
        </p:txBody>
      </p:sp>
      <p:sp>
        <p:nvSpPr>
          <p:cNvPr id="18" name="矩形 17"/>
          <p:cNvSpPr/>
          <p:nvPr/>
        </p:nvSpPr>
        <p:spPr bwMode="auto">
          <a:xfrm>
            <a:off x="579755" y="3038475"/>
            <a:ext cx="382588" cy="3278188"/>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规则</a:t>
            </a:r>
            <a:endParaRPr kumimoji="0" lang="zh-CN" alt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15368" name="矩形 18"/>
          <p:cNvSpPr/>
          <p:nvPr/>
        </p:nvSpPr>
        <p:spPr>
          <a:xfrm>
            <a:off x="1494473" y="1071563"/>
            <a:ext cx="1360487" cy="293687"/>
          </a:xfrm>
          <a:prstGeom prst="rect">
            <a:avLst/>
          </a:prstGeom>
          <a:noFill/>
          <a:ln w="12700">
            <a:noFill/>
          </a:ln>
        </p:spPr>
        <p:txBody>
          <a:bodyPr lIns="121917" tIns="60958" rIns="121917" bIns="60958" anchor="ctr"/>
          <a:lstStyle/>
          <a:p>
            <a:pPr algn="ctr"/>
            <a:r>
              <a:rPr lang="zh-CN" altLang="en-US" sz="1600" dirty="0">
                <a:latin typeface="微软雅黑" pitchFamily="34" charset="-122"/>
                <a:ea typeface="微软雅黑" pitchFamily="34" charset="-122"/>
              </a:rPr>
              <a:t>决策项</a:t>
            </a:r>
            <a:endParaRPr lang="zh-CN" altLang="en-US" sz="1600" dirty="0">
              <a:latin typeface="微软雅黑" pitchFamily="34" charset="-122"/>
              <a:ea typeface="微软雅黑" pitchFamily="34" charset="-122"/>
            </a:endParaRPr>
          </a:p>
        </p:txBody>
      </p:sp>
      <p:sp>
        <p:nvSpPr>
          <p:cNvPr id="15369" name="矩形 19"/>
          <p:cNvSpPr/>
          <p:nvPr/>
        </p:nvSpPr>
        <p:spPr>
          <a:xfrm>
            <a:off x="1438434" y="1890554"/>
            <a:ext cx="1620000" cy="288000"/>
          </a:xfrm>
          <a:prstGeom prst="rect">
            <a:avLst/>
          </a:prstGeom>
          <a:solidFill>
            <a:srgbClr val="5CA0F2"/>
          </a:solidFill>
          <a:ln w="12700">
            <a:noFill/>
          </a:ln>
        </p:spPr>
        <p:txBody>
          <a:bodyPr lIns="121917" tIns="60958" rIns="121917" bIns="60958" anchor="ctr"/>
          <a:lstStyle/>
          <a:p>
            <a:pPr algn="ctr"/>
            <a:r>
              <a:rPr lang="zh-CN" altLang="en-US" sz="1200" dirty="0">
                <a:latin typeface="微软雅黑" pitchFamily="34" charset="-122"/>
                <a:ea typeface="微软雅黑" pitchFamily="34" charset="-122"/>
              </a:rPr>
              <a:t>涉税数据</a:t>
            </a:r>
            <a:endParaRPr lang="zh-CN" altLang="en-US" sz="1200" dirty="0">
              <a:latin typeface="微软雅黑" pitchFamily="34" charset="-122"/>
              <a:ea typeface="微软雅黑" pitchFamily="34" charset="-122"/>
            </a:endParaRPr>
          </a:p>
        </p:txBody>
      </p:sp>
      <p:cxnSp>
        <p:nvCxnSpPr>
          <p:cNvPr id="21" name="直接连接符 20"/>
          <p:cNvCxnSpPr/>
          <p:nvPr/>
        </p:nvCxnSpPr>
        <p:spPr>
          <a:xfrm flipV="1">
            <a:off x="334645" y="1430655"/>
            <a:ext cx="11250613" cy="58738"/>
          </a:xfrm>
          <a:prstGeom prst="line">
            <a:avLst/>
          </a:prstGeom>
          <a:ln w="19050">
            <a:solidFill>
              <a:srgbClr val="5CA0F2"/>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148080" y="1028700"/>
            <a:ext cx="1588" cy="5829300"/>
          </a:xfrm>
          <a:prstGeom prst="line">
            <a:avLst/>
          </a:prstGeom>
          <a:ln w="19050">
            <a:solidFill>
              <a:srgbClr val="5CA0F2"/>
            </a:solidFill>
            <a:prstDash val="dash"/>
          </a:ln>
        </p:spPr>
        <p:style>
          <a:lnRef idx="1">
            <a:schemeClr val="accent1"/>
          </a:lnRef>
          <a:fillRef idx="0">
            <a:schemeClr val="accent1"/>
          </a:fillRef>
          <a:effectRef idx="0">
            <a:schemeClr val="accent1"/>
          </a:effectRef>
          <a:fontRef idx="minor">
            <a:schemeClr val="tx1"/>
          </a:fontRef>
        </p:style>
      </p:cxnSp>
      <p:sp>
        <p:nvSpPr>
          <p:cNvPr id="23" name="矩形 22"/>
          <p:cNvSpPr/>
          <p:nvPr/>
        </p:nvSpPr>
        <p:spPr bwMode="auto">
          <a:xfrm>
            <a:off x="1438434" y="2652395"/>
            <a:ext cx="1620000" cy="288000"/>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企业资质</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24" name="矩形 23"/>
          <p:cNvSpPr/>
          <p:nvPr/>
        </p:nvSpPr>
        <p:spPr bwMode="auto">
          <a:xfrm>
            <a:off x="1438434" y="5579745"/>
            <a:ext cx="1620000" cy="288000"/>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银税对比</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25" name="矩形 24"/>
          <p:cNvSpPr/>
          <p:nvPr/>
        </p:nvSpPr>
        <p:spPr bwMode="auto">
          <a:xfrm>
            <a:off x="1438434" y="3654108"/>
            <a:ext cx="1620000" cy="288000"/>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股东、高管等关联方</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26" name="矩形 25"/>
          <p:cNvSpPr/>
          <p:nvPr/>
        </p:nvSpPr>
        <p:spPr bwMode="auto">
          <a:xfrm>
            <a:off x="1438434" y="6440170"/>
            <a:ext cx="1620000" cy="288000"/>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行方其他规则</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27" name="矩形 26"/>
          <p:cNvSpPr/>
          <p:nvPr/>
        </p:nvSpPr>
        <p:spPr bwMode="auto">
          <a:xfrm>
            <a:off x="1438434" y="4624070"/>
            <a:ext cx="1620000" cy="288000"/>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财务信息</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cxnSp>
        <p:nvCxnSpPr>
          <p:cNvPr id="28" name="直接连接符 27"/>
          <p:cNvCxnSpPr/>
          <p:nvPr/>
        </p:nvCxnSpPr>
        <p:spPr>
          <a:xfrm>
            <a:off x="3252470" y="1066800"/>
            <a:ext cx="36513" cy="5772150"/>
          </a:xfrm>
          <a:prstGeom prst="line">
            <a:avLst/>
          </a:prstGeom>
          <a:ln w="19050">
            <a:solidFill>
              <a:srgbClr val="5CA0F2"/>
            </a:solidFill>
            <a:prstDash val="dash"/>
          </a:ln>
        </p:spPr>
        <p:style>
          <a:lnRef idx="1">
            <a:schemeClr val="accent1"/>
          </a:lnRef>
          <a:fillRef idx="0">
            <a:schemeClr val="accent1"/>
          </a:fillRef>
          <a:effectRef idx="0">
            <a:schemeClr val="accent1"/>
          </a:effectRef>
          <a:fontRef idx="minor">
            <a:schemeClr val="tx1"/>
          </a:fontRef>
        </p:style>
      </p:cxnSp>
      <p:sp>
        <p:nvSpPr>
          <p:cNvPr id="15378" name="矩形 28"/>
          <p:cNvSpPr/>
          <p:nvPr/>
        </p:nvSpPr>
        <p:spPr>
          <a:xfrm>
            <a:off x="3547110" y="1594485"/>
            <a:ext cx="2232000" cy="879475"/>
          </a:xfrm>
          <a:prstGeom prst="rect">
            <a:avLst/>
          </a:prstGeom>
          <a:solidFill>
            <a:srgbClr val="5CA0F2"/>
          </a:solidFill>
          <a:ln w="12700">
            <a:noFill/>
          </a:ln>
        </p:spPr>
        <p:txBody>
          <a:bodyPr lIns="121917" tIns="60958" rIns="121917" bIns="60958" anchor="ctr"/>
          <a:lstStyle/>
          <a:p>
            <a:r>
              <a:rPr lang="en-US" altLang="zh-CN" sz="1100" dirty="0">
                <a:latin typeface="微软雅黑" pitchFamily="34" charset="-122"/>
                <a:ea typeface="微软雅黑" pitchFamily="34" charset="-122"/>
                <a:cs typeface="微软雅黑" pitchFamily="34" charset="-122"/>
              </a:rPr>
              <a:t>1.</a:t>
            </a:r>
            <a:r>
              <a:rPr lang="zh-CN" altLang="en-US" sz="1100" dirty="0">
                <a:latin typeface="微软雅黑" pitchFamily="34" charset="-122"/>
                <a:ea typeface="微软雅黑" pitchFamily="34" charset="-122"/>
                <a:cs typeface="微软雅黑" pitchFamily="34" charset="-122"/>
              </a:rPr>
              <a:t>申报信息</a:t>
            </a:r>
            <a:endParaRPr lang="en-US" altLang="zh-CN" sz="1100" dirty="0">
              <a:latin typeface="微软雅黑" pitchFamily="34" charset="-122"/>
              <a:ea typeface="微软雅黑" pitchFamily="34" charset="-122"/>
              <a:cs typeface="微软雅黑" pitchFamily="34" charset="-122"/>
            </a:endParaRPr>
          </a:p>
          <a:p>
            <a:r>
              <a:rPr lang="en-US" altLang="zh-CN" sz="1100" dirty="0">
                <a:latin typeface="微软雅黑" pitchFamily="34" charset="-122"/>
                <a:ea typeface="微软雅黑" pitchFamily="34" charset="-122"/>
                <a:cs typeface="微软雅黑" pitchFamily="34" charset="-122"/>
              </a:rPr>
              <a:t>2.</a:t>
            </a:r>
            <a:r>
              <a:rPr lang="zh-CN" altLang="en-US" sz="1100" dirty="0">
                <a:latin typeface="微软雅黑" pitchFamily="34" charset="-122"/>
                <a:ea typeface="微软雅黑" pitchFamily="34" charset="-122"/>
                <a:cs typeface="微软雅黑" pitchFamily="34" charset="-122"/>
              </a:rPr>
              <a:t>征收信息</a:t>
            </a:r>
            <a:endParaRPr lang="en-US" altLang="zh-CN" sz="1100" dirty="0">
              <a:latin typeface="微软雅黑" pitchFamily="34" charset="-122"/>
              <a:ea typeface="微软雅黑" pitchFamily="34" charset="-122"/>
              <a:cs typeface="微软雅黑" pitchFamily="34" charset="-122"/>
            </a:endParaRPr>
          </a:p>
          <a:p>
            <a:r>
              <a:rPr lang="en-US" altLang="zh-CN" sz="1100" dirty="0">
                <a:latin typeface="微软雅黑" pitchFamily="34" charset="-122"/>
                <a:ea typeface="微软雅黑" pitchFamily="34" charset="-122"/>
                <a:cs typeface="微软雅黑" pitchFamily="34" charset="-122"/>
              </a:rPr>
              <a:t>3.</a:t>
            </a:r>
            <a:r>
              <a:rPr lang="zh-CN" altLang="en-US" sz="1100" dirty="0">
                <a:latin typeface="微软雅黑" pitchFamily="34" charset="-122"/>
                <a:ea typeface="微软雅黑" pitchFamily="34" charset="-122"/>
                <a:cs typeface="微软雅黑" pitchFamily="34" charset="-122"/>
              </a:rPr>
              <a:t>财务信息</a:t>
            </a:r>
            <a:endParaRPr lang="en-US" altLang="zh-CN" sz="1100" dirty="0">
              <a:latin typeface="微软雅黑" pitchFamily="34" charset="-122"/>
              <a:ea typeface="微软雅黑" pitchFamily="34" charset="-122"/>
              <a:cs typeface="微软雅黑" pitchFamily="34" charset="-122"/>
            </a:endParaRPr>
          </a:p>
          <a:p>
            <a:r>
              <a:rPr lang="en-US" altLang="zh-CN" sz="1100" dirty="0">
                <a:latin typeface="微软雅黑" pitchFamily="34" charset="-122"/>
                <a:ea typeface="微软雅黑" pitchFamily="34" charset="-122"/>
                <a:cs typeface="微软雅黑" pitchFamily="34" charset="-122"/>
              </a:rPr>
              <a:t>4.</a:t>
            </a:r>
            <a:r>
              <a:rPr lang="zh-CN" altLang="en-US" sz="1100" dirty="0">
                <a:latin typeface="微软雅黑" pitchFamily="34" charset="-122"/>
                <a:ea typeface="微软雅黑" pitchFamily="34" charset="-122"/>
                <a:cs typeface="微软雅黑" pitchFamily="34" charset="-122"/>
              </a:rPr>
              <a:t>上下游信息</a:t>
            </a:r>
            <a:endParaRPr lang="en-US" altLang="zh-CN" sz="1100" dirty="0">
              <a:latin typeface="微软雅黑" pitchFamily="34" charset="-122"/>
              <a:ea typeface="微软雅黑" pitchFamily="34" charset="-122"/>
              <a:cs typeface="微软雅黑" pitchFamily="34" charset="-122"/>
            </a:endParaRPr>
          </a:p>
          <a:p>
            <a:r>
              <a:rPr lang="en-US" altLang="zh-CN" sz="1100" dirty="0">
                <a:latin typeface="微软雅黑" pitchFamily="34" charset="-122"/>
                <a:ea typeface="微软雅黑" pitchFamily="34" charset="-122"/>
                <a:cs typeface="微软雅黑" pitchFamily="34" charset="-122"/>
              </a:rPr>
              <a:t>5.</a:t>
            </a:r>
            <a:r>
              <a:rPr lang="zh-CN" altLang="en-US" sz="1100" dirty="0">
                <a:latin typeface="微软雅黑" pitchFamily="34" charset="-122"/>
                <a:ea typeface="微软雅黑" pitchFamily="34" charset="-122"/>
                <a:cs typeface="微软雅黑" pitchFamily="34" charset="-122"/>
              </a:rPr>
              <a:t>涉税行为及其他经营信息</a:t>
            </a:r>
            <a:endParaRPr lang="zh-CN" altLang="en-US" sz="1100" dirty="0">
              <a:latin typeface="微软雅黑" pitchFamily="34" charset="-122"/>
              <a:ea typeface="微软雅黑" pitchFamily="34" charset="-122"/>
              <a:cs typeface="微软雅黑" pitchFamily="34" charset="-122"/>
            </a:endParaRPr>
          </a:p>
        </p:txBody>
      </p:sp>
      <p:sp>
        <p:nvSpPr>
          <p:cNvPr id="30" name="矩形 29"/>
          <p:cNvSpPr/>
          <p:nvPr/>
        </p:nvSpPr>
        <p:spPr bwMode="auto">
          <a:xfrm>
            <a:off x="3547110" y="2620963"/>
            <a:ext cx="2232000" cy="403225"/>
          </a:xfrm>
          <a:prstGeom prst="rect">
            <a:avLst/>
          </a:prstGeom>
          <a:solidFill>
            <a:schemeClr val="bg1">
              <a:lumMod val="75000"/>
            </a:schemeClr>
          </a:solidFill>
          <a:ln w="12700" cap="rnd">
            <a:solidFill>
              <a:schemeClr val="bg1">
                <a:lumMod val="50000"/>
              </a:schemeClr>
            </a:solidFill>
            <a:round/>
          </a:ln>
        </p:spPr>
        <p:txBody>
          <a:bodyPr lIns="121917" tIns="60958" rIns="121917" bIns="60958"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1.</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经营状态</a:t>
            </a:r>
            <a:endPar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2.</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相关资质是否被注销</a:t>
            </a: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endPar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31" name="矩形 30"/>
          <p:cNvSpPr/>
          <p:nvPr/>
        </p:nvSpPr>
        <p:spPr bwMode="auto">
          <a:xfrm>
            <a:off x="3547110" y="3650298"/>
            <a:ext cx="2232000" cy="428625"/>
          </a:xfrm>
          <a:prstGeom prst="rect">
            <a:avLst/>
          </a:prstGeom>
          <a:solidFill>
            <a:schemeClr val="bg1">
              <a:lumMod val="75000"/>
            </a:schemeClr>
          </a:solidFill>
          <a:ln w="12700" cap="rnd">
            <a:solidFill>
              <a:schemeClr val="bg1">
                <a:lumMod val="50000"/>
              </a:schemeClr>
            </a:solidFill>
            <a:round/>
          </a:ln>
        </p:spPr>
        <p:txBody>
          <a:bodyPr lIns="121917" tIns="60958" rIns="121917" bIns="60958"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1.</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法人代表变动</a:t>
            </a:r>
            <a:endPar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2.</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其他高管变动</a:t>
            </a: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endPar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32" name="矩形 31"/>
          <p:cNvSpPr/>
          <p:nvPr/>
        </p:nvSpPr>
        <p:spPr bwMode="auto">
          <a:xfrm>
            <a:off x="3547110" y="4163378"/>
            <a:ext cx="2232000" cy="428625"/>
          </a:xfrm>
          <a:prstGeom prst="rect">
            <a:avLst/>
          </a:prstGeom>
          <a:solidFill>
            <a:schemeClr val="bg1">
              <a:lumMod val="75000"/>
            </a:schemeClr>
          </a:solidFill>
          <a:ln w="12700" cap="rnd">
            <a:solidFill>
              <a:schemeClr val="bg1">
                <a:lumMod val="50000"/>
              </a:schemeClr>
            </a:solidFill>
            <a:round/>
          </a:ln>
        </p:spPr>
        <p:txBody>
          <a:bodyPr lIns="121917" tIns="60958" rIns="121917" bIns="60958"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1.</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收入大幅下滑</a:t>
            </a:r>
            <a:endPar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2.</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处在欠税状态</a:t>
            </a: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endPar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33" name="矩形 32"/>
          <p:cNvSpPr/>
          <p:nvPr/>
        </p:nvSpPr>
        <p:spPr bwMode="auto">
          <a:xfrm>
            <a:off x="3547110" y="4676458"/>
            <a:ext cx="2232000" cy="360045"/>
          </a:xfrm>
          <a:prstGeom prst="rect">
            <a:avLst/>
          </a:prstGeom>
          <a:solidFill>
            <a:schemeClr val="bg1">
              <a:lumMod val="75000"/>
            </a:schemeClr>
          </a:solidFill>
          <a:ln w="12700" cap="rnd">
            <a:solidFill>
              <a:schemeClr val="bg1">
                <a:lumMod val="50000"/>
              </a:schemeClr>
            </a:solidFill>
            <a:round/>
          </a:ln>
        </p:spPr>
        <p:txBody>
          <a:bodyPr lIns="121917" tIns="60958" rIns="121917" bIns="60958"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1.</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巨额亏损</a:t>
            </a:r>
            <a:endPar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2.</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营运能力恶化</a:t>
            </a: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endPar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34" name="右箭头 33"/>
          <p:cNvSpPr/>
          <p:nvPr/>
        </p:nvSpPr>
        <p:spPr bwMode="auto">
          <a:xfrm>
            <a:off x="6738303" y="3612198"/>
            <a:ext cx="585788" cy="1096963"/>
          </a:xfrm>
          <a:prstGeom prst="rightArrow">
            <a:avLst/>
          </a:prstGeom>
          <a:solidFill>
            <a:schemeClr val="bg1">
              <a:lumMod val="8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solidFill>
                  <a:schemeClr val="accent4">
                    <a:lumMod val="20000"/>
                    <a:lumOff val="80000"/>
                  </a:schemeClr>
                </a:solidFill>
              </a:ln>
              <a:solidFill>
                <a:schemeClr val="accent4">
                  <a:lumMod val="50000"/>
                </a:schemeClr>
              </a:solidFill>
              <a:effectLst/>
              <a:uLnTx/>
              <a:uFillTx/>
              <a:latin typeface="微软雅黑" pitchFamily="34" charset="-122"/>
              <a:ea typeface="微软雅黑" pitchFamily="34" charset="-122"/>
              <a:cs typeface="+mn-cs"/>
            </a:endParaRPr>
          </a:p>
        </p:txBody>
      </p:sp>
      <p:sp>
        <p:nvSpPr>
          <p:cNvPr id="15384" name="矩形 34"/>
          <p:cNvSpPr/>
          <p:nvPr/>
        </p:nvSpPr>
        <p:spPr>
          <a:xfrm>
            <a:off x="3790315" y="1069975"/>
            <a:ext cx="2165350" cy="293688"/>
          </a:xfrm>
          <a:prstGeom prst="rect">
            <a:avLst/>
          </a:prstGeom>
          <a:noFill/>
          <a:ln w="12700">
            <a:noFill/>
          </a:ln>
        </p:spPr>
        <p:txBody>
          <a:bodyPr lIns="121917" tIns="60958" rIns="121917" bIns="60958" anchor="ctr"/>
          <a:lstStyle/>
          <a:p>
            <a:pPr algn="ctr"/>
            <a:r>
              <a:rPr lang="zh-CN" altLang="en-US" sz="1600" dirty="0">
                <a:latin typeface="微软雅黑" pitchFamily="34" charset="-122"/>
                <a:ea typeface="微软雅黑" pitchFamily="34" charset="-122"/>
              </a:rPr>
              <a:t>监控模型及规则</a:t>
            </a:r>
            <a:endParaRPr lang="zh-CN" altLang="en-US" sz="1600" dirty="0">
              <a:latin typeface="微软雅黑" pitchFamily="34" charset="-122"/>
              <a:ea typeface="微软雅黑" pitchFamily="34" charset="-122"/>
            </a:endParaRPr>
          </a:p>
        </p:txBody>
      </p:sp>
      <p:sp>
        <p:nvSpPr>
          <p:cNvPr id="15386" name="矩形 36"/>
          <p:cNvSpPr/>
          <p:nvPr/>
        </p:nvSpPr>
        <p:spPr>
          <a:xfrm>
            <a:off x="6739890" y="1881029"/>
            <a:ext cx="2236788" cy="306387"/>
          </a:xfrm>
          <a:prstGeom prst="rect">
            <a:avLst/>
          </a:prstGeom>
          <a:noFill/>
          <a:ln w="12700">
            <a:noFill/>
          </a:ln>
        </p:spPr>
        <p:txBody>
          <a:bodyPr lIns="121917" tIns="60958" rIns="121917" bIns="60958" anchor="ctr"/>
          <a:lstStyle/>
          <a:p>
            <a:pPr algn="ctr"/>
            <a:r>
              <a:rPr lang="zh-CN" altLang="en-US" sz="1600" dirty="0">
                <a:latin typeface="微软雅黑" pitchFamily="34" charset="-122"/>
                <a:ea typeface="微软雅黑" pitchFamily="34" charset="-122"/>
              </a:rPr>
              <a:t>模型、规则风险等级</a:t>
            </a:r>
            <a:endParaRPr lang="zh-CN" altLang="en-US" sz="1600" dirty="0">
              <a:latin typeface="微软雅黑" pitchFamily="34" charset="-122"/>
              <a:ea typeface="微软雅黑" pitchFamily="34" charset="-122"/>
            </a:endParaRPr>
          </a:p>
        </p:txBody>
      </p:sp>
      <p:sp>
        <p:nvSpPr>
          <p:cNvPr id="38" name="矩形 37"/>
          <p:cNvSpPr/>
          <p:nvPr/>
        </p:nvSpPr>
        <p:spPr bwMode="auto">
          <a:xfrm>
            <a:off x="7693978" y="3104198"/>
            <a:ext cx="863600" cy="346075"/>
          </a:xfrm>
          <a:prstGeom prst="rect">
            <a:avLst/>
          </a:prstGeom>
          <a:solidFill>
            <a:schemeClr val="bg2"/>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未触发</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39" name="矩形 38"/>
          <p:cNvSpPr/>
          <p:nvPr/>
        </p:nvSpPr>
        <p:spPr bwMode="auto">
          <a:xfrm>
            <a:off x="7693978" y="3675698"/>
            <a:ext cx="863600" cy="347663"/>
          </a:xfrm>
          <a:prstGeom prst="rect">
            <a:avLst/>
          </a:prstGeom>
          <a:solidFill>
            <a:srgbClr val="FF0000"/>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一级风险</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40" name="矩形 39"/>
          <p:cNvSpPr/>
          <p:nvPr/>
        </p:nvSpPr>
        <p:spPr bwMode="auto">
          <a:xfrm>
            <a:off x="7693978" y="4256723"/>
            <a:ext cx="863600" cy="346075"/>
          </a:xfrm>
          <a:prstGeom prst="rect">
            <a:avLst/>
          </a:prstGeom>
          <a:solidFill>
            <a:srgbClr val="FA8550"/>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二级风险</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41" name="矩形 40"/>
          <p:cNvSpPr/>
          <p:nvPr/>
        </p:nvSpPr>
        <p:spPr bwMode="auto">
          <a:xfrm>
            <a:off x="7693978" y="4791710"/>
            <a:ext cx="863600" cy="346075"/>
          </a:xfrm>
          <a:prstGeom prst="rect">
            <a:avLst/>
          </a:prstGeom>
          <a:solidFill>
            <a:srgbClr val="FF9900"/>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三级风险</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cxnSp>
        <p:nvCxnSpPr>
          <p:cNvPr id="42" name="直接连接符 41"/>
          <p:cNvCxnSpPr/>
          <p:nvPr/>
        </p:nvCxnSpPr>
        <p:spPr>
          <a:xfrm flipH="1">
            <a:off x="9059545" y="1028700"/>
            <a:ext cx="42863" cy="5829300"/>
          </a:xfrm>
          <a:prstGeom prst="line">
            <a:avLst/>
          </a:prstGeom>
          <a:ln w="19050">
            <a:solidFill>
              <a:srgbClr val="5CA0F2"/>
            </a:solidFill>
            <a:prstDash val="dash"/>
          </a:ln>
        </p:spPr>
        <p:style>
          <a:lnRef idx="1">
            <a:schemeClr val="accent1"/>
          </a:lnRef>
          <a:fillRef idx="0">
            <a:schemeClr val="accent1"/>
          </a:fillRef>
          <a:effectRef idx="0">
            <a:schemeClr val="accent1"/>
          </a:effectRef>
          <a:fontRef idx="minor">
            <a:schemeClr val="tx1"/>
          </a:fontRef>
        </p:style>
      </p:cxnSp>
      <p:sp>
        <p:nvSpPr>
          <p:cNvPr id="15392" name="矩形 42"/>
          <p:cNvSpPr/>
          <p:nvPr/>
        </p:nvSpPr>
        <p:spPr>
          <a:xfrm>
            <a:off x="9588183" y="1069975"/>
            <a:ext cx="2208212" cy="288925"/>
          </a:xfrm>
          <a:prstGeom prst="rect">
            <a:avLst/>
          </a:prstGeom>
          <a:noFill/>
          <a:ln w="12700">
            <a:noFill/>
          </a:ln>
        </p:spPr>
        <p:txBody>
          <a:bodyPr lIns="121917" tIns="60958" rIns="121917" bIns="60958" anchor="ctr"/>
          <a:lstStyle/>
          <a:p>
            <a:pPr algn="ctr"/>
            <a:r>
              <a:rPr lang="zh-CN" altLang="en-US" sz="1600" dirty="0">
                <a:latin typeface="微软雅黑" pitchFamily="34" charset="-122"/>
                <a:ea typeface="微软雅黑" pitchFamily="34" charset="-122"/>
              </a:rPr>
              <a:t>管理措施建议</a:t>
            </a:r>
            <a:endParaRPr lang="zh-CN" altLang="en-US" sz="1600" dirty="0">
              <a:latin typeface="微软雅黑" pitchFamily="34" charset="-122"/>
              <a:ea typeface="微软雅黑" pitchFamily="34" charset="-122"/>
            </a:endParaRPr>
          </a:p>
        </p:txBody>
      </p:sp>
      <p:sp>
        <p:nvSpPr>
          <p:cNvPr id="15393" name="矩形 43"/>
          <p:cNvSpPr/>
          <p:nvPr/>
        </p:nvSpPr>
        <p:spPr>
          <a:xfrm>
            <a:off x="8883333" y="3352800"/>
            <a:ext cx="3048000" cy="315913"/>
          </a:xfrm>
          <a:prstGeom prst="rect">
            <a:avLst/>
          </a:prstGeom>
          <a:noFill/>
          <a:ln w="12700">
            <a:noFill/>
          </a:ln>
        </p:spPr>
        <p:txBody>
          <a:bodyPr lIns="121917" tIns="60958" rIns="121917" bIns="60958" anchor="ctr"/>
          <a:lstStyle/>
          <a:p>
            <a:pPr algn="ctr"/>
            <a:r>
              <a:rPr lang="zh-CN" altLang="en-US" sz="1600" dirty="0">
                <a:latin typeface="微软雅黑" pitchFamily="34" charset="-122"/>
                <a:ea typeface="微软雅黑" pitchFamily="34" charset="-122"/>
              </a:rPr>
              <a:t>根据风险等级确定采取措施</a:t>
            </a:r>
            <a:endParaRPr lang="zh-CN" altLang="en-US" sz="1600" dirty="0">
              <a:latin typeface="微软雅黑" pitchFamily="34" charset="-122"/>
              <a:ea typeface="微软雅黑" pitchFamily="34" charset="-122"/>
            </a:endParaRPr>
          </a:p>
        </p:txBody>
      </p:sp>
      <p:sp>
        <p:nvSpPr>
          <p:cNvPr id="45" name="矩形 44"/>
          <p:cNvSpPr/>
          <p:nvPr/>
        </p:nvSpPr>
        <p:spPr bwMode="auto">
          <a:xfrm>
            <a:off x="1438434" y="4135120"/>
            <a:ext cx="1620000" cy="288000"/>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经营规则</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47" name="矩形 46"/>
          <p:cNvSpPr/>
          <p:nvPr/>
        </p:nvSpPr>
        <p:spPr bwMode="auto">
          <a:xfrm>
            <a:off x="3547110" y="6062663"/>
            <a:ext cx="2232000" cy="344170"/>
          </a:xfrm>
          <a:prstGeom prst="rect">
            <a:avLst/>
          </a:prstGeom>
          <a:solidFill>
            <a:schemeClr val="bg1">
              <a:lumMod val="75000"/>
            </a:schemeClr>
          </a:solidFill>
          <a:ln w="12700" cap="rnd">
            <a:solidFill>
              <a:schemeClr val="bg1">
                <a:lumMod val="50000"/>
              </a:schemeClr>
            </a:solidFill>
            <a:round/>
          </a:ln>
        </p:spPr>
        <p:txBody>
          <a:bodyPr lIns="121917" tIns="60958" rIns="121917" bIns="60958"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1.</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银行已有的黑名单</a:t>
            </a:r>
            <a:endPar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2.</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第三方黑名单</a:t>
            </a: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endPar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48" name="矩形 47"/>
          <p:cNvSpPr/>
          <p:nvPr/>
        </p:nvSpPr>
        <p:spPr bwMode="auto">
          <a:xfrm>
            <a:off x="1438434" y="3150870"/>
            <a:ext cx="1620000" cy="288000"/>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法律及违章</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49" name="矩形 48"/>
          <p:cNvSpPr/>
          <p:nvPr/>
        </p:nvSpPr>
        <p:spPr bwMode="auto">
          <a:xfrm>
            <a:off x="3547110" y="3108643"/>
            <a:ext cx="2232000" cy="457200"/>
          </a:xfrm>
          <a:prstGeom prst="rect">
            <a:avLst/>
          </a:prstGeom>
          <a:solidFill>
            <a:schemeClr val="bg1">
              <a:lumMod val="75000"/>
            </a:schemeClr>
          </a:solidFill>
          <a:ln w="12700" cap="rnd">
            <a:solidFill>
              <a:schemeClr val="bg1">
                <a:lumMod val="50000"/>
              </a:schemeClr>
            </a:solidFill>
            <a:round/>
          </a:ln>
        </p:spPr>
        <p:txBody>
          <a:bodyPr lIns="121917" tIns="60958" rIns="121917" bIns="60958"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1.</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逃税骗税等行文</a:t>
            </a:r>
            <a:endPar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2.</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列为被执行人</a:t>
            </a: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endPar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50" name="矩形 49"/>
          <p:cNvSpPr/>
          <p:nvPr/>
        </p:nvSpPr>
        <p:spPr bwMode="auto">
          <a:xfrm>
            <a:off x="3547110" y="5644833"/>
            <a:ext cx="2232000" cy="333375"/>
          </a:xfrm>
          <a:prstGeom prst="rect">
            <a:avLst/>
          </a:prstGeom>
          <a:solidFill>
            <a:schemeClr val="bg1">
              <a:lumMod val="75000"/>
            </a:schemeClr>
          </a:solidFill>
          <a:ln w="12700" cap="rnd">
            <a:solidFill>
              <a:schemeClr val="bg1">
                <a:lumMod val="50000"/>
              </a:schemeClr>
            </a:solidFill>
            <a:round/>
          </a:ln>
        </p:spPr>
        <p:txBody>
          <a:bodyPr lIns="121917" tIns="60958" rIns="121917" bIns="60958"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1.</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银行、税务数据差别过大</a:t>
            </a: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endPar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51" name="矩形 50"/>
          <p:cNvSpPr/>
          <p:nvPr/>
        </p:nvSpPr>
        <p:spPr bwMode="auto">
          <a:xfrm>
            <a:off x="1438434" y="5108258"/>
            <a:ext cx="1620000" cy="288000"/>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征信规则</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52" name="矩形 51"/>
          <p:cNvSpPr/>
          <p:nvPr/>
        </p:nvSpPr>
        <p:spPr bwMode="auto">
          <a:xfrm>
            <a:off x="1438434" y="5998845"/>
            <a:ext cx="1620000" cy="288000"/>
          </a:xfrm>
          <a:prstGeom prst="rect">
            <a:avLst/>
          </a:prstGeom>
          <a:solidFill>
            <a:schemeClr val="bg1">
              <a:lumMod val="75000"/>
            </a:schemeClr>
          </a:solidFill>
          <a:ln w="12700" cap="rnd">
            <a:noFill/>
            <a:round/>
          </a:ln>
        </p:spPr>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rPr>
              <a:t>黑名单</a:t>
            </a:r>
            <a:endParaRPr kumimoji="0" lang="zh-CN" altLang="en-US" sz="12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53" name="矩形 52"/>
          <p:cNvSpPr/>
          <p:nvPr/>
        </p:nvSpPr>
        <p:spPr bwMode="auto">
          <a:xfrm>
            <a:off x="3547110" y="5120958"/>
            <a:ext cx="2232000" cy="439420"/>
          </a:xfrm>
          <a:prstGeom prst="rect">
            <a:avLst/>
          </a:prstGeom>
          <a:solidFill>
            <a:schemeClr val="bg1">
              <a:lumMod val="75000"/>
            </a:schemeClr>
          </a:solidFill>
          <a:ln w="12700" cap="rnd">
            <a:solidFill>
              <a:schemeClr val="bg1">
                <a:lumMod val="50000"/>
              </a:schemeClr>
            </a:solidFill>
            <a:round/>
          </a:ln>
        </p:spPr>
        <p:txBody>
          <a:bodyPr lIns="121917" tIns="60958" rIns="121917" bIns="60958"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1.</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非临时性欠息和逾期</a:t>
            </a:r>
            <a:endPar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2.</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借款数量大幅增加</a:t>
            </a: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a:t>
            </a:r>
            <a:endPar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
        <p:nvSpPr>
          <p:cNvPr id="54" name="矩形 53"/>
          <p:cNvSpPr/>
          <p:nvPr/>
        </p:nvSpPr>
        <p:spPr bwMode="auto">
          <a:xfrm>
            <a:off x="3547110" y="6491288"/>
            <a:ext cx="2232000" cy="292100"/>
          </a:xfrm>
          <a:prstGeom prst="rect">
            <a:avLst/>
          </a:prstGeom>
          <a:solidFill>
            <a:schemeClr val="bg1">
              <a:lumMod val="75000"/>
            </a:schemeClr>
          </a:solidFill>
          <a:ln w="12700" cap="rnd">
            <a:solidFill>
              <a:schemeClr val="bg1">
                <a:lumMod val="50000"/>
              </a:schemeClr>
            </a:solidFill>
            <a:round/>
          </a:ln>
        </p:spPr>
        <p:txBody>
          <a:bodyPr lIns="121917" tIns="60958" rIns="121917" bIns="60958"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1.</a:t>
            </a:r>
            <a:r>
              <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rPr>
              <a:t>行方制定的其他规则</a:t>
            </a:r>
            <a:endParaRPr kumimoji="0" lang="zh-CN" altLang="en-US" sz="11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kern="100" dirty="0">
                <a:latin typeface="Calibri" pitchFamily="34" charset="0"/>
                <a:cs typeface="Times New Roman" pitchFamily="18" charset="0"/>
              </a:rPr>
              <a:t>贷后预警管理措施建议</a:t>
            </a:r>
            <a:endParaRPr lang="zh-CN" altLang="en-US" dirty="0"/>
          </a:p>
        </p:txBody>
      </p:sp>
      <p:sp>
        <p:nvSpPr>
          <p:cNvPr id="3" name="矩形 2"/>
          <p:cNvSpPr/>
          <p:nvPr/>
        </p:nvSpPr>
        <p:spPr>
          <a:xfrm>
            <a:off x="766614" y="1557586"/>
            <a:ext cx="10864850" cy="3786188"/>
          </a:xfrm>
          <a:prstGeom prst="rect">
            <a:avLst/>
          </a:prstGeom>
        </p:spPr>
        <p:txBody>
          <a:bodyPr>
            <a:spAutoFit/>
          </a:bodyPr>
          <a:lstStyle/>
          <a:p>
            <a:pPr marL="266700" indent="304800" algn="just">
              <a:lnSpc>
                <a:spcPct val="150000"/>
              </a:lnSpc>
              <a:spcAft>
                <a:spcPts val="0"/>
              </a:spcAft>
              <a:defRPr/>
            </a:pPr>
            <a:r>
              <a:rPr lang="zh-CN" altLang="zh-CN" sz="1600" kern="100" dirty="0">
                <a:solidFill>
                  <a:schemeClr val="accent1"/>
                </a:solidFill>
                <a:latin typeface="微软雅黑" pitchFamily="34" charset="-122"/>
                <a:ea typeface="微软雅黑" pitchFamily="34" charset="-122"/>
              </a:rPr>
              <a:t>一级预警信号</a:t>
            </a:r>
            <a:r>
              <a:rPr lang="zh-CN" altLang="en-US" sz="1600" kern="100" dirty="0">
                <a:solidFill>
                  <a:schemeClr val="accent1"/>
                </a:solidFill>
                <a:latin typeface="微软雅黑" pitchFamily="34" charset="-122"/>
                <a:ea typeface="微软雅黑" pitchFamily="34" charset="-122"/>
              </a:rPr>
              <a:t>：</a:t>
            </a:r>
            <a:endParaRPr lang="en-US" altLang="zh-CN" sz="1600" kern="100" dirty="0">
              <a:solidFill>
                <a:schemeClr val="accent1"/>
              </a:solidFill>
              <a:latin typeface="微软雅黑" pitchFamily="34" charset="-122"/>
              <a:ea typeface="微软雅黑" pitchFamily="34" charset="-122"/>
            </a:endParaRPr>
          </a:p>
          <a:p>
            <a:pPr marL="1924050" lvl="3" indent="-285750" algn="just">
              <a:lnSpc>
                <a:spcPct val="150000"/>
              </a:lnSpc>
              <a:spcAft>
                <a:spcPts val="0"/>
              </a:spcAft>
              <a:buFont typeface="Wingdings" pitchFamily="2" charset="2"/>
              <a:buChar char="n"/>
              <a:defRPr/>
            </a:pPr>
            <a:r>
              <a:rPr lang="zh-CN" altLang="en-US" sz="1600" kern="100" dirty="0">
                <a:solidFill>
                  <a:srgbClr val="000000"/>
                </a:solidFill>
                <a:latin typeface="微软雅黑" pitchFamily="34" charset="-122"/>
                <a:ea typeface="微软雅黑" pitchFamily="34" charset="-122"/>
              </a:rPr>
              <a:t>不能直接判断对偿债产生较大负面影响的，建议风险部门或者客户经理迅速介入调查。</a:t>
            </a:r>
            <a:endParaRPr lang="en-US" altLang="zh-CN" sz="1600" kern="100" dirty="0">
              <a:solidFill>
                <a:srgbClr val="000000"/>
              </a:solidFill>
              <a:latin typeface="微软雅黑" pitchFamily="34" charset="-122"/>
              <a:ea typeface="微软雅黑" pitchFamily="34" charset="-122"/>
            </a:endParaRPr>
          </a:p>
          <a:p>
            <a:pPr marL="1924050" lvl="3" indent="-285750" algn="just">
              <a:lnSpc>
                <a:spcPct val="150000"/>
              </a:lnSpc>
              <a:spcAft>
                <a:spcPts val="0"/>
              </a:spcAft>
              <a:buFont typeface="Wingdings" pitchFamily="2" charset="2"/>
              <a:buChar char="n"/>
              <a:defRPr/>
            </a:pPr>
            <a:r>
              <a:rPr lang="zh-CN" altLang="en-US" sz="1600" kern="100" dirty="0">
                <a:solidFill>
                  <a:srgbClr val="000000"/>
                </a:solidFill>
                <a:latin typeface="微软雅黑" pitchFamily="34" charset="-122"/>
                <a:ea typeface="微软雅黑" pitchFamily="34" charset="-122"/>
              </a:rPr>
              <a:t>可以直接判断对偿债产生较大负面影响的根据情况实施紧急措施</a:t>
            </a:r>
            <a:r>
              <a:rPr lang="zh-CN" altLang="zh-CN" sz="1600" kern="100" dirty="0">
                <a:solidFill>
                  <a:srgbClr val="000000"/>
                </a:solidFill>
                <a:latin typeface="微软雅黑" pitchFamily="34" charset="-122"/>
                <a:ea typeface="微软雅黑" pitchFamily="34" charset="-122"/>
              </a:rPr>
              <a:t>，并根据实际情况采取以下一项或多项措施：如建议处置抵质押品，建议资产保全提前介入，建议采取诉讼等；</a:t>
            </a:r>
            <a:endParaRPr lang="en-US" altLang="zh-CN" sz="1600" kern="100" dirty="0">
              <a:solidFill>
                <a:srgbClr val="000000"/>
              </a:solidFill>
              <a:latin typeface="微软雅黑" pitchFamily="34" charset="-122"/>
              <a:ea typeface="微软雅黑" pitchFamily="34" charset="-122"/>
            </a:endParaRPr>
          </a:p>
          <a:p>
            <a:pPr marL="266700" indent="304800" algn="just">
              <a:lnSpc>
                <a:spcPct val="150000"/>
              </a:lnSpc>
              <a:spcAft>
                <a:spcPts val="0"/>
              </a:spcAft>
              <a:defRPr/>
            </a:pPr>
            <a:r>
              <a:rPr lang="zh-CN" altLang="zh-CN" sz="1600" kern="100" dirty="0">
                <a:solidFill>
                  <a:srgbClr val="FA8550"/>
                </a:solidFill>
                <a:latin typeface="微软雅黑" pitchFamily="34" charset="-122"/>
                <a:ea typeface="微软雅黑" pitchFamily="34" charset="-122"/>
              </a:rPr>
              <a:t>二级预警</a:t>
            </a:r>
            <a:r>
              <a:rPr lang="zh-CN" altLang="en-US" sz="1600" kern="100" dirty="0">
                <a:solidFill>
                  <a:srgbClr val="FA8550"/>
                </a:solidFill>
                <a:latin typeface="微软雅黑" pitchFamily="34" charset="-122"/>
                <a:ea typeface="微软雅黑" pitchFamily="34" charset="-122"/>
              </a:rPr>
              <a:t>信号</a:t>
            </a:r>
            <a:r>
              <a:rPr lang="zh-CN" altLang="zh-CN" sz="1600" kern="100" dirty="0">
                <a:solidFill>
                  <a:srgbClr val="000000"/>
                </a:solidFill>
                <a:latin typeface="微软雅黑" pitchFamily="34" charset="-122"/>
                <a:ea typeface="微软雅黑" pitchFamily="34" charset="-122"/>
              </a:rPr>
              <a:t>：</a:t>
            </a:r>
            <a:endParaRPr lang="en-US" altLang="zh-CN" sz="1600" kern="100" dirty="0">
              <a:solidFill>
                <a:srgbClr val="000000"/>
              </a:solidFill>
              <a:latin typeface="微软雅黑" pitchFamily="34" charset="-122"/>
              <a:ea typeface="微软雅黑" pitchFamily="34" charset="-122"/>
            </a:endParaRPr>
          </a:p>
          <a:p>
            <a:pPr marL="1924050" lvl="3" indent="-285750" algn="just">
              <a:lnSpc>
                <a:spcPct val="150000"/>
              </a:lnSpc>
              <a:spcAft>
                <a:spcPts val="0"/>
              </a:spcAft>
              <a:buFont typeface="Wingdings" pitchFamily="2" charset="2"/>
              <a:buChar char="n"/>
              <a:defRPr/>
            </a:pPr>
            <a:r>
              <a:rPr lang="zh-CN" altLang="en-US" sz="1600" kern="100" dirty="0">
                <a:solidFill>
                  <a:srgbClr val="000000"/>
                </a:solidFill>
                <a:latin typeface="微软雅黑" pitchFamily="34" charset="-122"/>
                <a:ea typeface="微软雅黑" pitchFamily="34" charset="-122"/>
              </a:rPr>
              <a:t>客户经理介入调查</a:t>
            </a:r>
            <a:endParaRPr lang="en-US" altLang="zh-CN" sz="1600" kern="100" dirty="0">
              <a:solidFill>
                <a:srgbClr val="000000"/>
              </a:solidFill>
              <a:latin typeface="微软雅黑" pitchFamily="34" charset="-122"/>
              <a:ea typeface="微软雅黑" pitchFamily="34" charset="-122"/>
            </a:endParaRPr>
          </a:p>
          <a:p>
            <a:pPr marL="1924050" lvl="3" indent="-285750" algn="just">
              <a:lnSpc>
                <a:spcPct val="150000"/>
              </a:lnSpc>
              <a:spcAft>
                <a:spcPts val="0"/>
              </a:spcAft>
              <a:buFont typeface="Wingdings" pitchFamily="2" charset="2"/>
              <a:buChar char="n"/>
              <a:defRPr/>
            </a:pPr>
            <a:r>
              <a:rPr lang="zh-CN" altLang="en-US" sz="1600" kern="100" dirty="0">
                <a:solidFill>
                  <a:srgbClr val="000000"/>
                </a:solidFill>
                <a:latin typeface="微软雅黑" pitchFamily="34" charset="-122"/>
                <a:ea typeface="微软雅黑" pitchFamily="34" charset="-122"/>
              </a:rPr>
              <a:t>根据调查结果：</a:t>
            </a:r>
            <a:r>
              <a:rPr lang="zh-CN" altLang="zh-CN" sz="1600" kern="100" dirty="0">
                <a:solidFill>
                  <a:srgbClr val="000000"/>
                </a:solidFill>
                <a:latin typeface="微软雅黑" pitchFamily="34" charset="-122"/>
                <a:ea typeface="微软雅黑" pitchFamily="34" charset="-122"/>
              </a:rPr>
              <a:t>建议更换保证人，建议提供更多的担保品，建议变更授信条件，建议降低五级分类等；</a:t>
            </a:r>
            <a:endParaRPr lang="zh-CN" altLang="zh-CN" sz="1600" kern="100" dirty="0">
              <a:solidFill>
                <a:srgbClr val="000000"/>
              </a:solidFill>
              <a:latin typeface="微软雅黑" pitchFamily="34" charset="-122"/>
              <a:ea typeface="微软雅黑" pitchFamily="34" charset="-122"/>
            </a:endParaRPr>
          </a:p>
          <a:p>
            <a:pPr marL="266700" indent="304800" algn="just">
              <a:lnSpc>
                <a:spcPct val="150000"/>
              </a:lnSpc>
              <a:spcAft>
                <a:spcPts val="0"/>
              </a:spcAft>
              <a:defRPr/>
            </a:pPr>
            <a:r>
              <a:rPr lang="zh-CN" altLang="zh-CN" sz="1600" kern="100" dirty="0">
                <a:solidFill>
                  <a:srgbClr val="FF0000"/>
                </a:solidFill>
                <a:latin typeface="微软雅黑" pitchFamily="34" charset="-122"/>
                <a:ea typeface="微软雅黑" pitchFamily="34" charset="-122"/>
              </a:rPr>
              <a:t>三级预警信号</a:t>
            </a:r>
            <a:endParaRPr lang="en-US" altLang="zh-CN" sz="1600" kern="100" dirty="0">
              <a:solidFill>
                <a:srgbClr val="FF0000"/>
              </a:solidFill>
              <a:latin typeface="微软雅黑" pitchFamily="34" charset="-122"/>
              <a:ea typeface="微软雅黑" pitchFamily="34" charset="-122"/>
            </a:endParaRPr>
          </a:p>
          <a:p>
            <a:pPr marL="1924050" lvl="3" indent="-285750" algn="just">
              <a:lnSpc>
                <a:spcPct val="150000"/>
              </a:lnSpc>
              <a:spcAft>
                <a:spcPts val="0"/>
              </a:spcAft>
              <a:buFont typeface="Wingdings" pitchFamily="2" charset="2"/>
              <a:buChar char="n"/>
              <a:defRPr/>
            </a:pPr>
            <a:r>
              <a:rPr lang="zh-CN" altLang="zh-CN" sz="1600" kern="100" dirty="0">
                <a:solidFill>
                  <a:srgbClr val="000000"/>
                </a:solidFill>
                <a:latin typeface="微软雅黑" pitchFamily="34" charset="-122"/>
                <a:ea typeface="微软雅黑" pitchFamily="34" charset="-122"/>
              </a:rPr>
              <a:t>要求特别关注预警企业，要求增加检查频次、要求调低信用等级等。</a:t>
            </a:r>
            <a:endParaRPr lang="zh-CN" altLang="zh-CN" sz="1600" kern="100" dirty="0">
              <a:solidFill>
                <a:srgbClr val="000000"/>
              </a:solidFill>
              <a:latin typeface="微软雅黑" pitchFamily="34" charset="-122"/>
              <a:ea typeface="微软雅黑"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业务发展和风险控制的闭环</a:t>
            </a:r>
            <a:endParaRPr lang="zh-CN" altLang="en-US" dirty="0"/>
          </a:p>
        </p:txBody>
      </p:sp>
      <p:pic>
        <p:nvPicPr>
          <p:cNvPr id="3" name="Picture 2" descr="E:\黎万彬设计工作盘\ppt_画板 5.png"/>
          <p:cNvPicPr>
            <a:picLocks noChangeAspect="1" noChangeArrowheads="1"/>
          </p:cNvPicPr>
          <p:nvPr/>
        </p:nvPicPr>
        <p:blipFill rotWithShape="1">
          <a:blip r:embed="rId1">
            <a:extLst>
              <a:ext uri="{28A0092B-C50C-407E-A947-70E740481C1C}">
                <a14:useLocalDpi xmlns:a14="http://schemas.microsoft.com/office/drawing/2010/main" val="0"/>
              </a:ext>
            </a:extLst>
          </a:blip>
          <a:srcRect l="15244" t="18401" r="13948" b="9463"/>
          <a:stretch>
            <a:fillRect/>
          </a:stretch>
        </p:blipFill>
        <p:spPr bwMode="auto">
          <a:xfrm>
            <a:off x="816287" y="1552353"/>
            <a:ext cx="5582093" cy="321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p:cNvSpPr txBox="1"/>
          <p:nvPr/>
        </p:nvSpPr>
        <p:spPr>
          <a:xfrm>
            <a:off x="1667583" y="5199741"/>
            <a:ext cx="3327400" cy="708025"/>
          </a:xfrm>
          <a:prstGeom prst="rect">
            <a:avLst/>
          </a:prstGeom>
          <a:noFill/>
        </p:spPr>
        <p:txBody>
          <a:bodyPr>
            <a:spAutoFit/>
          </a:bodyPr>
          <a:lstStyle/>
          <a:p>
            <a:pPr>
              <a:buFont typeface="Arial" pitchFamily="34" charset="0"/>
              <a:buNone/>
              <a:defRPr/>
            </a:pPr>
            <a:r>
              <a:rPr lang="zh-CN" altLang="en-US" sz="2000" b="1" spc="300" dirty="0">
                <a:solidFill>
                  <a:srgbClr val="C00000"/>
                </a:solidFill>
                <a:latin typeface="微软雅黑" pitchFamily="34" charset="-122"/>
                <a:ea typeface="微软雅黑" pitchFamily="34" charset="-122"/>
              </a:rPr>
              <a:t>贷后监控预警时间序列</a:t>
            </a:r>
            <a:endParaRPr lang="zh-CN" altLang="en-US" sz="2000" b="1" spc="300" dirty="0">
              <a:solidFill>
                <a:srgbClr val="C00000"/>
              </a:solidFill>
              <a:latin typeface="微软雅黑" pitchFamily="34" charset="-122"/>
              <a:ea typeface="微软雅黑" pitchFamily="34" charset="-122"/>
            </a:endParaRPr>
          </a:p>
          <a:p>
            <a:pPr>
              <a:buFont typeface="Arial" pitchFamily="34" charset="0"/>
              <a:buNone/>
              <a:defRPr/>
            </a:pPr>
            <a:endParaRPr lang="zh-CN" altLang="en-US" sz="2000" dirty="0">
              <a:solidFill>
                <a:srgbClr val="C00000"/>
              </a:solidFill>
            </a:endParaRPr>
          </a:p>
        </p:txBody>
      </p:sp>
      <p:sp>
        <p:nvSpPr>
          <p:cNvPr id="5" name="文本框 5"/>
          <p:cNvSpPr txBox="1"/>
          <p:nvPr/>
        </p:nvSpPr>
        <p:spPr>
          <a:xfrm>
            <a:off x="6853063" y="5462141"/>
            <a:ext cx="4712970" cy="337185"/>
          </a:xfrm>
          <a:prstGeom prst="rect">
            <a:avLst/>
          </a:prstGeom>
          <a:noFill/>
        </p:spPr>
        <p:txBody>
          <a:bodyPr wrap="square">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en-US" altLang="zh-CN" sz="1600" b="0" dirty="0">
                <a:solidFill>
                  <a:schemeClr val="tx1">
                    <a:lumMod val="75000"/>
                    <a:lumOff val="25000"/>
                  </a:schemeClr>
                </a:solidFill>
              </a:rPr>
              <a:t>2</a:t>
            </a:r>
            <a:r>
              <a:rPr lang="zh-CN" altLang="en-US" sz="1600" b="0" dirty="0">
                <a:solidFill>
                  <a:schemeClr val="tx1">
                    <a:lumMod val="75000"/>
                    <a:lumOff val="25000"/>
                  </a:schemeClr>
                </a:solidFill>
              </a:rPr>
              <a:t>、额度管理策略：根据经营情况调增、调减额度</a:t>
            </a:r>
            <a:endParaRPr lang="zh-CN" altLang="zh-CN" sz="1600" b="0" dirty="0">
              <a:solidFill>
                <a:schemeClr val="tx1">
                  <a:lumMod val="75000"/>
                  <a:lumOff val="25000"/>
                </a:schemeClr>
              </a:solidFill>
            </a:endParaRPr>
          </a:p>
        </p:txBody>
      </p:sp>
      <p:sp>
        <p:nvSpPr>
          <p:cNvPr id="6" name="文本框 6"/>
          <p:cNvSpPr txBox="1"/>
          <p:nvPr/>
        </p:nvSpPr>
        <p:spPr>
          <a:xfrm>
            <a:off x="6853063" y="5115253"/>
            <a:ext cx="4942205" cy="337185"/>
          </a:xfrm>
          <a:prstGeom prst="rect">
            <a:avLst/>
          </a:prstGeom>
          <a:noFill/>
        </p:spPr>
        <p:txBody>
          <a:bodyPr wrap="square">
            <a:spAutoFit/>
          </a:bodyPr>
          <a:lstStyle>
            <a:defPPr>
              <a:defRPr lang="zh-CN"/>
            </a:defPPr>
            <a:lvl1pPr>
              <a:defRPr sz="2400" b="1">
                <a:latin typeface="微软雅黑" pitchFamily="34" charset="-122"/>
                <a:ea typeface="微软雅黑" pitchFamily="34" charset="-122"/>
              </a:defRPr>
            </a:lvl1pPr>
          </a:lstStyle>
          <a:p>
            <a:pPr>
              <a:buFont typeface="Arial" pitchFamily="34" charset="0"/>
              <a:buNone/>
              <a:defRPr/>
            </a:pPr>
            <a:r>
              <a:rPr lang="en-US" altLang="zh-CN" sz="1600" b="0" dirty="0">
                <a:solidFill>
                  <a:schemeClr val="tx1">
                    <a:lumMod val="75000"/>
                    <a:lumOff val="25000"/>
                  </a:schemeClr>
                </a:solidFill>
              </a:rPr>
              <a:t>1</a:t>
            </a:r>
            <a:r>
              <a:rPr lang="zh-CN" altLang="en-US" sz="1600" b="0" dirty="0">
                <a:solidFill>
                  <a:schemeClr val="tx1">
                    <a:lumMod val="75000"/>
                    <a:lumOff val="25000"/>
                  </a:schemeClr>
                </a:solidFill>
              </a:rPr>
              <a:t>、续贷策略：根据贷后预警情况决定是否继续授信</a:t>
            </a:r>
            <a:endParaRPr lang="zh-CN" altLang="zh-CN" sz="1600" b="0" dirty="0">
              <a:solidFill>
                <a:schemeClr val="tx1">
                  <a:lumMod val="75000"/>
                  <a:lumOff val="25000"/>
                </a:schemeClr>
              </a:solidFill>
            </a:endParaRPr>
          </a:p>
        </p:txBody>
      </p:sp>
      <p:grpSp>
        <p:nvGrpSpPr>
          <p:cNvPr id="18" name="组合 17"/>
          <p:cNvGrpSpPr/>
          <p:nvPr/>
        </p:nvGrpSpPr>
        <p:grpSpPr>
          <a:xfrm>
            <a:off x="7450455" y="1036955"/>
            <a:ext cx="3636645" cy="3823335"/>
            <a:chOff x="11413" y="1882"/>
            <a:chExt cx="5727" cy="6021"/>
          </a:xfrm>
        </p:grpSpPr>
        <p:sp>
          <p:nvSpPr>
            <p:cNvPr id="7" name="Arc 3"/>
            <p:cNvSpPr/>
            <p:nvPr/>
          </p:nvSpPr>
          <p:spPr bwMode="auto">
            <a:xfrm>
              <a:off x="14302" y="2215"/>
              <a:ext cx="2839" cy="4268"/>
            </a:xfrm>
            <a:custGeom>
              <a:avLst/>
              <a:gdLst>
                <a:gd name="T0" fmla="*/ 0 w 21600"/>
                <a:gd name="T1" fmla="*/ 0 h 32421"/>
                <a:gd name="T2" fmla="*/ 1659698 w 21600"/>
                <a:gd name="T3" fmla="*/ 2882900 h 32421"/>
                <a:gd name="T4" fmla="*/ 0 w 21600"/>
                <a:gd name="T5" fmla="*/ 1920688 h 32421"/>
                <a:gd name="T6" fmla="*/ 0 60000 65536"/>
                <a:gd name="T7" fmla="*/ 0 60000 65536"/>
                <a:gd name="T8" fmla="*/ 0 60000 65536"/>
              </a:gdLst>
              <a:ahLst/>
              <a:cxnLst>
                <a:cxn ang="T6">
                  <a:pos x="T0" y="T1"/>
                </a:cxn>
                <a:cxn ang="T7">
                  <a:pos x="T2" y="T3"/>
                </a:cxn>
                <a:cxn ang="T8">
                  <a:pos x="T4" y="T5"/>
                </a:cxn>
              </a:cxnLst>
              <a:rect l="0" t="0" r="r" b="b"/>
              <a:pathLst>
                <a:path w="21600" h="32421" fill="none" extrusionOk="0">
                  <a:moveTo>
                    <a:pt x="0" y="0"/>
                  </a:moveTo>
                  <a:cubicBezTo>
                    <a:pt x="11929" y="0"/>
                    <a:pt x="21600" y="9670"/>
                    <a:pt x="21600" y="21600"/>
                  </a:cubicBezTo>
                  <a:cubicBezTo>
                    <a:pt x="21600" y="25399"/>
                    <a:pt x="20597" y="29132"/>
                    <a:pt x="18694" y="32421"/>
                  </a:cubicBezTo>
                </a:path>
                <a:path w="21600" h="32421" stroke="0" extrusionOk="0">
                  <a:moveTo>
                    <a:pt x="0" y="0"/>
                  </a:moveTo>
                  <a:cubicBezTo>
                    <a:pt x="11929" y="0"/>
                    <a:pt x="21600" y="9670"/>
                    <a:pt x="21600" y="21600"/>
                  </a:cubicBezTo>
                  <a:cubicBezTo>
                    <a:pt x="21600" y="25399"/>
                    <a:pt x="20597" y="29132"/>
                    <a:pt x="18694" y="32421"/>
                  </a:cubicBezTo>
                  <a:lnTo>
                    <a:pt x="0" y="21600"/>
                  </a:lnTo>
                  <a:lnTo>
                    <a:pt x="0" y="0"/>
                  </a:lnTo>
                  <a:close/>
                </a:path>
              </a:pathLst>
            </a:custGeom>
            <a:solidFill>
              <a:schemeClr val="tx2">
                <a:lumMod val="40000"/>
                <a:lumOff val="60000"/>
              </a:schemeClr>
            </a:solidFill>
            <a:ln w="6350">
              <a:noFill/>
              <a:round/>
            </a:ln>
          </p:spPr>
          <p:txBody>
            <a:bodyPr/>
            <a:lstStyle/>
            <a:p>
              <a:endParaRPr lang="zh-CN" altLang="en-US"/>
            </a:p>
          </p:txBody>
        </p:sp>
        <p:sp>
          <p:nvSpPr>
            <p:cNvPr id="8" name="Arc 4"/>
            <p:cNvSpPr/>
            <p:nvPr/>
          </p:nvSpPr>
          <p:spPr bwMode="auto">
            <a:xfrm>
              <a:off x="11846" y="5059"/>
              <a:ext cx="4912" cy="2844"/>
            </a:xfrm>
            <a:custGeom>
              <a:avLst/>
              <a:gdLst>
                <a:gd name="T0" fmla="*/ 3317875 w 37392"/>
                <a:gd name="T1" fmla="*/ 962305 h 21600"/>
                <a:gd name="T2" fmla="*/ 0 w 37392"/>
                <a:gd name="T3" fmla="*/ 961594 h 21600"/>
                <a:gd name="T4" fmla="*/ 1659115 w 37392"/>
                <a:gd name="T5" fmla="*/ 0 h 21600"/>
                <a:gd name="T6" fmla="*/ 0 60000 65536"/>
                <a:gd name="T7" fmla="*/ 0 60000 65536"/>
                <a:gd name="T8" fmla="*/ 0 60000 65536"/>
              </a:gdLst>
              <a:ahLst/>
              <a:cxnLst>
                <a:cxn ang="T6">
                  <a:pos x="T0" y="T1"/>
                </a:cxn>
                <a:cxn ang="T7">
                  <a:pos x="T2" y="T3"/>
                </a:cxn>
                <a:cxn ang="T8">
                  <a:pos x="T4" y="T5"/>
                </a:cxn>
              </a:cxnLst>
              <a:rect l="0" t="0" r="r" b="b"/>
              <a:pathLst>
                <a:path w="37392" h="21600" fill="none" extrusionOk="0">
                  <a:moveTo>
                    <a:pt x="37392" y="10821"/>
                  </a:moveTo>
                  <a:cubicBezTo>
                    <a:pt x="33530" y="17492"/>
                    <a:pt x="26406" y="21599"/>
                    <a:pt x="18698" y="21600"/>
                  </a:cubicBezTo>
                  <a:cubicBezTo>
                    <a:pt x="10986" y="21600"/>
                    <a:pt x="3859" y="17488"/>
                    <a:pt x="-1" y="10813"/>
                  </a:cubicBezTo>
                </a:path>
                <a:path w="37392" h="21600" stroke="0" extrusionOk="0">
                  <a:moveTo>
                    <a:pt x="37392" y="10821"/>
                  </a:moveTo>
                  <a:cubicBezTo>
                    <a:pt x="33530" y="17492"/>
                    <a:pt x="26406" y="21599"/>
                    <a:pt x="18698" y="21600"/>
                  </a:cubicBezTo>
                  <a:cubicBezTo>
                    <a:pt x="10986" y="21600"/>
                    <a:pt x="3859" y="17488"/>
                    <a:pt x="-1" y="10813"/>
                  </a:cubicBezTo>
                  <a:lnTo>
                    <a:pt x="18698" y="0"/>
                  </a:lnTo>
                  <a:lnTo>
                    <a:pt x="37392" y="10821"/>
                  </a:lnTo>
                  <a:close/>
                </a:path>
              </a:pathLst>
            </a:custGeom>
            <a:solidFill>
              <a:srgbClr val="FFC000"/>
            </a:solidFill>
            <a:ln w="6350">
              <a:noFill/>
              <a:round/>
            </a:ln>
          </p:spPr>
          <p:txBody>
            <a:bodyPr/>
            <a:lstStyle/>
            <a:p>
              <a:endParaRPr lang="zh-CN" altLang="en-US"/>
            </a:p>
          </p:txBody>
        </p:sp>
        <p:sp>
          <p:nvSpPr>
            <p:cNvPr id="9" name="Arc 5"/>
            <p:cNvSpPr/>
            <p:nvPr/>
          </p:nvSpPr>
          <p:spPr bwMode="auto">
            <a:xfrm>
              <a:off x="11462" y="2215"/>
              <a:ext cx="2839" cy="4268"/>
            </a:xfrm>
            <a:custGeom>
              <a:avLst/>
              <a:gdLst>
                <a:gd name="T0" fmla="*/ 257647 w 21600"/>
                <a:gd name="T1" fmla="*/ 2882900 h 32413"/>
                <a:gd name="T2" fmla="*/ 1917700 w 21600"/>
                <a:gd name="T3" fmla="*/ 0 h 32413"/>
                <a:gd name="T4" fmla="*/ 1917700 w 21600"/>
                <a:gd name="T5" fmla="*/ 1921162 h 32413"/>
                <a:gd name="T6" fmla="*/ 0 60000 65536"/>
                <a:gd name="T7" fmla="*/ 0 60000 65536"/>
                <a:gd name="T8" fmla="*/ 0 60000 65536"/>
              </a:gdLst>
              <a:ahLst/>
              <a:cxnLst>
                <a:cxn ang="T6">
                  <a:pos x="T0" y="T1"/>
                </a:cxn>
                <a:cxn ang="T7">
                  <a:pos x="T2" y="T3"/>
                </a:cxn>
                <a:cxn ang="T8">
                  <a:pos x="T4" y="T5"/>
                </a:cxn>
              </a:cxnLst>
              <a:rect l="0" t="0" r="r" b="b"/>
              <a:pathLst>
                <a:path w="21600" h="32413" fill="none" extrusionOk="0">
                  <a:moveTo>
                    <a:pt x="2901" y="32413"/>
                  </a:moveTo>
                  <a:cubicBezTo>
                    <a:pt x="1000" y="29126"/>
                    <a:pt x="0" y="25396"/>
                    <a:pt x="0" y="21600"/>
                  </a:cubicBezTo>
                  <a:cubicBezTo>
                    <a:pt x="-1" y="9670"/>
                    <a:pt x="9670" y="0"/>
                    <a:pt x="21599" y="0"/>
                  </a:cubicBezTo>
                </a:path>
                <a:path w="21600" h="32413" stroke="0" extrusionOk="0">
                  <a:moveTo>
                    <a:pt x="2901" y="32413"/>
                  </a:moveTo>
                  <a:cubicBezTo>
                    <a:pt x="1000" y="29126"/>
                    <a:pt x="0" y="25396"/>
                    <a:pt x="0" y="21600"/>
                  </a:cubicBezTo>
                  <a:cubicBezTo>
                    <a:pt x="-1" y="9670"/>
                    <a:pt x="9670" y="0"/>
                    <a:pt x="21599" y="0"/>
                  </a:cubicBezTo>
                  <a:lnTo>
                    <a:pt x="21600" y="21600"/>
                  </a:lnTo>
                  <a:lnTo>
                    <a:pt x="2901" y="32413"/>
                  </a:lnTo>
                  <a:close/>
                </a:path>
              </a:pathLst>
            </a:custGeom>
            <a:solidFill>
              <a:schemeClr val="accent6">
                <a:lumMod val="75000"/>
              </a:schemeClr>
            </a:solidFill>
            <a:ln w="6350">
              <a:noFill/>
              <a:round/>
            </a:ln>
          </p:spPr>
          <p:txBody>
            <a:bodyPr/>
            <a:lstStyle/>
            <a:p>
              <a:endParaRPr lang="zh-CN" altLang="en-US"/>
            </a:p>
          </p:txBody>
        </p:sp>
        <p:sp>
          <p:nvSpPr>
            <p:cNvPr id="10" name="Text Box 6"/>
            <p:cNvSpPr txBox="1">
              <a:spLocks noChangeArrowheads="1"/>
            </p:cNvSpPr>
            <p:nvPr/>
          </p:nvSpPr>
          <p:spPr bwMode="auto">
            <a:xfrm>
              <a:off x="15662" y="4035"/>
              <a:ext cx="1328" cy="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sz="2800" b="1" dirty="0">
                  <a:solidFill>
                    <a:schemeClr val="bg1"/>
                  </a:solidFill>
                  <a:latin typeface="微软雅黑" pitchFamily="34" charset="-122"/>
                  <a:ea typeface="微软雅黑" pitchFamily="34" charset="-122"/>
                </a:rPr>
                <a:t>贷前</a:t>
              </a:r>
              <a:endParaRPr lang="zh-CN" altLang="en-US" sz="2800" b="1" dirty="0">
                <a:solidFill>
                  <a:schemeClr val="bg1"/>
                </a:solidFill>
                <a:latin typeface="微软雅黑" pitchFamily="34" charset="-122"/>
                <a:ea typeface="微软雅黑" pitchFamily="34" charset="-122"/>
              </a:endParaRPr>
            </a:p>
          </p:txBody>
        </p:sp>
        <p:sp>
          <p:nvSpPr>
            <p:cNvPr id="11" name="Oval 7"/>
            <p:cNvSpPr>
              <a:spLocks noChangeArrowheads="1"/>
            </p:cNvSpPr>
            <p:nvPr/>
          </p:nvSpPr>
          <p:spPr bwMode="auto">
            <a:xfrm>
              <a:off x="13110" y="3868"/>
              <a:ext cx="2383" cy="2383"/>
            </a:xfrm>
            <a:prstGeom prst="ellipse">
              <a:avLst/>
            </a:prstGeom>
            <a:solidFill>
              <a:schemeClr val="bg1"/>
            </a:solidFill>
            <a:ln w="6350">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endParaRPr lang="zh-CN" altLang="en-US"/>
            </a:p>
          </p:txBody>
        </p:sp>
        <p:sp>
          <p:nvSpPr>
            <p:cNvPr id="12" name="Text Box 8"/>
            <p:cNvSpPr txBox="1">
              <a:spLocks noChangeArrowheads="1"/>
            </p:cNvSpPr>
            <p:nvPr/>
          </p:nvSpPr>
          <p:spPr bwMode="auto">
            <a:xfrm>
              <a:off x="12954" y="4496"/>
              <a:ext cx="2709" cy="1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a:lnSpc>
                  <a:spcPct val="150000"/>
                </a:lnSpc>
              </a:pPr>
              <a:r>
                <a:rPr lang="zh-CN" altLang="en-US" sz="1800" b="1" dirty="0">
                  <a:solidFill>
                    <a:schemeClr val="tx1">
                      <a:lumMod val="75000"/>
                      <a:lumOff val="25000"/>
                    </a:schemeClr>
                  </a:solidFill>
                  <a:latin typeface="微软雅黑" pitchFamily="34" charset="-122"/>
                  <a:ea typeface="微软雅黑" pitchFamily="34" charset="-122"/>
                </a:rPr>
                <a:t>贷前、中、后</a:t>
              </a:r>
              <a:endParaRPr lang="zh-CN" altLang="en-US" sz="1800" b="1" dirty="0">
                <a:solidFill>
                  <a:schemeClr val="tx1">
                    <a:lumMod val="75000"/>
                    <a:lumOff val="25000"/>
                  </a:schemeClr>
                </a:solidFill>
                <a:latin typeface="微软雅黑" pitchFamily="34" charset="-122"/>
                <a:ea typeface="微软雅黑" pitchFamily="34" charset="-122"/>
              </a:endParaRPr>
            </a:p>
            <a:p>
              <a:pPr algn="ctr">
                <a:lnSpc>
                  <a:spcPct val="150000"/>
                </a:lnSpc>
              </a:pPr>
              <a:r>
                <a:rPr lang="zh-CN" altLang="en-US" sz="1800" b="1" dirty="0">
                  <a:solidFill>
                    <a:schemeClr val="tx1">
                      <a:lumMod val="75000"/>
                      <a:lumOff val="25000"/>
                    </a:schemeClr>
                  </a:solidFill>
                  <a:latin typeface="微软雅黑" pitchFamily="34" charset="-122"/>
                  <a:ea typeface="微软雅黑" pitchFamily="34" charset="-122"/>
                </a:rPr>
                <a:t>闭环管理</a:t>
              </a:r>
              <a:endParaRPr lang="zh-CN" altLang="en-US" sz="1800" b="1" dirty="0">
                <a:solidFill>
                  <a:schemeClr val="tx1">
                    <a:lumMod val="75000"/>
                    <a:lumOff val="25000"/>
                  </a:schemeClr>
                </a:solidFill>
                <a:latin typeface="微软雅黑" pitchFamily="34" charset="-122"/>
                <a:ea typeface="微软雅黑" pitchFamily="34" charset="-122"/>
              </a:endParaRPr>
            </a:p>
          </p:txBody>
        </p:sp>
        <p:sp>
          <p:nvSpPr>
            <p:cNvPr id="13" name="Freeform 9"/>
            <p:cNvSpPr/>
            <p:nvPr/>
          </p:nvSpPr>
          <p:spPr bwMode="auto">
            <a:xfrm rot="10800000">
              <a:off x="14255" y="1882"/>
              <a:ext cx="465" cy="2151"/>
            </a:xfrm>
            <a:custGeom>
              <a:avLst/>
              <a:gdLst>
                <a:gd name="T0" fmla="*/ 314325 w 198"/>
                <a:gd name="T1" fmla="*/ 195263 h 915"/>
                <a:gd name="T2" fmla="*/ 314325 w 198"/>
                <a:gd name="T3" fmla="*/ 0 h 915"/>
                <a:gd name="T4" fmla="*/ 0 w 198"/>
                <a:gd name="T5" fmla="*/ 733425 h 915"/>
                <a:gd name="T6" fmla="*/ 309563 w 198"/>
                <a:gd name="T7" fmla="*/ 1452563 h 915"/>
                <a:gd name="T8" fmla="*/ 309563 w 198"/>
                <a:gd name="T9" fmla="*/ 1238250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915">
                  <a:moveTo>
                    <a:pt x="198" y="123"/>
                  </a:moveTo>
                  <a:lnTo>
                    <a:pt x="198" y="0"/>
                  </a:lnTo>
                  <a:lnTo>
                    <a:pt x="0" y="462"/>
                  </a:lnTo>
                  <a:lnTo>
                    <a:pt x="195" y="915"/>
                  </a:lnTo>
                  <a:lnTo>
                    <a:pt x="195" y="780"/>
                  </a:lnTo>
                </a:path>
              </a:pathLst>
            </a:custGeom>
            <a:solidFill>
              <a:schemeClr val="accent6">
                <a:lumMod val="75000"/>
              </a:schemeClr>
            </a:solidFill>
            <a:ln w="6350" cap="flat" cmpd="sng">
              <a:noFill/>
              <a:prstDash val="solid"/>
              <a:round/>
            </a:ln>
          </p:spPr>
          <p:txBody>
            <a:bodyPr wrap="none" lIns="0" tIns="0" rIns="0" bIns="0" anchor="ctr">
              <a:spAutoFit/>
            </a:bodyPr>
            <a:lstStyle/>
            <a:p>
              <a:endParaRPr lang="zh-CN" altLang="en-US"/>
            </a:p>
          </p:txBody>
        </p:sp>
        <p:sp>
          <p:nvSpPr>
            <p:cNvPr id="14" name="Freeform 10"/>
            <p:cNvSpPr/>
            <p:nvPr/>
          </p:nvSpPr>
          <p:spPr bwMode="auto">
            <a:xfrm rot="3651555">
              <a:off x="12256" y="4795"/>
              <a:ext cx="465" cy="2151"/>
            </a:xfrm>
            <a:custGeom>
              <a:avLst/>
              <a:gdLst>
                <a:gd name="T0" fmla="*/ 314325 w 198"/>
                <a:gd name="T1" fmla="*/ 195263 h 915"/>
                <a:gd name="T2" fmla="*/ 314325 w 198"/>
                <a:gd name="T3" fmla="*/ 0 h 915"/>
                <a:gd name="T4" fmla="*/ 0 w 198"/>
                <a:gd name="T5" fmla="*/ 733425 h 915"/>
                <a:gd name="T6" fmla="*/ 309563 w 198"/>
                <a:gd name="T7" fmla="*/ 1452563 h 915"/>
                <a:gd name="T8" fmla="*/ 309563 w 198"/>
                <a:gd name="T9" fmla="*/ 1238250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915">
                  <a:moveTo>
                    <a:pt x="198" y="123"/>
                  </a:moveTo>
                  <a:lnTo>
                    <a:pt x="198" y="0"/>
                  </a:lnTo>
                  <a:lnTo>
                    <a:pt x="0" y="462"/>
                  </a:lnTo>
                  <a:lnTo>
                    <a:pt x="195" y="915"/>
                  </a:lnTo>
                  <a:lnTo>
                    <a:pt x="195" y="780"/>
                  </a:lnTo>
                </a:path>
              </a:pathLst>
            </a:custGeom>
            <a:solidFill>
              <a:srgbClr val="FFC000"/>
            </a:solidFill>
            <a:ln w="6350" cap="flat" cmpd="sng">
              <a:noFill/>
              <a:prstDash val="solid"/>
              <a:round/>
            </a:ln>
          </p:spPr>
          <p:txBody>
            <a:bodyPr wrap="none" lIns="0" tIns="0" rIns="0" bIns="0" anchor="ctr">
              <a:spAutoFit/>
            </a:bodyPr>
            <a:lstStyle/>
            <a:p>
              <a:endParaRPr lang="zh-CN" altLang="en-US"/>
            </a:p>
          </p:txBody>
        </p:sp>
        <p:sp>
          <p:nvSpPr>
            <p:cNvPr id="15" name="Freeform 11"/>
            <p:cNvSpPr/>
            <p:nvPr/>
          </p:nvSpPr>
          <p:spPr bwMode="auto">
            <a:xfrm rot="17989080">
              <a:off x="15713" y="5180"/>
              <a:ext cx="465" cy="2151"/>
            </a:xfrm>
            <a:custGeom>
              <a:avLst/>
              <a:gdLst>
                <a:gd name="T0" fmla="*/ 314325 w 198"/>
                <a:gd name="T1" fmla="*/ 195262 h 915"/>
                <a:gd name="T2" fmla="*/ 314325 w 198"/>
                <a:gd name="T3" fmla="*/ 0 h 915"/>
                <a:gd name="T4" fmla="*/ 0 w 198"/>
                <a:gd name="T5" fmla="*/ 733425 h 915"/>
                <a:gd name="T6" fmla="*/ 309563 w 198"/>
                <a:gd name="T7" fmla="*/ 1452562 h 915"/>
                <a:gd name="T8" fmla="*/ 309563 w 198"/>
                <a:gd name="T9" fmla="*/ 1238250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915">
                  <a:moveTo>
                    <a:pt x="198" y="123"/>
                  </a:moveTo>
                  <a:lnTo>
                    <a:pt x="198" y="0"/>
                  </a:lnTo>
                  <a:lnTo>
                    <a:pt x="0" y="462"/>
                  </a:lnTo>
                  <a:lnTo>
                    <a:pt x="195" y="915"/>
                  </a:lnTo>
                  <a:lnTo>
                    <a:pt x="195" y="780"/>
                  </a:lnTo>
                </a:path>
              </a:pathLst>
            </a:custGeom>
            <a:solidFill>
              <a:schemeClr val="tx2">
                <a:lumMod val="40000"/>
                <a:lumOff val="60000"/>
              </a:schemeClr>
            </a:solidFill>
            <a:ln w="6350" cap="flat" cmpd="sng">
              <a:noFill/>
              <a:prstDash val="solid"/>
              <a:round/>
            </a:ln>
          </p:spPr>
          <p:txBody>
            <a:bodyPr wrap="none" lIns="0" tIns="0" rIns="0" bIns="0" anchor="ctr">
              <a:spAutoFit/>
            </a:bodyPr>
            <a:lstStyle/>
            <a:p>
              <a:endParaRPr lang="zh-CN" altLang="en-US"/>
            </a:p>
          </p:txBody>
        </p:sp>
        <p:sp>
          <p:nvSpPr>
            <p:cNvPr id="16" name="Text Box 12"/>
            <p:cNvSpPr txBox="1">
              <a:spLocks noChangeArrowheads="1"/>
            </p:cNvSpPr>
            <p:nvPr/>
          </p:nvSpPr>
          <p:spPr bwMode="auto">
            <a:xfrm>
              <a:off x="11931" y="4042"/>
              <a:ext cx="1330" cy="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sz="2800" b="1" dirty="0">
                  <a:solidFill>
                    <a:schemeClr val="bg1"/>
                  </a:solidFill>
                  <a:latin typeface="微软雅黑" pitchFamily="34" charset="-122"/>
                  <a:ea typeface="微软雅黑" pitchFamily="34" charset="-122"/>
                </a:rPr>
                <a:t>贷后</a:t>
              </a:r>
              <a:endParaRPr lang="zh-CN" altLang="en-US" sz="2800" b="1" dirty="0">
                <a:solidFill>
                  <a:schemeClr val="bg1"/>
                </a:solidFill>
                <a:latin typeface="微软雅黑" pitchFamily="34" charset="-122"/>
                <a:ea typeface="微软雅黑" pitchFamily="34" charset="-122"/>
              </a:endParaRPr>
            </a:p>
          </p:txBody>
        </p:sp>
        <p:sp>
          <p:nvSpPr>
            <p:cNvPr id="17" name="Text Box 13"/>
            <p:cNvSpPr txBox="1">
              <a:spLocks noChangeArrowheads="1"/>
            </p:cNvSpPr>
            <p:nvPr/>
          </p:nvSpPr>
          <p:spPr bwMode="auto">
            <a:xfrm>
              <a:off x="13799" y="6702"/>
              <a:ext cx="1330" cy="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sz="2800" b="1" dirty="0">
                  <a:solidFill>
                    <a:schemeClr val="bg1"/>
                  </a:solidFill>
                  <a:latin typeface="微软雅黑" pitchFamily="34" charset="-122"/>
                  <a:ea typeface="微软雅黑" pitchFamily="34" charset="-122"/>
                </a:rPr>
                <a:t>贷中</a:t>
              </a:r>
              <a:endParaRPr lang="zh-CN" altLang="en-US" sz="2800" b="1" dirty="0">
                <a:solidFill>
                  <a:schemeClr val="bg1"/>
                </a:solidFill>
                <a:latin typeface="微软雅黑" pitchFamily="34" charset="-122"/>
                <a:ea typeface="微软雅黑" pitchFamily="34" charset="-122"/>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0413"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68" y="1472"/>
            <a:ext cx="12182875" cy="6864681"/>
          </a:xfrm>
          <a:prstGeom prst="rect">
            <a:avLst/>
          </a:prstGeom>
        </p:spPr>
      </p:pic>
      <p:sp>
        <p:nvSpPr>
          <p:cNvPr id="5" name="TextBox 64"/>
          <p:cNvSpPr txBox="1"/>
          <p:nvPr/>
        </p:nvSpPr>
        <p:spPr>
          <a:xfrm>
            <a:off x="937890" y="2783364"/>
            <a:ext cx="9045748" cy="645160"/>
          </a:xfrm>
          <a:prstGeom prst="rect">
            <a:avLst/>
          </a:prstGeom>
          <a:noFill/>
        </p:spPr>
        <p:txBody>
          <a:bodyPr wrap="square" anchor="ctr">
            <a:spAutoFit/>
          </a:bodyPr>
          <a:lstStyle>
            <a:defPPr>
              <a:defRPr lang="zh-CN"/>
            </a:defPPr>
            <a:lvl1pPr>
              <a:defRPr sz="1800">
                <a:solidFill>
                  <a:schemeClr val="tx1">
                    <a:lumMod val="75000"/>
                    <a:lumOff val="25000"/>
                  </a:schemeClr>
                </a:solidFill>
              </a:defRPr>
            </a:lvl1pPr>
          </a:lstStyle>
          <a:p>
            <a:pPr fontAlgn="ctr">
              <a:buFont typeface="Arial" pitchFamily="34" charset="0"/>
              <a:buNone/>
              <a:defRPr/>
            </a:pPr>
            <a:r>
              <a:rPr lang="en-US" altLang="zh-CN" sz="3600" b="1" kern="0" dirty="0">
                <a:solidFill>
                  <a:schemeClr val="bg1"/>
                </a:solidFill>
                <a:latin typeface="微软雅黑" pitchFamily="34" charset="-122"/>
                <a:ea typeface="微软雅黑" pitchFamily="34" charset="-122"/>
              </a:rPr>
              <a:t>PART 04     </a:t>
            </a:r>
            <a:r>
              <a:rPr lang="zh-CN" altLang="en-US" sz="3600" b="1" kern="0" dirty="0">
                <a:solidFill>
                  <a:schemeClr val="bg1"/>
                </a:solidFill>
                <a:latin typeface="微软雅黑" pitchFamily="34" charset="-122"/>
                <a:ea typeface="微软雅黑" pitchFamily="34" charset="-122"/>
              </a:rPr>
              <a:t>合作案例</a:t>
            </a:r>
            <a:endParaRPr lang="zh-CN" altLang="en-US" sz="3600" b="1" kern="0" dirty="0">
              <a:solidFill>
                <a:schemeClr val="bg1"/>
              </a:solidFill>
              <a:latin typeface="微软雅黑" pitchFamily="34" charset="-122"/>
              <a:ea typeface="微软雅黑"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375076" y="405664"/>
            <a:ext cx="2830830" cy="523240"/>
          </a:xfrm>
          <a:prstGeom prst="rect">
            <a:avLst/>
          </a:prstGeom>
          <a:noFill/>
        </p:spPr>
        <p:txBody>
          <a:bodyPr wrap="square" rtlCol="0">
            <a:normAutofit fontScale="97500"/>
          </a:bodyPr>
          <a:lstStyle>
            <a:defPPr>
              <a:defRPr lang="zh-CN"/>
            </a:defPPr>
            <a:lvl1pPr algn="dist">
              <a:defRPr sz="2800" b="1">
                <a:solidFill>
                  <a:schemeClr val="bg1"/>
                </a:solidFill>
              </a:defRPr>
            </a:lvl1pPr>
          </a:lstStyle>
          <a:p>
            <a:pPr algn="r"/>
            <a:r>
              <a:rPr lang="zh-CN" altLang="en-US" sz="2200" dirty="0">
                <a:solidFill>
                  <a:schemeClr val="tx1"/>
                </a:solidFill>
                <a:latin typeface="微软雅黑" pitchFamily="34" charset="-122"/>
                <a:ea typeface="微软雅黑" pitchFamily="34" charset="-122"/>
                <a:cs typeface="+mj-cs"/>
              </a:rPr>
              <a:t>银行的破局尝试</a:t>
            </a:r>
            <a:endParaRPr lang="zh-CN" altLang="en-US" sz="2200" dirty="0">
              <a:solidFill>
                <a:schemeClr val="tx1"/>
              </a:solidFill>
              <a:latin typeface="微软雅黑" pitchFamily="34" charset="-122"/>
              <a:ea typeface="微软雅黑" pitchFamily="34" charset="-122"/>
              <a:cs typeface="+mj-cs"/>
            </a:endParaRPr>
          </a:p>
          <a:p>
            <a:pPr algn="r"/>
            <a:endParaRPr lang="zh-CN" altLang="en-US" sz="2200" dirty="0">
              <a:solidFill>
                <a:schemeClr val="tx1"/>
              </a:solidFill>
              <a:latin typeface="微软雅黑" pitchFamily="34" charset="-122"/>
              <a:ea typeface="微软雅黑" pitchFamily="34" charset="-122"/>
              <a:cs typeface="+mj-cs"/>
            </a:endParaRPr>
          </a:p>
        </p:txBody>
      </p:sp>
      <p:sp>
        <p:nvSpPr>
          <p:cNvPr id="5" name="文本框 4"/>
          <p:cNvSpPr txBox="1"/>
          <p:nvPr/>
        </p:nvSpPr>
        <p:spPr>
          <a:xfrm>
            <a:off x="1079341" y="2512958"/>
            <a:ext cx="1338580" cy="738664"/>
          </a:xfrm>
          <a:prstGeom prst="rect">
            <a:avLst/>
          </a:prstGeom>
          <a:noFill/>
        </p:spPr>
        <p:txBody>
          <a:bodyPr wrap="square" rtlCol="0" anchor="t">
            <a:spAutoFit/>
          </a:bodyPr>
          <a:lstStyle/>
          <a:p>
            <a:r>
              <a:rPr lang="zh-CN" altLang="en-US">
                <a:latin typeface="+mn-ea"/>
                <a:sym typeface="+mn-ea"/>
              </a:rPr>
              <a:t>信贷流水线</a:t>
            </a:r>
            <a:endParaRPr lang="zh-CN" altLang="en-US">
              <a:latin typeface="+mn-ea"/>
            </a:endParaRPr>
          </a:p>
        </p:txBody>
      </p:sp>
      <p:sp>
        <p:nvSpPr>
          <p:cNvPr id="6" name="任意多边形 32"/>
          <p:cNvSpPr/>
          <p:nvPr>
            <p:custDataLst>
              <p:tags r:id="rId2"/>
            </p:custDataLst>
          </p:nvPr>
        </p:nvSpPr>
        <p:spPr>
          <a:xfrm>
            <a:off x="3205906" y="2487922"/>
            <a:ext cx="859031" cy="490875"/>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endParaRPr lang="zh-CN" altLang="en-US" sz="2000">
              <a:solidFill>
                <a:schemeClr val="tx1"/>
              </a:solidFill>
              <a:latin typeface="+mn-ea"/>
              <a:sym typeface="Arial" pitchFamily="34" charset="0"/>
            </a:endParaRPr>
          </a:p>
        </p:txBody>
      </p:sp>
      <p:sp>
        <p:nvSpPr>
          <p:cNvPr id="7" name="任意多边形 36"/>
          <p:cNvSpPr/>
          <p:nvPr>
            <p:custDataLst>
              <p:tags r:id="rId3"/>
            </p:custDataLst>
          </p:nvPr>
        </p:nvSpPr>
        <p:spPr>
          <a:xfrm>
            <a:off x="4568435" y="2487922"/>
            <a:ext cx="859031" cy="490875"/>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endParaRPr lang="zh-CN" altLang="en-US" sz="2000">
              <a:solidFill>
                <a:schemeClr val="tx1"/>
              </a:solidFill>
              <a:latin typeface="+mn-ea"/>
              <a:sym typeface="Arial" pitchFamily="34" charset="0"/>
            </a:endParaRPr>
          </a:p>
        </p:txBody>
      </p:sp>
      <p:sp>
        <p:nvSpPr>
          <p:cNvPr id="8" name="任意多边形 37"/>
          <p:cNvSpPr/>
          <p:nvPr>
            <p:custDataLst>
              <p:tags r:id="rId4"/>
            </p:custDataLst>
          </p:nvPr>
        </p:nvSpPr>
        <p:spPr>
          <a:xfrm>
            <a:off x="5930966" y="2487922"/>
            <a:ext cx="859031" cy="490875"/>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endParaRPr lang="zh-CN" altLang="en-US" sz="2000">
              <a:solidFill>
                <a:schemeClr val="tx1"/>
              </a:solidFill>
              <a:latin typeface="+mn-ea"/>
              <a:sym typeface="Arial" pitchFamily="34" charset="0"/>
            </a:endParaRPr>
          </a:p>
        </p:txBody>
      </p:sp>
      <p:sp>
        <p:nvSpPr>
          <p:cNvPr id="9" name="任意多边形 38"/>
          <p:cNvSpPr/>
          <p:nvPr>
            <p:custDataLst>
              <p:tags r:id="rId5"/>
            </p:custDataLst>
          </p:nvPr>
        </p:nvSpPr>
        <p:spPr>
          <a:xfrm>
            <a:off x="7293495" y="2487922"/>
            <a:ext cx="859031" cy="490875"/>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endParaRPr lang="zh-CN" altLang="en-US" sz="2000">
              <a:solidFill>
                <a:schemeClr val="tx1"/>
              </a:solidFill>
              <a:latin typeface="+mn-ea"/>
              <a:sym typeface="Arial" pitchFamily="34" charset="0"/>
            </a:endParaRPr>
          </a:p>
        </p:txBody>
      </p:sp>
      <p:sp>
        <p:nvSpPr>
          <p:cNvPr id="10" name="任意多边形 39"/>
          <p:cNvSpPr/>
          <p:nvPr>
            <p:custDataLst>
              <p:tags r:id="rId6"/>
            </p:custDataLst>
          </p:nvPr>
        </p:nvSpPr>
        <p:spPr>
          <a:xfrm>
            <a:off x="8656024" y="2487922"/>
            <a:ext cx="859031" cy="490875"/>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lstStyle/>
          <a:p>
            <a:pPr algn="ctr"/>
            <a:endParaRPr lang="zh-CN" altLang="en-US" sz="2000">
              <a:solidFill>
                <a:schemeClr val="tx1"/>
              </a:solidFill>
              <a:latin typeface="+mn-ea"/>
              <a:sym typeface="Arial" pitchFamily="34" charset="0"/>
            </a:endParaRPr>
          </a:p>
        </p:txBody>
      </p:sp>
      <p:sp>
        <p:nvSpPr>
          <p:cNvPr id="11" name="椭圆 10"/>
          <p:cNvSpPr/>
          <p:nvPr>
            <p:custDataLst>
              <p:tags r:id="rId7"/>
            </p:custDataLst>
          </p:nvPr>
        </p:nvSpPr>
        <p:spPr>
          <a:xfrm>
            <a:off x="3904351" y="2321025"/>
            <a:ext cx="824669" cy="824669"/>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lnSpcReduction="10000"/>
          </a:bodyPr>
          <a:lstStyle/>
          <a:p>
            <a:pPr algn="ctr"/>
            <a:r>
              <a:rPr lang="zh-CN" altLang="en-US" dirty="0">
                <a:solidFill>
                  <a:schemeClr val="tx1"/>
                </a:solidFill>
                <a:latin typeface="+mn-ea"/>
                <a:sym typeface="Arial" pitchFamily="34" charset="0"/>
              </a:rPr>
              <a:t>业务申报</a:t>
            </a:r>
            <a:endParaRPr lang="zh-CN" altLang="en-US" dirty="0">
              <a:solidFill>
                <a:schemeClr val="tx1"/>
              </a:solidFill>
              <a:latin typeface="+mn-ea"/>
              <a:sym typeface="Arial" pitchFamily="34" charset="0"/>
            </a:endParaRPr>
          </a:p>
        </p:txBody>
      </p:sp>
      <p:sp>
        <p:nvSpPr>
          <p:cNvPr id="12" name="椭圆 11"/>
          <p:cNvSpPr/>
          <p:nvPr>
            <p:custDataLst>
              <p:tags r:id="rId8"/>
            </p:custDataLst>
          </p:nvPr>
        </p:nvSpPr>
        <p:spPr>
          <a:xfrm>
            <a:off x="2541821" y="2321025"/>
            <a:ext cx="824669" cy="824669"/>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lnSpcReduction="10000"/>
          </a:bodyPr>
          <a:lstStyle/>
          <a:p>
            <a:pPr algn="ctr"/>
            <a:r>
              <a:rPr lang="zh-CN" altLang="en-US" dirty="0">
                <a:solidFill>
                  <a:schemeClr val="tx1"/>
                </a:solidFill>
                <a:latin typeface="+mn-ea"/>
                <a:sym typeface="Arial" pitchFamily="34" charset="0"/>
              </a:rPr>
              <a:t>市场营销</a:t>
            </a:r>
            <a:endParaRPr lang="zh-CN" altLang="en-US" dirty="0">
              <a:solidFill>
                <a:schemeClr val="tx1"/>
              </a:solidFill>
              <a:latin typeface="+mn-ea"/>
              <a:sym typeface="Arial" pitchFamily="34" charset="0"/>
            </a:endParaRPr>
          </a:p>
        </p:txBody>
      </p:sp>
      <p:sp>
        <p:nvSpPr>
          <p:cNvPr id="13" name="椭圆 12"/>
          <p:cNvSpPr/>
          <p:nvPr>
            <p:custDataLst>
              <p:tags r:id="rId9"/>
            </p:custDataLst>
          </p:nvPr>
        </p:nvSpPr>
        <p:spPr>
          <a:xfrm>
            <a:off x="5266881" y="2321025"/>
            <a:ext cx="824669" cy="824669"/>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lnSpcReduction="10000"/>
          </a:bodyPr>
          <a:lstStyle/>
          <a:p>
            <a:pPr algn="ctr"/>
            <a:r>
              <a:rPr lang="zh-CN" altLang="en-US" dirty="0">
                <a:solidFill>
                  <a:schemeClr val="tx1"/>
                </a:solidFill>
                <a:latin typeface="+mn-ea"/>
                <a:sym typeface="Arial" pitchFamily="34" charset="0"/>
              </a:rPr>
              <a:t>贷款审批</a:t>
            </a:r>
            <a:endParaRPr lang="zh-CN" altLang="en-US" dirty="0">
              <a:solidFill>
                <a:schemeClr val="tx1"/>
              </a:solidFill>
              <a:latin typeface="+mn-ea"/>
              <a:sym typeface="Arial" pitchFamily="34" charset="0"/>
            </a:endParaRPr>
          </a:p>
        </p:txBody>
      </p:sp>
      <p:sp>
        <p:nvSpPr>
          <p:cNvPr id="14" name="椭圆 13"/>
          <p:cNvSpPr/>
          <p:nvPr>
            <p:custDataLst>
              <p:tags r:id="rId10"/>
            </p:custDataLst>
          </p:nvPr>
        </p:nvSpPr>
        <p:spPr>
          <a:xfrm>
            <a:off x="6629410" y="2321025"/>
            <a:ext cx="824669" cy="824669"/>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lnSpcReduction="10000"/>
          </a:bodyPr>
          <a:lstStyle/>
          <a:p>
            <a:pPr algn="ctr"/>
            <a:r>
              <a:rPr lang="zh-CN" altLang="en-US" dirty="0">
                <a:solidFill>
                  <a:schemeClr val="tx1"/>
                </a:solidFill>
                <a:latin typeface="+mn-ea"/>
                <a:sym typeface="Arial" pitchFamily="34" charset="0"/>
              </a:rPr>
              <a:t>贷款发放</a:t>
            </a:r>
            <a:endParaRPr lang="zh-CN" altLang="en-US" dirty="0">
              <a:solidFill>
                <a:schemeClr val="tx1"/>
              </a:solidFill>
              <a:latin typeface="+mn-ea"/>
              <a:sym typeface="Arial" pitchFamily="34" charset="0"/>
            </a:endParaRPr>
          </a:p>
        </p:txBody>
      </p:sp>
      <p:sp>
        <p:nvSpPr>
          <p:cNvPr id="15" name="椭圆 14"/>
          <p:cNvSpPr/>
          <p:nvPr>
            <p:custDataLst>
              <p:tags r:id="rId11"/>
            </p:custDataLst>
          </p:nvPr>
        </p:nvSpPr>
        <p:spPr>
          <a:xfrm>
            <a:off x="7991941" y="2321025"/>
            <a:ext cx="824669" cy="824669"/>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lnSpcReduction="10000"/>
          </a:bodyPr>
          <a:lstStyle/>
          <a:p>
            <a:pPr algn="ctr"/>
            <a:r>
              <a:rPr lang="zh-CN" altLang="en-US">
                <a:solidFill>
                  <a:schemeClr val="tx1"/>
                </a:solidFill>
                <a:latin typeface="+mn-ea"/>
                <a:sym typeface="Arial" pitchFamily="34" charset="0"/>
              </a:rPr>
              <a:t>客户维护</a:t>
            </a:r>
            <a:endParaRPr lang="zh-CN" altLang="en-US">
              <a:solidFill>
                <a:schemeClr val="tx1"/>
              </a:solidFill>
              <a:latin typeface="+mn-ea"/>
              <a:sym typeface="Arial" pitchFamily="34" charset="0"/>
            </a:endParaRPr>
          </a:p>
        </p:txBody>
      </p:sp>
      <p:sp>
        <p:nvSpPr>
          <p:cNvPr id="16" name="椭圆 15"/>
          <p:cNvSpPr/>
          <p:nvPr>
            <p:custDataLst>
              <p:tags r:id="rId12"/>
            </p:custDataLst>
          </p:nvPr>
        </p:nvSpPr>
        <p:spPr>
          <a:xfrm>
            <a:off x="9354470" y="2321025"/>
            <a:ext cx="824669" cy="824669"/>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lnSpcReduction="10000"/>
          </a:bodyPr>
          <a:lstStyle/>
          <a:p>
            <a:pPr algn="ctr"/>
            <a:r>
              <a:rPr lang="zh-CN" altLang="en-US" dirty="0">
                <a:solidFill>
                  <a:schemeClr val="tx1"/>
                </a:solidFill>
                <a:latin typeface="+mn-ea"/>
                <a:sym typeface="Arial" pitchFamily="34" charset="0"/>
              </a:rPr>
              <a:t>贷后管理</a:t>
            </a:r>
            <a:endParaRPr lang="zh-CN" altLang="en-US" dirty="0">
              <a:solidFill>
                <a:schemeClr val="tx1"/>
              </a:solidFill>
              <a:latin typeface="+mn-ea"/>
              <a:sym typeface="Arial" pitchFamily="34" charset="0"/>
            </a:endParaRPr>
          </a:p>
        </p:txBody>
      </p:sp>
      <p:sp>
        <p:nvSpPr>
          <p:cNvPr id="17" name="文本框 16"/>
          <p:cNvSpPr txBox="1"/>
          <p:nvPr/>
        </p:nvSpPr>
        <p:spPr>
          <a:xfrm>
            <a:off x="7991941" y="4221882"/>
            <a:ext cx="2543175" cy="1369606"/>
          </a:xfrm>
          <a:prstGeom prst="rect">
            <a:avLst/>
          </a:prstGeom>
          <a:noFill/>
        </p:spPr>
        <p:txBody>
          <a:bodyPr wrap="square" rtlCol="0">
            <a:spAutoFit/>
          </a:bodyPr>
          <a:lstStyle/>
          <a:p>
            <a:pPr marL="285750" indent="-285750" fontAlgn="auto">
              <a:spcAft>
                <a:spcPts val="1200"/>
              </a:spcAft>
              <a:buFont typeface="Wingdings" charset="0"/>
              <a:buChar char="p"/>
            </a:pPr>
            <a:r>
              <a:rPr lang="zh-CN" altLang="en-US" dirty="0">
                <a:latin typeface="+mn-ea"/>
              </a:rPr>
              <a:t>平台搭建成本高</a:t>
            </a:r>
            <a:endParaRPr lang="zh-CN" altLang="en-US" dirty="0">
              <a:latin typeface="+mn-ea"/>
            </a:endParaRPr>
          </a:p>
          <a:p>
            <a:pPr marL="285750" indent="-285750" fontAlgn="auto">
              <a:spcAft>
                <a:spcPts val="1200"/>
              </a:spcAft>
              <a:buFont typeface="Wingdings" charset="0"/>
              <a:buChar char="p"/>
            </a:pPr>
            <a:r>
              <a:rPr lang="zh-CN" altLang="en-US" dirty="0">
                <a:latin typeface="+mn-ea"/>
              </a:rPr>
              <a:t>人力资源投入大</a:t>
            </a:r>
            <a:endParaRPr lang="zh-CN" altLang="en-US" dirty="0">
              <a:latin typeface="+mn-ea"/>
            </a:endParaRPr>
          </a:p>
          <a:p>
            <a:pPr marL="285750" indent="-285750" fontAlgn="auto">
              <a:spcAft>
                <a:spcPts val="1200"/>
              </a:spcAft>
              <a:buFont typeface="Wingdings" charset="0"/>
              <a:buChar char="p"/>
            </a:pPr>
            <a:r>
              <a:rPr lang="zh-CN" altLang="en-US" dirty="0">
                <a:latin typeface="+mn-ea"/>
              </a:rPr>
              <a:t>依赖人工作业</a:t>
            </a:r>
            <a:endParaRPr lang="zh-CN" altLang="en-US" dirty="0">
              <a:latin typeface="+mn-ea"/>
            </a:endParaRPr>
          </a:p>
        </p:txBody>
      </p:sp>
      <p:sp>
        <p:nvSpPr>
          <p:cNvPr id="18" name="文本框 17"/>
          <p:cNvSpPr txBox="1"/>
          <p:nvPr/>
        </p:nvSpPr>
        <p:spPr>
          <a:xfrm>
            <a:off x="8409136" y="3558942"/>
            <a:ext cx="1028065" cy="415498"/>
          </a:xfrm>
          <a:prstGeom prst="rect">
            <a:avLst/>
          </a:prstGeom>
          <a:noFill/>
        </p:spPr>
        <p:txBody>
          <a:bodyPr wrap="square" rtlCol="0">
            <a:spAutoFit/>
          </a:bodyPr>
          <a:lstStyle/>
          <a:p>
            <a:pPr algn="ctr"/>
            <a:r>
              <a:rPr lang="zh-CN" altLang="en-US" b="1">
                <a:latin typeface="+mn-ea"/>
              </a:rPr>
              <a:t>缺点</a:t>
            </a:r>
            <a:endParaRPr lang="zh-CN" altLang="en-US" b="1">
              <a:latin typeface="+mn-ea"/>
            </a:endParaRPr>
          </a:p>
        </p:txBody>
      </p:sp>
      <p:sp>
        <p:nvSpPr>
          <p:cNvPr id="19" name="文本框 18"/>
          <p:cNvSpPr txBox="1"/>
          <p:nvPr/>
        </p:nvSpPr>
        <p:spPr>
          <a:xfrm>
            <a:off x="1111726" y="1629038"/>
            <a:ext cx="4983480" cy="398780"/>
          </a:xfrm>
          <a:prstGeom prst="rect">
            <a:avLst/>
          </a:prstGeom>
          <a:noFill/>
        </p:spPr>
        <p:txBody>
          <a:bodyPr wrap="square" rtlCol="0">
            <a:spAutoFit/>
          </a:bodyPr>
          <a:lstStyle/>
          <a:p>
            <a:r>
              <a:rPr lang="zh-CN" altLang="en-US" sz="2000" b="1" dirty="0">
                <a:latin typeface="+mn-ea"/>
              </a:rPr>
              <a:t>信贷工厂的核心在于</a:t>
            </a:r>
            <a:r>
              <a:rPr lang="en-US" altLang="zh-CN" sz="2000" b="1" dirty="0">
                <a:latin typeface="+mn-ea"/>
              </a:rPr>
              <a:t>“</a:t>
            </a:r>
            <a:r>
              <a:rPr lang="zh-CN" altLang="en-US" sz="2000" b="1" dirty="0">
                <a:latin typeface="+mn-ea"/>
              </a:rPr>
              <a:t>批量</a:t>
            </a:r>
            <a:r>
              <a:rPr lang="en-US" altLang="zh-CN" sz="2000" b="1" dirty="0">
                <a:latin typeface="+mn-ea"/>
              </a:rPr>
              <a:t>”</a:t>
            </a:r>
            <a:endParaRPr lang="en-US" altLang="zh-CN" sz="2000" b="1" dirty="0">
              <a:latin typeface="+mn-ea"/>
            </a:endParaRPr>
          </a:p>
        </p:txBody>
      </p:sp>
      <p:sp>
        <p:nvSpPr>
          <p:cNvPr id="20" name="文本框 19"/>
          <p:cNvSpPr txBox="1"/>
          <p:nvPr/>
        </p:nvSpPr>
        <p:spPr>
          <a:xfrm>
            <a:off x="721677" y="1096198"/>
            <a:ext cx="10439400" cy="460375"/>
          </a:xfrm>
          <a:prstGeom prst="rect">
            <a:avLst/>
          </a:prstGeom>
          <a:noFill/>
        </p:spPr>
        <p:txBody>
          <a:bodyPr wrap="square" rtlCol="0">
            <a:spAutoFit/>
          </a:bodyPr>
          <a:lstStyle/>
          <a:p>
            <a:r>
              <a:rPr lang="zh-CN" sz="2400" b="1" dirty="0">
                <a:latin typeface="+mn-ea"/>
              </a:rPr>
              <a:t>新加坡</a:t>
            </a:r>
            <a:r>
              <a:rPr sz="2400" dirty="0" err="1">
                <a:latin typeface="+mn-ea"/>
              </a:rPr>
              <a:t>淡马锡模式</a:t>
            </a:r>
            <a:r>
              <a:rPr lang="zh-CN" altLang="en-US" sz="2400" dirty="0">
                <a:latin typeface="+mn-ea"/>
              </a:rPr>
              <a:t>（</a:t>
            </a:r>
            <a:r>
              <a:rPr lang="zh-CN" altLang="en-US" sz="2400" b="1" dirty="0">
                <a:latin typeface="+mn-ea"/>
              </a:rPr>
              <a:t>信贷工厂）</a:t>
            </a:r>
            <a:endParaRPr lang="zh-CN" altLang="en-US" sz="2400" b="1" dirty="0">
              <a:latin typeface="+mn-ea"/>
            </a:endParaRPr>
          </a:p>
        </p:txBody>
      </p:sp>
      <p:sp>
        <p:nvSpPr>
          <p:cNvPr id="21" name="文本框 20"/>
          <p:cNvSpPr txBox="1"/>
          <p:nvPr/>
        </p:nvSpPr>
        <p:spPr>
          <a:xfrm>
            <a:off x="1237191" y="3313385"/>
            <a:ext cx="6203950" cy="2799715"/>
          </a:xfrm>
          <a:prstGeom prst="rect">
            <a:avLst/>
          </a:prstGeom>
          <a:noFill/>
        </p:spPr>
        <p:txBody>
          <a:bodyPr wrap="square" rtlCol="0">
            <a:spAutoFit/>
          </a:bodyPr>
          <a:lstStyle/>
          <a:p>
            <a:pPr marL="285750" indent="-285750">
              <a:buClr>
                <a:srgbClr val="80E8E3"/>
              </a:buClr>
              <a:buFont typeface="Wingdings" charset="0"/>
              <a:buChar char="l"/>
            </a:pPr>
            <a:r>
              <a:rPr lang="zh-CN" altLang="en-US" sz="1600" dirty="0">
                <a:latin typeface="+mn-ea"/>
              </a:rPr>
              <a:t>前期需要投入大量的成本，包括平台的搭建、客户评分模型的开发或者其他针对性的研发。</a:t>
            </a:r>
            <a:endParaRPr lang="zh-CN" altLang="en-US" sz="1600" dirty="0">
              <a:latin typeface="+mn-ea"/>
            </a:endParaRPr>
          </a:p>
          <a:p>
            <a:pPr marL="285750" indent="-285750">
              <a:buClr>
                <a:srgbClr val="80E8E3"/>
              </a:buClr>
              <a:buFont typeface="Wingdings" charset="0"/>
              <a:buChar char="l"/>
            </a:pPr>
            <a:endParaRPr lang="zh-CN" altLang="en-US" sz="1600" dirty="0">
              <a:latin typeface="+mn-ea"/>
            </a:endParaRPr>
          </a:p>
          <a:p>
            <a:pPr marL="285750" indent="-285750">
              <a:buClr>
                <a:srgbClr val="80E8E3"/>
              </a:buClr>
              <a:buFont typeface="Wingdings" charset="0"/>
              <a:buChar char="l"/>
            </a:pPr>
            <a:r>
              <a:rPr lang="zh-CN" altLang="en-US" sz="1600" dirty="0">
                <a:latin typeface="+mn-ea"/>
                <a:sym typeface="+mn-ea"/>
              </a:rPr>
              <a:t>信贷流程被切割成最小单元，人员能熟练操作，工作效率大幅度提高，便于批量操作、异地开展，从而提高利润。</a:t>
            </a:r>
            <a:endParaRPr lang="zh-CN" altLang="en-US" sz="1600" dirty="0">
              <a:latin typeface="+mn-ea"/>
              <a:sym typeface="+mn-ea"/>
            </a:endParaRPr>
          </a:p>
          <a:p>
            <a:pPr marL="285750" indent="-285750">
              <a:buClr>
                <a:srgbClr val="80E8E3"/>
              </a:buClr>
              <a:buFont typeface="Wingdings" charset="0"/>
              <a:buChar char="l"/>
            </a:pPr>
            <a:endParaRPr lang="zh-CN" altLang="en-US" sz="1600" dirty="0">
              <a:latin typeface="+mn-ea"/>
            </a:endParaRPr>
          </a:p>
          <a:p>
            <a:pPr marL="285750" indent="-285750">
              <a:buClr>
                <a:srgbClr val="80E8E3"/>
              </a:buClr>
              <a:buFont typeface="Wingdings" charset="0"/>
              <a:buChar char="l"/>
            </a:pPr>
            <a:r>
              <a:rPr lang="zh-CN" altLang="en-US" sz="1600" dirty="0">
                <a:latin typeface="+mn-ea"/>
              </a:rPr>
              <a:t>在贷款过程中客户经理、审批人员明确分工，对于同一笔业务，也能从不同角度进行交叉验证，有效的遵循“四眼法则”。</a:t>
            </a:r>
            <a:endParaRPr lang="zh-CN" altLang="en-US" sz="1600" dirty="0">
              <a:latin typeface="+mn-ea"/>
            </a:endParaRPr>
          </a:p>
          <a:p>
            <a:pPr marL="285750" indent="-285750">
              <a:buClr>
                <a:srgbClr val="80E8E3"/>
              </a:buClr>
              <a:buFont typeface="Wingdings" charset="0"/>
              <a:buChar char="l"/>
            </a:pPr>
            <a:endParaRPr lang="zh-CN" altLang="en-US" sz="1600" dirty="0">
              <a:latin typeface="+mn-ea"/>
            </a:endParaRPr>
          </a:p>
          <a:p>
            <a:pPr marL="285750" indent="-285750">
              <a:buClr>
                <a:srgbClr val="80E8E3"/>
              </a:buClr>
              <a:buFont typeface="Wingdings" charset="0"/>
              <a:buChar char="l"/>
            </a:pPr>
            <a:r>
              <a:rPr lang="zh-CN" altLang="en-US" sz="1600" dirty="0">
                <a:latin typeface="+mn-ea"/>
                <a:sym typeface="+mn-ea"/>
              </a:rPr>
              <a:t>每个生产流程都有专人负责、随时监督预警，并对问题贷款采取软回收、信用恢复或者清收处置等手段。</a:t>
            </a:r>
            <a:endParaRPr lang="zh-CN" altLang="en-US" sz="1600" dirty="0">
              <a:latin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9035" y="362783"/>
            <a:ext cx="7176471" cy="430887"/>
          </a:xfrm>
          <a:prstGeom prst="rect">
            <a:avLst/>
          </a:prstGeom>
          <a:noFill/>
        </p:spPr>
        <p:txBody>
          <a:bodyPr wrap="square" rtlCol="0">
            <a:spAutoFit/>
          </a:bodyPr>
          <a:lstStyle/>
          <a:p>
            <a:r>
              <a:rPr lang="zh-CN" altLang="en-US" sz="2200" b="1" spc="300" dirty="0">
                <a:solidFill>
                  <a:schemeClr val="tx1">
                    <a:lumMod val="65000"/>
                    <a:lumOff val="35000"/>
                  </a:schemeClr>
                </a:solidFill>
                <a:latin typeface="微软雅黑" pitchFamily="34" charset="-122"/>
                <a:ea typeface="微软雅黑" pitchFamily="34" charset="-122"/>
              </a:rPr>
              <a:t>与多家金融机构合作的税银信贷产品</a:t>
            </a:r>
            <a:endParaRPr lang="zh-CN" altLang="en-US" sz="2200" b="1" spc="300" dirty="0">
              <a:solidFill>
                <a:schemeClr val="tx1">
                  <a:lumMod val="65000"/>
                  <a:lumOff val="35000"/>
                </a:schemeClr>
              </a:solidFill>
              <a:latin typeface="微软雅黑" pitchFamily="34" charset="-122"/>
              <a:ea typeface="微软雅黑" pitchFamily="34" charset="-122"/>
            </a:endParaRPr>
          </a:p>
        </p:txBody>
      </p:sp>
      <p:sp>
        <p:nvSpPr>
          <p:cNvPr id="4" name="矩形 3"/>
          <p:cNvSpPr/>
          <p:nvPr/>
        </p:nvSpPr>
        <p:spPr>
          <a:xfrm>
            <a:off x="8716826" y="1028468"/>
            <a:ext cx="1261720" cy="415444"/>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服务流程</a:t>
            </a:r>
            <a:endParaRPr lang="zh-CN" altLang="en-US" b="1" dirty="0">
              <a:solidFill>
                <a:schemeClr val="bg1"/>
              </a:solidFill>
              <a:latin typeface="微软雅黑" pitchFamily="34" charset="-122"/>
              <a:ea typeface="微软雅黑" pitchFamily="34" charset="-122"/>
            </a:endParaRPr>
          </a:p>
        </p:txBody>
      </p:sp>
      <p:sp>
        <p:nvSpPr>
          <p:cNvPr id="5" name="矩形 4"/>
          <p:cNvSpPr/>
          <p:nvPr/>
        </p:nvSpPr>
        <p:spPr>
          <a:xfrm flipV="1">
            <a:off x="0" y="1674032"/>
            <a:ext cx="11947557" cy="1853129"/>
          </a:xfrm>
          <a:prstGeom prst="rect">
            <a:avLst/>
          </a:prstGeom>
          <a:gradFill flip="none" rotWithShape="1">
            <a:gsLst>
              <a:gs pos="4000">
                <a:srgbClr val="E7E6E6">
                  <a:alpha val="78000"/>
                </a:srgbClr>
              </a:gs>
              <a:gs pos="100000">
                <a:srgbClr val="F5F5F5">
                  <a:alpha val="0"/>
                </a:srgbClr>
              </a:gs>
            </a:gsLst>
            <a:lin ang="16200000" scaled="1"/>
            <a:tileRect/>
          </a:gradFill>
          <a:ln w="9525" cap="flat" cmpd="sng" algn="ctr">
            <a:noFill/>
            <a:prstDash val="solid"/>
          </a:ln>
          <a:effectLst/>
        </p:spPr>
        <p:txBody>
          <a:bodyPr rtlCol="0" anchor="ctr"/>
          <a:lstStyle/>
          <a:p>
            <a:pPr algn="ctr" defTabSz="913765" fontAlgn="base">
              <a:spcBef>
                <a:spcPct val="0"/>
              </a:spcBef>
              <a:spcAft>
                <a:spcPct val="0"/>
              </a:spcAft>
              <a:defRPr/>
            </a:pPr>
            <a:endParaRPr kumimoji="1" lang="zh-CN" altLang="en-US" sz="1600" dirty="0" err="1">
              <a:solidFill>
                <a:srgbClr val="FFFFFF"/>
              </a:solidFill>
              <a:latin typeface="Arial"/>
              <a:ea typeface="黑体" panose="02010609060101010101" charset="-122"/>
            </a:endParaRPr>
          </a:p>
        </p:txBody>
      </p:sp>
      <p:sp>
        <p:nvSpPr>
          <p:cNvPr id="6" name="矩形 5"/>
          <p:cNvSpPr/>
          <p:nvPr/>
        </p:nvSpPr>
        <p:spPr>
          <a:xfrm>
            <a:off x="640153" y="4659007"/>
            <a:ext cx="10525614" cy="684269"/>
          </a:xfrm>
          <a:prstGeom prst="rect">
            <a:avLst/>
          </a:prstGeom>
          <a:gradFill>
            <a:gsLst>
              <a:gs pos="0">
                <a:srgbClr val="BE1C2C">
                  <a:lumMod val="20000"/>
                  <a:lumOff val="80000"/>
                  <a:alpha val="25000"/>
                </a:srgbClr>
              </a:gs>
              <a:gs pos="59000">
                <a:srgbClr val="BE1C2C">
                  <a:lumMod val="20000"/>
                  <a:lumOff val="80000"/>
                </a:srgbClr>
              </a:gs>
            </a:gsLst>
            <a:lin ang="0" scaled="0"/>
          </a:gradFill>
          <a:ln w="9525" cap="flat" cmpd="sng" algn="ctr">
            <a:noFill/>
            <a:prstDash val="solid"/>
          </a:ln>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grpSp>
        <p:nvGrpSpPr>
          <p:cNvPr id="7" name="组 24"/>
          <p:cNvGrpSpPr/>
          <p:nvPr/>
        </p:nvGrpSpPr>
        <p:grpSpPr>
          <a:xfrm>
            <a:off x="472136" y="2634497"/>
            <a:ext cx="11003286" cy="1846724"/>
            <a:chOff x="472197" y="2151097"/>
            <a:chExt cx="11004719" cy="1846964"/>
          </a:xfrm>
        </p:grpSpPr>
        <p:sp>
          <p:nvSpPr>
            <p:cNvPr id="8" name="矩形 7"/>
            <p:cNvSpPr/>
            <p:nvPr/>
          </p:nvSpPr>
          <p:spPr>
            <a:xfrm>
              <a:off x="472197" y="2151097"/>
              <a:ext cx="2015999" cy="828000"/>
            </a:xfrm>
            <a:prstGeom prst="rect">
              <a:avLst/>
            </a:prstGeom>
            <a:solidFill>
              <a:srgbClr val="FFFFFF"/>
            </a:solidFill>
            <a:ln w="9525" cap="flat" cmpd="sng" algn="ctr">
              <a:noFill/>
              <a:prstDash val="solid"/>
            </a:ln>
            <a:effectLst>
              <a:outerShdw blurRad="63500" sx="102000" sy="102000" algn="ctr" rotWithShape="0">
                <a:srgbClr val="FFFFFF">
                  <a:lumMod val="75000"/>
                  <a:alpha val="40000"/>
                </a:srgbClr>
              </a:outerShdw>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sp>
          <p:nvSpPr>
            <p:cNvPr id="9" name="矩形 8"/>
            <p:cNvSpPr/>
            <p:nvPr/>
          </p:nvSpPr>
          <p:spPr>
            <a:xfrm>
              <a:off x="2719377" y="2151097"/>
              <a:ext cx="2015999" cy="828000"/>
            </a:xfrm>
            <a:prstGeom prst="rect">
              <a:avLst/>
            </a:prstGeom>
            <a:solidFill>
              <a:srgbClr val="FFFFFF"/>
            </a:solidFill>
            <a:ln w="9525" cap="flat" cmpd="sng" algn="ctr">
              <a:noFill/>
              <a:prstDash val="solid"/>
            </a:ln>
            <a:effectLst>
              <a:outerShdw blurRad="63500" sx="102000" sy="102000" algn="ctr" rotWithShape="0">
                <a:srgbClr val="FFFFFF">
                  <a:lumMod val="75000"/>
                  <a:alpha val="40000"/>
                </a:srgbClr>
              </a:outerShdw>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sp>
          <p:nvSpPr>
            <p:cNvPr id="10" name="矩形 9"/>
            <p:cNvSpPr/>
            <p:nvPr/>
          </p:nvSpPr>
          <p:spPr>
            <a:xfrm>
              <a:off x="4966557" y="2151097"/>
              <a:ext cx="2015999" cy="828000"/>
            </a:xfrm>
            <a:prstGeom prst="rect">
              <a:avLst/>
            </a:prstGeom>
            <a:solidFill>
              <a:srgbClr val="FFFFFF"/>
            </a:solidFill>
            <a:ln w="9525" cap="flat" cmpd="sng" algn="ctr">
              <a:noFill/>
              <a:prstDash val="solid"/>
            </a:ln>
            <a:effectLst>
              <a:outerShdw blurRad="63500" sx="102000" sy="102000" algn="ctr" rotWithShape="0">
                <a:srgbClr val="FFFFFF">
                  <a:lumMod val="75000"/>
                  <a:alpha val="40000"/>
                </a:srgbClr>
              </a:outerShdw>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sp>
          <p:nvSpPr>
            <p:cNvPr id="11" name="矩形 10"/>
            <p:cNvSpPr/>
            <p:nvPr/>
          </p:nvSpPr>
          <p:spPr>
            <a:xfrm>
              <a:off x="7213737" y="2151097"/>
              <a:ext cx="2015999" cy="828000"/>
            </a:xfrm>
            <a:prstGeom prst="rect">
              <a:avLst/>
            </a:prstGeom>
            <a:solidFill>
              <a:srgbClr val="FFFFFF"/>
            </a:solidFill>
            <a:ln w="9525" cap="flat" cmpd="sng" algn="ctr">
              <a:noFill/>
              <a:prstDash val="solid"/>
            </a:ln>
            <a:effectLst>
              <a:outerShdw blurRad="63500" sx="102000" sy="102000" algn="ctr" rotWithShape="0">
                <a:srgbClr val="FFFFFF">
                  <a:lumMod val="75000"/>
                  <a:alpha val="40000"/>
                </a:srgbClr>
              </a:outerShdw>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sp>
          <p:nvSpPr>
            <p:cNvPr id="12" name="矩形 11"/>
            <p:cNvSpPr/>
            <p:nvPr/>
          </p:nvSpPr>
          <p:spPr>
            <a:xfrm>
              <a:off x="9460917" y="2151097"/>
              <a:ext cx="2015999" cy="828000"/>
            </a:xfrm>
            <a:prstGeom prst="rect">
              <a:avLst/>
            </a:prstGeom>
            <a:solidFill>
              <a:srgbClr val="FFFFFF"/>
            </a:solidFill>
            <a:ln w="9525" cap="flat" cmpd="sng" algn="ctr">
              <a:noFill/>
              <a:prstDash val="solid"/>
            </a:ln>
            <a:effectLst>
              <a:outerShdw blurRad="63500" sx="102000" sy="102000" algn="ctr" rotWithShape="0">
                <a:srgbClr val="FFFFFF">
                  <a:lumMod val="75000"/>
                  <a:alpha val="40000"/>
                </a:srgbClr>
              </a:outerShdw>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pic>
          <p:nvPicPr>
            <p:cNvPr id="13" name="图片 12"/>
            <p:cNvPicPr>
              <a:picLocks noChangeAspect="1"/>
            </p:cNvPicPr>
            <p:nvPr/>
          </p:nvPicPr>
          <p:blipFill>
            <a:blip r:embed="rId1" cstate="print"/>
            <a:stretch>
              <a:fillRect/>
            </a:stretch>
          </p:blipFill>
          <p:spPr>
            <a:xfrm>
              <a:off x="640236" y="2207352"/>
              <a:ext cx="1679920" cy="430393"/>
            </a:xfrm>
            <a:prstGeom prst="rect">
              <a:avLst/>
            </a:prstGeom>
          </p:spPr>
        </p:pic>
        <p:pic>
          <p:nvPicPr>
            <p:cNvPr id="14" name="图片 1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24474" b="24474"/>
            <a:stretch>
              <a:fillRect/>
            </a:stretch>
          </p:blipFill>
          <p:spPr>
            <a:xfrm>
              <a:off x="5500565" y="2238390"/>
              <a:ext cx="947983" cy="368316"/>
            </a:xfrm>
            <a:prstGeom prst="rect">
              <a:avLst/>
            </a:prstGeom>
          </p:spPr>
        </p:pic>
        <p:pic>
          <p:nvPicPr>
            <p:cNvPr id="15" name="图片 14"/>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626410" y="2242787"/>
              <a:ext cx="1190653" cy="359523"/>
            </a:xfrm>
            <a:prstGeom prst="rect">
              <a:avLst/>
            </a:prstGeom>
          </p:spPr>
        </p:pic>
        <p:pic>
          <p:nvPicPr>
            <p:cNvPr id="16" name="图片 15"/>
            <p:cNvPicPr>
              <a:picLocks noChangeAspect="1"/>
            </p:cNvPicPr>
            <p:nvPr/>
          </p:nvPicPr>
          <p:blipFill>
            <a:blip r:embed="rId4" cstate="print"/>
            <a:stretch>
              <a:fillRect/>
            </a:stretch>
          </p:blipFill>
          <p:spPr>
            <a:xfrm>
              <a:off x="3083748" y="2250761"/>
              <a:ext cx="1287256" cy="343574"/>
            </a:xfrm>
            <a:prstGeom prst="rect">
              <a:avLst/>
            </a:prstGeom>
          </p:spPr>
        </p:pic>
        <p:grpSp>
          <p:nvGrpSpPr>
            <p:cNvPr id="17" name="组 6"/>
            <p:cNvGrpSpPr/>
            <p:nvPr/>
          </p:nvGrpSpPr>
          <p:grpSpPr>
            <a:xfrm>
              <a:off x="9770611" y="2255230"/>
              <a:ext cx="1396610" cy="334636"/>
              <a:chOff x="3521529" y="3097499"/>
              <a:chExt cx="6951419" cy="1665599"/>
            </a:xfrm>
          </p:grpSpPr>
          <p:pic>
            <p:nvPicPr>
              <p:cNvPr id="35" name="图片 34"/>
              <p:cNvPicPr>
                <a:picLocks noChangeAspect="1"/>
              </p:cNvPicPr>
              <p:nvPr/>
            </p:nvPicPr>
            <p:blipFill rotWithShape="1">
              <a:blip r:embed="rId5" cstate="print"/>
              <a:srcRect t="64554"/>
              <a:stretch>
                <a:fillRect/>
              </a:stretch>
            </p:blipFill>
            <p:spPr>
              <a:xfrm>
                <a:off x="5164348" y="3097500"/>
                <a:ext cx="5308600" cy="1665598"/>
              </a:xfrm>
              <a:prstGeom prst="rect">
                <a:avLst/>
              </a:prstGeom>
            </p:spPr>
          </p:pic>
          <p:pic>
            <p:nvPicPr>
              <p:cNvPr id="36" name="图片 35"/>
              <p:cNvPicPr>
                <a:picLocks noChangeAspect="1"/>
              </p:cNvPicPr>
              <p:nvPr/>
            </p:nvPicPr>
            <p:blipFill rotWithShape="1">
              <a:blip r:embed="rId6" cstate="print"/>
              <a:srcRect l="22028" r="22028" b="39110"/>
              <a:stretch>
                <a:fillRect/>
              </a:stretch>
            </p:blipFill>
            <p:spPr>
              <a:xfrm>
                <a:off x="3521529" y="3097499"/>
                <a:ext cx="1725485" cy="1662413"/>
              </a:xfrm>
              <a:prstGeom prst="rect">
                <a:avLst/>
              </a:prstGeom>
            </p:spPr>
          </p:pic>
        </p:grpSp>
        <p:sp>
          <p:nvSpPr>
            <p:cNvPr id="18" name="文本框 25"/>
            <p:cNvSpPr txBox="1"/>
            <p:nvPr/>
          </p:nvSpPr>
          <p:spPr>
            <a:xfrm>
              <a:off x="674662" y="2641840"/>
              <a:ext cx="1611069" cy="276999"/>
            </a:xfrm>
            <a:prstGeom prst="rect">
              <a:avLst/>
            </a:prstGeom>
          </p:spPr>
          <p:txBody>
            <a:bodyPr vert="horz" wrap="square" lIns="0" tIns="0" rIns="0" bIns="0" rtlCol="0">
              <a:spAutoFit/>
            </a:bodyPr>
            <a:lstStyle/>
            <a:p>
              <a:pPr algn="ctr" defTabSz="913765">
                <a:spcAft>
                  <a:spcPts val="600"/>
                </a:spcAft>
                <a:defRPr/>
              </a:pPr>
              <a:r>
                <a:rPr lang="zh-CN" altLang="en-US" sz="1800" kern="0" dirty="0">
                  <a:solidFill>
                    <a:srgbClr val="000000">
                      <a:lumMod val="50000"/>
                      <a:lumOff val="50000"/>
                    </a:srgbClr>
                  </a:solidFill>
                </a:rPr>
                <a:t>税兴贷</a:t>
              </a:r>
              <a:endParaRPr lang="zh-CN" altLang="en-US" sz="1800" kern="0" dirty="0">
                <a:solidFill>
                  <a:srgbClr val="000000">
                    <a:lumMod val="50000"/>
                    <a:lumOff val="50000"/>
                  </a:srgbClr>
                </a:solidFill>
              </a:endParaRPr>
            </a:p>
          </p:txBody>
        </p:sp>
        <p:sp>
          <p:nvSpPr>
            <p:cNvPr id="19" name="文本框 26"/>
            <p:cNvSpPr txBox="1"/>
            <p:nvPr/>
          </p:nvSpPr>
          <p:spPr>
            <a:xfrm>
              <a:off x="2921842" y="2641840"/>
              <a:ext cx="1611069" cy="276999"/>
            </a:xfrm>
            <a:prstGeom prst="rect">
              <a:avLst/>
            </a:prstGeom>
          </p:spPr>
          <p:txBody>
            <a:bodyPr vert="horz" wrap="square" lIns="0" tIns="0" rIns="0" bIns="0" rtlCol="0">
              <a:spAutoFit/>
            </a:bodyPr>
            <a:lstStyle/>
            <a:p>
              <a:pPr algn="ctr" defTabSz="913765">
                <a:spcAft>
                  <a:spcPts val="600"/>
                </a:spcAft>
                <a:defRPr/>
              </a:pPr>
              <a:r>
                <a:rPr lang="zh-CN" altLang="en-US" sz="1800" kern="0" dirty="0">
                  <a:solidFill>
                    <a:srgbClr val="000000">
                      <a:lumMod val="50000"/>
                      <a:lumOff val="50000"/>
                    </a:srgbClr>
                  </a:solidFill>
                </a:rPr>
                <a:t>微业贷</a:t>
              </a:r>
              <a:endParaRPr lang="zh-CN" altLang="en-US" sz="1800" kern="0" dirty="0">
                <a:solidFill>
                  <a:srgbClr val="000000">
                    <a:lumMod val="50000"/>
                    <a:lumOff val="50000"/>
                  </a:srgbClr>
                </a:solidFill>
              </a:endParaRPr>
            </a:p>
          </p:txBody>
        </p:sp>
        <p:sp>
          <p:nvSpPr>
            <p:cNvPr id="20" name="文本框 27"/>
            <p:cNvSpPr txBox="1"/>
            <p:nvPr/>
          </p:nvSpPr>
          <p:spPr>
            <a:xfrm>
              <a:off x="5169022" y="2641840"/>
              <a:ext cx="1611069" cy="276999"/>
            </a:xfrm>
            <a:prstGeom prst="rect">
              <a:avLst/>
            </a:prstGeom>
          </p:spPr>
          <p:txBody>
            <a:bodyPr vert="horz" wrap="square" lIns="0" tIns="0" rIns="0" bIns="0" rtlCol="0">
              <a:spAutoFit/>
            </a:bodyPr>
            <a:lstStyle/>
            <a:p>
              <a:pPr algn="ctr" defTabSz="913765">
                <a:spcAft>
                  <a:spcPts val="600"/>
                </a:spcAft>
                <a:defRPr/>
              </a:pPr>
              <a:r>
                <a:rPr lang="en-US" altLang="zh-CN" sz="1800" kern="0" dirty="0">
                  <a:solidFill>
                    <a:srgbClr val="000000">
                      <a:lumMod val="50000"/>
                      <a:lumOff val="50000"/>
                    </a:srgbClr>
                  </a:solidFill>
                </a:rPr>
                <a:t>KYB</a:t>
              </a:r>
              <a:r>
                <a:rPr lang="zh-CN" altLang="en-US" sz="1800" kern="0" dirty="0">
                  <a:solidFill>
                    <a:srgbClr val="000000">
                      <a:lumMod val="50000"/>
                      <a:lumOff val="50000"/>
                    </a:srgbClr>
                  </a:solidFill>
                </a:rPr>
                <a:t>税金贷</a:t>
              </a:r>
              <a:endParaRPr lang="zh-CN" altLang="en-US" sz="1800" kern="0" dirty="0">
                <a:solidFill>
                  <a:srgbClr val="000000">
                    <a:lumMod val="50000"/>
                    <a:lumOff val="50000"/>
                  </a:srgbClr>
                </a:solidFill>
              </a:endParaRPr>
            </a:p>
          </p:txBody>
        </p:sp>
        <p:sp>
          <p:nvSpPr>
            <p:cNvPr id="21" name="文本框 31"/>
            <p:cNvSpPr txBox="1"/>
            <p:nvPr/>
          </p:nvSpPr>
          <p:spPr>
            <a:xfrm>
              <a:off x="7416202" y="2641840"/>
              <a:ext cx="1611069" cy="276999"/>
            </a:xfrm>
            <a:prstGeom prst="rect">
              <a:avLst/>
            </a:prstGeom>
          </p:spPr>
          <p:txBody>
            <a:bodyPr vert="horz" wrap="square" lIns="0" tIns="0" rIns="0" bIns="0" rtlCol="0">
              <a:spAutoFit/>
            </a:bodyPr>
            <a:lstStyle/>
            <a:p>
              <a:pPr algn="ctr" defTabSz="913765">
                <a:spcAft>
                  <a:spcPts val="600"/>
                </a:spcAft>
                <a:defRPr/>
              </a:pPr>
              <a:r>
                <a:rPr lang="zh-CN" altLang="en-US" sz="1800" kern="0" dirty="0">
                  <a:solidFill>
                    <a:srgbClr val="000000">
                      <a:lumMod val="50000"/>
                      <a:lumOff val="50000"/>
                    </a:srgbClr>
                  </a:solidFill>
                </a:rPr>
                <a:t>税务贷</a:t>
              </a:r>
              <a:endParaRPr lang="zh-CN" altLang="en-US" sz="1800" kern="0" dirty="0">
                <a:solidFill>
                  <a:srgbClr val="000000">
                    <a:lumMod val="50000"/>
                    <a:lumOff val="50000"/>
                  </a:srgbClr>
                </a:solidFill>
              </a:endParaRPr>
            </a:p>
          </p:txBody>
        </p:sp>
        <p:sp>
          <p:nvSpPr>
            <p:cNvPr id="22" name="文本框 32"/>
            <p:cNvSpPr txBox="1"/>
            <p:nvPr/>
          </p:nvSpPr>
          <p:spPr>
            <a:xfrm>
              <a:off x="9663382" y="2641840"/>
              <a:ext cx="1611069" cy="276999"/>
            </a:xfrm>
            <a:prstGeom prst="rect">
              <a:avLst/>
            </a:prstGeom>
          </p:spPr>
          <p:txBody>
            <a:bodyPr vert="horz" wrap="square" lIns="0" tIns="0" rIns="0" bIns="0" rtlCol="0">
              <a:spAutoFit/>
            </a:bodyPr>
            <a:lstStyle/>
            <a:p>
              <a:pPr algn="ctr" defTabSz="913765">
                <a:spcAft>
                  <a:spcPts val="600"/>
                </a:spcAft>
                <a:defRPr/>
              </a:pPr>
              <a:r>
                <a:rPr lang="zh-CN" altLang="en-US" sz="1800" kern="0" dirty="0">
                  <a:solidFill>
                    <a:srgbClr val="000000">
                      <a:lumMod val="50000"/>
                      <a:lumOff val="50000"/>
                    </a:srgbClr>
                  </a:solidFill>
                </a:rPr>
                <a:t>壹企银</a:t>
              </a:r>
              <a:endParaRPr lang="zh-CN" altLang="en-US" sz="1800" kern="0" dirty="0">
                <a:solidFill>
                  <a:srgbClr val="000000">
                    <a:lumMod val="50000"/>
                    <a:lumOff val="50000"/>
                  </a:srgbClr>
                </a:solidFill>
              </a:endParaRPr>
            </a:p>
          </p:txBody>
        </p:sp>
        <p:sp>
          <p:nvSpPr>
            <p:cNvPr id="23" name="矩形 22"/>
            <p:cNvSpPr/>
            <p:nvPr/>
          </p:nvSpPr>
          <p:spPr>
            <a:xfrm>
              <a:off x="3861683" y="3170061"/>
              <a:ext cx="2015999" cy="828000"/>
            </a:xfrm>
            <a:prstGeom prst="rect">
              <a:avLst/>
            </a:prstGeom>
            <a:solidFill>
              <a:srgbClr val="FFFFFF"/>
            </a:solidFill>
            <a:ln w="9525" cap="flat" cmpd="sng" algn="ctr">
              <a:noFill/>
              <a:prstDash val="solid"/>
            </a:ln>
            <a:effectLst>
              <a:outerShdw blurRad="63500" sx="102000" sy="102000" algn="ctr" rotWithShape="0">
                <a:srgbClr val="FFFFFF">
                  <a:lumMod val="75000"/>
                  <a:alpha val="40000"/>
                </a:srgbClr>
              </a:outerShdw>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sp>
          <p:nvSpPr>
            <p:cNvPr id="24" name="矩形 23"/>
            <p:cNvSpPr/>
            <p:nvPr/>
          </p:nvSpPr>
          <p:spPr>
            <a:xfrm>
              <a:off x="1651935" y="3170061"/>
              <a:ext cx="2015999" cy="828000"/>
            </a:xfrm>
            <a:prstGeom prst="rect">
              <a:avLst/>
            </a:prstGeom>
            <a:solidFill>
              <a:srgbClr val="FFFFFF"/>
            </a:solidFill>
            <a:ln w="9525" cap="flat" cmpd="sng" algn="ctr">
              <a:noFill/>
              <a:prstDash val="solid"/>
            </a:ln>
            <a:effectLst>
              <a:outerShdw blurRad="63500" sx="102000" sy="102000" algn="ctr" rotWithShape="0">
                <a:srgbClr val="FFFFFF">
                  <a:lumMod val="75000"/>
                  <a:alpha val="40000"/>
                </a:srgbClr>
              </a:outerShdw>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sp>
          <p:nvSpPr>
            <p:cNvPr id="25" name="矩形 24"/>
            <p:cNvSpPr/>
            <p:nvPr/>
          </p:nvSpPr>
          <p:spPr>
            <a:xfrm>
              <a:off x="8281179" y="3170061"/>
              <a:ext cx="2015999" cy="828000"/>
            </a:xfrm>
            <a:prstGeom prst="rect">
              <a:avLst/>
            </a:prstGeom>
            <a:solidFill>
              <a:srgbClr val="FFFFFF"/>
            </a:solidFill>
            <a:ln w="9525" cap="flat" cmpd="sng" algn="ctr">
              <a:noFill/>
              <a:prstDash val="solid"/>
            </a:ln>
            <a:effectLst>
              <a:outerShdw blurRad="63500" sx="102000" sy="102000" algn="ctr" rotWithShape="0">
                <a:srgbClr val="FFFFFF">
                  <a:lumMod val="75000"/>
                  <a:alpha val="40000"/>
                </a:srgbClr>
              </a:outerShdw>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sp>
          <p:nvSpPr>
            <p:cNvPr id="26" name="矩形 25"/>
            <p:cNvSpPr/>
            <p:nvPr/>
          </p:nvSpPr>
          <p:spPr>
            <a:xfrm>
              <a:off x="6071431" y="3170061"/>
              <a:ext cx="2015999" cy="828000"/>
            </a:xfrm>
            <a:prstGeom prst="rect">
              <a:avLst/>
            </a:prstGeom>
            <a:solidFill>
              <a:srgbClr val="FFFFFF"/>
            </a:solidFill>
            <a:ln w="9525" cap="flat" cmpd="sng" algn="ctr">
              <a:noFill/>
              <a:prstDash val="solid"/>
            </a:ln>
            <a:effectLst>
              <a:outerShdw blurRad="63500" sx="102000" sy="102000" algn="ctr" rotWithShape="0">
                <a:srgbClr val="FFFFFF">
                  <a:lumMod val="75000"/>
                  <a:alpha val="40000"/>
                </a:srgbClr>
              </a:outerShdw>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pic>
          <p:nvPicPr>
            <p:cNvPr id="27" name="图片 26"/>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4436" t="15991" r="3792" b="69254"/>
            <a:stretch>
              <a:fillRect/>
            </a:stretch>
          </p:blipFill>
          <p:spPr>
            <a:xfrm>
              <a:off x="3965350" y="3276401"/>
              <a:ext cx="1808664" cy="290794"/>
            </a:xfrm>
            <a:prstGeom prst="rect">
              <a:avLst/>
            </a:prstGeom>
          </p:spPr>
        </p:pic>
        <p:pic>
          <p:nvPicPr>
            <p:cNvPr id="28" name="图片 27"/>
            <p:cNvPicPr>
              <a:picLocks noChangeAspect="1"/>
            </p:cNvPicPr>
            <p:nvPr/>
          </p:nvPicPr>
          <p:blipFill>
            <a:blip r:embed="rId8" cstate="print"/>
            <a:stretch>
              <a:fillRect/>
            </a:stretch>
          </p:blipFill>
          <p:spPr>
            <a:xfrm>
              <a:off x="6597749" y="3277798"/>
              <a:ext cx="963362" cy="288000"/>
            </a:xfrm>
            <a:prstGeom prst="rect">
              <a:avLst/>
            </a:prstGeom>
          </p:spPr>
        </p:pic>
        <p:pic>
          <p:nvPicPr>
            <p:cNvPr id="29" name="图片 28"/>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28708" b="28708"/>
            <a:stretch>
              <a:fillRect/>
            </a:stretch>
          </p:blipFill>
          <p:spPr>
            <a:xfrm>
              <a:off x="8713672" y="3180159"/>
              <a:ext cx="1151013" cy="483279"/>
            </a:xfrm>
            <a:prstGeom prst="rect">
              <a:avLst/>
            </a:prstGeom>
          </p:spPr>
        </p:pic>
        <p:pic>
          <p:nvPicPr>
            <p:cNvPr id="30" name="图片 29"/>
            <p:cNvPicPr>
              <a:picLocks noChangeAspect="1"/>
            </p:cNvPicPr>
            <p:nvPr/>
          </p:nvPicPr>
          <p:blipFill rotWithShape="1">
            <a:blip r:embed="rId10" cstate="print">
              <a:extLst>
                <a:ext uri="{28A0092B-C50C-407E-A947-70E740481C1C}">
                  <a14:useLocalDpi xmlns:a14="http://schemas.microsoft.com/office/drawing/2010/main" val="0"/>
                </a:ext>
              </a:extLst>
            </a:blip>
            <a:srcRect l="2048" r="2513"/>
            <a:stretch>
              <a:fillRect/>
            </a:stretch>
          </p:blipFill>
          <p:spPr>
            <a:xfrm>
              <a:off x="1879273" y="3261101"/>
              <a:ext cx="1561322" cy="321395"/>
            </a:xfrm>
            <a:prstGeom prst="rect">
              <a:avLst/>
            </a:prstGeom>
          </p:spPr>
        </p:pic>
        <p:sp>
          <p:nvSpPr>
            <p:cNvPr id="31" name="文本框 28"/>
            <p:cNvSpPr txBox="1"/>
            <p:nvPr/>
          </p:nvSpPr>
          <p:spPr>
            <a:xfrm>
              <a:off x="4064148" y="3665345"/>
              <a:ext cx="1611069" cy="276999"/>
            </a:xfrm>
            <a:prstGeom prst="rect">
              <a:avLst/>
            </a:prstGeom>
          </p:spPr>
          <p:txBody>
            <a:bodyPr vert="horz" wrap="square" lIns="0" tIns="0" rIns="0" bIns="0" rtlCol="0">
              <a:spAutoFit/>
            </a:bodyPr>
            <a:lstStyle/>
            <a:p>
              <a:pPr algn="ctr" defTabSz="913765">
                <a:spcAft>
                  <a:spcPts val="600"/>
                </a:spcAft>
                <a:defRPr/>
              </a:pPr>
              <a:r>
                <a:rPr lang="zh-CN" altLang="en-US" sz="1800" kern="0" dirty="0">
                  <a:solidFill>
                    <a:srgbClr val="000000">
                      <a:lumMod val="50000"/>
                      <a:lumOff val="50000"/>
                    </a:srgbClr>
                  </a:solidFill>
                </a:rPr>
                <a:t>税银卡</a:t>
              </a:r>
              <a:endParaRPr lang="zh-CN" altLang="en-US" sz="1800" kern="0" dirty="0">
                <a:solidFill>
                  <a:srgbClr val="000000">
                    <a:lumMod val="50000"/>
                    <a:lumOff val="50000"/>
                  </a:srgbClr>
                </a:solidFill>
              </a:endParaRPr>
            </a:p>
          </p:txBody>
        </p:sp>
        <p:sp>
          <p:nvSpPr>
            <p:cNvPr id="32" name="文本框 29"/>
            <p:cNvSpPr txBox="1"/>
            <p:nvPr/>
          </p:nvSpPr>
          <p:spPr>
            <a:xfrm>
              <a:off x="6273896" y="3665345"/>
              <a:ext cx="1611069" cy="276999"/>
            </a:xfrm>
            <a:prstGeom prst="rect">
              <a:avLst/>
            </a:prstGeom>
          </p:spPr>
          <p:txBody>
            <a:bodyPr vert="horz" wrap="square" lIns="0" tIns="0" rIns="0" bIns="0" rtlCol="0">
              <a:spAutoFit/>
            </a:bodyPr>
            <a:lstStyle/>
            <a:p>
              <a:pPr algn="ctr" defTabSz="913765">
                <a:spcAft>
                  <a:spcPts val="600"/>
                </a:spcAft>
                <a:defRPr/>
              </a:pPr>
              <a:r>
                <a:rPr lang="zh-CN" altLang="en-US" sz="1800" kern="0" dirty="0">
                  <a:solidFill>
                    <a:srgbClr val="000000">
                      <a:lumMod val="50000"/>
                      <a:lumOff val="50000"/>
                    </a:srgbClr>
                  </a:solidFill>
                </a:rPr>
                <a:t>中银纳税贷</a:t>
              </a:r>
              <a:endParaRPr lang="zh-CN" altLang="en-US" sz="1800" kern="0" dirty="0">
                <a:solidFill>
                  <a:srgbClr val="000000">
                    <a:lumMod val="50000"/>
                    <a:lumOff val="50000"/>
                  </a:srgbClr>
                </a:solidFill>
              </a:endParaRPr>
            </a:p>
          </p:txBody>
        </p:sp>
        <p:sp>
          <p:nvSpPr>
            <p:cNvPr id="33" name="文本框 30"/>
            <p:cNvSpPr txBox="1"/>
            <p:nvPr/>
          </p:nvSpPr>
          <p:spPr>
            <a:xfrm>
              <a:off x="8483644" y="3665345"/>
              <a:ext cx="1611069" cy="276999"/>
            </a:xfrm>
            <a:prstGeom prst="rect">
              <a:avLst/>
            </a:prstGeom>
          </p:spPr>
          <p:txBody>
            <a:bodyPr vert="horz" wrap="square" lIns="0" tIns="0" rIns="0" bIns="0" rtlCol="0">
              <a:spAutoFit/>
            </a:bodyPr>
            <a:lstStyle/>
            <a:p>
              <a:pPr algn="ctr" defTabSz="913765">
                <a:spcAft>
                  <a:spcPts val="600"/>
                </a:spcAft>
                <a:defRPr/>
              </a:pPr>
              <a:r>
                <a:rPr lang="zh-CN" altLang="en-US" sz="1800" kern="0" dirty="0">
                  <a:solidFill>
                    <a:srgbClr val="000000">
                      <a:lumMod val="50000"/>
                      <a:lumOff val="50000"/>
                    </a:srgbClr>
                  </a:solidFill>
                </a:rPr>
                <a:t>税</a:t>
              </a:r>
              <a:r>
                <a:rPr lang="en-US" altLang="zh-CN" sz="1800" kern="0" dirty="0">
                  <a:solidFill>
                    <a:srgbClr val="000000">
                      <a:lumMod val="50000"/>
                      <a:lumOff val="50000"/>
                    </a:srgbClr>
                  </a:solidFill>
                </a:rPr>
                <a:t>e</a:t>
              </a:r>
              <a:r>
                <a:rPr lang="zh-CN" altLang="en-US" sz="1800" kern="0" dirty="0">
                  <a:solidFill>
                    <a:srgbClr val="000000">
                      <a:lumMod val="50000"/>
                      <a:lumOff val="50000"/>
                    </a:srgbClr>
                  </a:solidFill>
                </a:rPr>
                <a:t>融</a:t>
              </a:r>
              <a:endParaRPr lang="zh-CN" altLang="en-US" sz="1800" kern="0" dirty="0">
                <a:solidFill>
                  <a:srgbClr val="000000">
                    <a:lumMod val="50000"/>
                    <a:lumOff val="50000"/>
                  </a:srgbClr>
                </a:solidFill>
              </a:endParaRPr>
            </a:p>
          </p:txBody>
        </p:sp>
        <p:sp>
          <p:nvSpPr>
            <p:cNvPr id="34" name="文本框 33"/>
            <p:cNvSpPr txBox="1"/>
            <p:nvPr/>
          </p:nvSpPr>
          <p:spPr>
            <a:xfrm>
              <a:off x="1854400" y="3665345"/>
              <a:ext cx="1611069" cy="276999"/>
            </a:xfrm>
            <a:prstGeom prst="rect">
              <a:avLst/>
            </a:prstGeom>
          </p:spPr>
          <p:txBody>
            <a:bodyPr vert="horz" wrap="square" lIns="0" tIns="0" rIns="0" bIns="0" rtlCol="0">
              <a:spAutoFit/>
            </a:bodyPr>
            <a:lstStyle/>
            <a:p>
              <a:pPr algn="ctr" defTabSz="913765">
                <a:spcAft>
                  <a:spcPts val="600"/>
                </a:spcAft>
                <a:defRPr/>
              </a:pPr>
              <a:r>
                <a:rPr lang="zh-CN" altLang="en-US" sz="1800" kern="0" dirty="0">
                  <a:solidFill>
                    <a:srgbClr val="000000">
                      <a:lumMod val="50000"/>
                      <a:lumOff val="50000"/>
                    </a:srgbClr>
                  </a:solidFill>
                </a:rPr>
                <a:t>税贷通</a:t>
              </a:r>
              <a:endParaRPr lang="zh-CN" altLang="en-US" sz="1800" kern="0" dirty="0">
                <a:solidFill>
                  <a:srgbClr val="000000">
                    <a:lumMod val="50000"/>
                    <a:lumOff val="50000"/>
                  </a:srgbClr>
                </a:solidFill>
              </a:endParaRPr>
            </a:p>
          </p:txBody>
        </p:sp>
      </p:grpSp>
      <p:sp>
        <p:nvSpPr>
          <p:cNvPr id="37" name="文本框 34"/>
          <p:cNvSpPr txBox="1"/>
          <p:nvPr/>
        </p:nvSpPr>
        <p:spPr>
          <a:xfrm>
            <a:off x="1095812" y="4724865"/>
            <a:ext cx="1382810" cy="552555"/>
          </a:xfrm>
          <a:prstGeom prst="rect">
            <a:avLst/>
          </a:prstGeom>
          <a:noFill/>
        </p:spPr>
        <p:txBody>
          <a:bodyPr vert="horz" wrap="square" lIns="0" tIns="0" rIns="0" bIns="0" rtlCol="0" anchor="ctr">
            <a:noAutofit/>
          </a:bodyPr>
          <a:lstStyle/>
          <a:p>
            <a:pPr algn="ctr" defTabSz="913765">
              <a:spcAft>
                <a:spcPts val="600"/>
              </a:spcAft>
              <a:defRPr/>
            </a:pPr>
            <a:r>
              <a:rPr lang="zh-CN" altLang="en-US" sz="1800" kern="0" dirty="0">
                <a:solidFill>
                  <a:srgbClr val="BE1C2C"/>
                </a:solidFill>
              </a:rPr>
              <a:t>选择银行</a:t>
            </a:r>
            <a:endParaRPr lang="zh-CN" altLang="en-US" sz="1800" kern="0" dirty="0">
              <a:solidFill>
                <a:srgbClr val="BE1C2C"/>
              </a:solidFill>
            </a:endParaRPr>
          </a:p>
        </p:txBody>
      </p:sp>
      <p:sp>
        <p:nvSpPr>
          <p:cNvPr id="38" name="文本框 35"/>
          <p:cNvSpPr txBox="1"/>
          <p:nvPr/>
        </p:nvSpPr>
        <p:spPr>
          <a:xfrm>
            <a:off x="3007135" y="4724865"/>
            <a:ext cx="1382810" cy="552555"/>
          </a:xfrm>
          <a:prstGeom prst="rect">
            <a:avLst/>
          </a:prstGeom>
          <a:noFill/>
        </p:spPr>
        <p:txBody>
          <a:bodyPr vert="horz" wrap="square" lIns="0" tIns="0" rIns="0" bIns="0" rtlCol="0" anchor="ctr">
            <a:noAutofit/>
          </a:bodyPr>
          <a:lstStyle/>
          <a:p>
            <a:pPr algn="ctr" defTabSz="913765">
              <a:spcAft>
                <a:spcPts val="600"/>
              </a:spcAft>
              <a:defRPr/>
            </a:pPr>
            <a:r>
              <a:rPr lang="zh-CN" altLang="en-US" sz="1800" kern="0" dirty="0">
                <a:solidFill>
                  <a:srgbClr val="BE1C2C"/>
                </a:solidFill>
              </a:rPr>
              <a:t>申请贷款</a:t>
            </a:r>
            <a:endParaRPr lang="zh-CN" altLang="en-US" sz="1800" kern="0" dirty="0">
              <a:solidFill>
                <a:srgbClr val="BE1C2C"/>
              </a:solidFill>
            </a:endParaRPr>
          </a:p>
        </p:txBody>
      </p:sp>
      <p:sp>
        <p:nvSpPr>
          <p:cNvPr id="39" name="文本框 37"/>
          <p:cNvSpPr txBox="1"/>
          <p:nvPr/>
        </p:nvSpPr>
        <p:spPr>
          <a:xfrm>
            <a:off x="4918458" y="4724865"/>
            <a:ext cx="1748226" cy="552555"/>
          </a:xfrm>
          <a:prstGeom prst="rect">
            <a:avLst/>
          </a:prstGeom>
          <a:noFill/>
        </p:spPr>
        <p:txBody>
          <a:bodyPr vert="horz" wrap="square" lIns="0" tIns="0" rIns="0" bIns="0" rtlCol="0" anchor="ctr">
            <a:noAutofit/>
          </a:bodyPr>
          <a:lstStyle/>
          <a:p>
            <a:pPr algn="ctr" defTabSz="913765">
              <a:spcAft>
                <a:spcPts val="600"/>
              </a:spcAft>
              <a:defRPr/>
            </a:pPr>
            <a:r>
              <a:rPr lang="zh-CN" altLang="en-US" sz="1800" kern="0" dirty="0">
                <a:solidFill>
                  <a:srgbClr val="BE1C2C"/>
                </a:solidFill>
              </a:rPr>
              <a:t>企业征信评估</a:t>
            </a:r>
            <a:endParaRPr lang="zh-CN" altLang="en-US" sz="1800" kern="0" dirty="0">
              <a:solidFill>
                <a:srgbClr val="BE1C2C"/>
              </a:solidFill>
            </a:endParaRPr>
          </a:p>
        </p:txBody>
      </p:sp>
      <p:sp>
        <p:nvSpPr>
          <p:cNvPr id="40" name="文本框 38"/>
          <p:cNvSpPr txBox="1"/>
          <p:nvPr/>
        </p:nvSpPr>
        <p:spPr>
          <a:xfrm>
            <a:off x="7195200" y="4724865"/>
            <a:ext cx="1382810" cy="552555"/>
          </a:xfrm>
          <a:prstGeom prst="rect">
            <a:avLst/>
          </a:prstGeom>
          <a:noFill/>
        </p:spPr>
        <p:txBody>
          <a:bodyPr vert="horz" wrap="square" lIns="0" tIns="0" rIns="0" bIns="0" rtlCol="0" anchor="ctr">
            <a:noAutofit/>
          </a:bodyPr>
          <a:lstStyle/>
          <a:p>
            <a:pPr algn="ctr" defTabSz="913765">
              <a:spcAft>
                <a:spcPts val="600"/>
              </a:spcAft>
              <a:defRPr/>
            </a:pPr>
            <a:r>
              <a:rPr lang="zh-CN" altLang="en-US" sz="1800" kern="0" dirty="0">
                <a:solidFill>
                  <a:srgbClr val="BE1C2C"/>
                </a:solidFill>
              </a:rPr>
              <a:t>银行审核</a:t>
            </a:r>
            <a:endParaRPr lang="zh-CN" altLang="en-US" sz="1800" kern="0" dirty="0">
              <a:solidFill>
                <a:srgbClr val="BE1C2C"/>
              </a:solidFill>
            </a:endParaRPr>
          </a:p>
        </p:txBody>
      </p:sp>
      <p:sp>
        <p:nvSpPr>
          <p:cNvPr id="41" name="文本框 39"/>
          <p:cNvSpPr txBox="1"/>
          <p:nvPr/>
        </p:nvSpPr>
        <p:spPr>
          <a:xfrm>
            <a:off x="9106526" y="4724865"/>
            <a:ext cx="1756058" cy="552555"/>
          </a:xfrm>
          <a:prstGeom prst="rect">
            <a:avLst/>
          </a:prstGeom>
          <a:noFill/>
        </p:spPr>
        <p:txBody>
          <a:bodyPr vert="horz" wrap="square" lIns="0" tIns="0" rIns="0" bIns="0" rtlCol="0" anchor="ctr">
            <a:noAutofit/>
          </a:bodyPr>
          <a:lstStyle/>
          <a:p>
            <a:pPr algn="ctr" defTabSz="913765">
              <a:spcAft>
                <a:spcPts val="600"/>
              </a:spcAft>
              <a:defRPr/>
            </a:pPr>
            <a:r>
              <a:rPr lang="zh-CN" altLang="en-US" sz="1800" kern="0" dirty="0">
                <a:solidFill>
                  <a:srgbClr val="BE1C2C"/>
                </a:solidFill>
              </a:rPr>
              <a:t>银行快速放款</a:t>
            </a:r>
            <a:endParaRPr lang="zh-CN" altLang="en-US" sz="1800" kern="0" dirty="0">
              <a:solidFill>
                <a:srgbClr val="BE1C2C"/>
              </a:solidFill>
            </a:endParaRPr>
          </a:p>
        </p:txBody>
      </p:sp>
      <p:sp>
        <p:nvSpPr>
          <p:cNvPr id="42" name="文本框 40"/>
          <p:cNvSpPr txBox="1"/>
          <p:nvPr/>
        </p:nvSpPr>
        <p:spPr>
          <a:xfrm>
            <a:off x="959789" y="5434588"/>
            <a:ext cx="1724893" cy="276963"/>
          </a:xfrm>
          <a:prstGeom prst="rect">
            <a:avLst/>
          </a:prstGeom>
        </p:spPr>
        <p:txBody>
          <a:bodyPr vert="horz" wrap="square" lIns="0" tIns="0" rIns="0" bIns="0" rtlCol="0">
            <a:spAutoFit/>
          </a:bodyPr>
          <a:lstStyle/>
          <a:p>
            <a:pPr algn="ctr" defTabSz="913765">
              <a:spcAft>
                <a:spcPts val="600"/>
              </a:spcAft>
              <a:defRPr/>
            </a:pPr>
            <a:r>
              <a:rPr lang="zh-CN" altLang="en-US" sz="1800" kern="0" dirty="0">
                <a:solidFill>
                  <a:srgbClr val="000000">
                    <a:lumMod val="50000"/>
                    <a:lumOff val="50000"/>
                  </a:srgbClr>
                </a:solidFill>
              </a:rPr>
              <a:t>实时</a:t>
            </a:r>
            <a:endParaRPr lang="zh-CN" altLang="en-US" sz="1800" kern="0" dirty="0">
              <a:solidFill>
                <a:srgbClr val="000000">
                  <a:lumMod val="50000"/>
                  <a:lumOff val="50000"/>
                </a:srgbClr>
              </a:solidFill>
            </a:endParaRPr>
          </a:p>
        </p:txBody>
      </p:sp>
      <p:sp>
        <p:nvSpPr>
          <p:cNvPr id="43" name="文本框 41"/>
          <p:cNvSpPr txBox="1"/>
          <p:nvPr/>
        </p:nvSpPr>
        <p:spPr>
          <a:xfrm>
            <a:off x="3489505" y="5434588"/>
            <a:ext cx="461606" cy="276963"/>
          </a:xfrm>
          <a:prstGeom prst="rect">
            <a:avLst/>
          </a:prstGeom>
        </p:spPr>
        <p:txBody>
          <a:bodyPr vert="horz" wrap="none" lIns="0" tIns="0" rIns="0" bIns="0" rtlCol="0">
            <a:spAutoFit/>
          </a:bodyPr>
          <a:lstStyle/>
          <a:p>
            <a:pPr algn="ctr" defTabSz="913765">
              <a:spcAft>
                <a:spcPts val="600"/>
              </a:spcAft>
              <a:defRPr/>
            </a:pPr>
            <a:r>
              <a:rPr lang="zh-CN" altLang="en-US" sz="1800" kern="0" dirty="0">
                <a:solidFill>
                  <a:srgbClr val="000000">
                    <a:lumMod val="50000"/>
                    <a:lumOff val="50000"/>
                  </a:srgbClr>
                </a:solidFill>
              </a:rPr>
              <a:t>实时</a:t>
            </a:r>
            <a:endParaRPr lang="zh-CN" altLang="en-US" sz="1800" kern="0" dirty="0">
              <a:solidFill>
                <a:srgbClr val="000000">
                  <a:lumMod val="50000"/>
                  <a:lumOff val="50000"/>
                </a:srgbClr>
              </a:solidFill>
            </a:endParaRPr>
          </a:p>
        </p:txBody>
      </p:sp>
      <p:sp>
        <p:nvSpPr>
          <p:cNvPr id="44" name="文本框 42"/>
          <p:cNvSpPr txBox="1"/>
          <p:nvPr/>
        </p:nvSpPr>
        <p:spPr>
          <a:xfrm>
            <a:off x="5235731" y="5434588"/>
            <a:ext cx="1157218" cy="276963"/>
          </a:xfrm>
          <a:prstGeom prst="rect">
            <a:avLst/>
          </a:prstGeom>
        </p:spPr>
        <p:txBody>
          <a:bodyPr vert="horz" wrap="none" lIns="0" tIns="0" rIns="0" bIns="0" rtlCol="0">
            <a:spAutoFit/>
          </a:bodyPr>
          <a:lstStyle/>
          <a:p>
            <a:pPr algn="ctr" defTabSz="913765">
              <a:spcAft>
                <a:spcPts val="600"/>
              </a:spcAft>
              <a:defRPr/>
            </a:pPr>
            <a:r>
              <a:rPr lang="en-US" altLang="zh-CN" sz="1800" kern="0" dirty="0">
                <a:solidFill>
                  <a:srgbClr val="000000">
                    <a:lumMod val="50000"/>
                    <a:lumOff val="50000"/>
                  </a:srgbClr>
                </a:solidFill>
              </a:rPr>
              <a:t>30</a:t>
            </a:r>
            <a:r>
              <a:rPr lang="zh-CN" altLang="en-US" sz="1800" kern="0" dirty="0">
                <a:solidFill>
                  <a:srgbClr val="000000">
                    <a:lumMod val="50000"/>
                    <a:lumOff val="50000"/>
                  </a:srgbClr>
                </a:solidFill>
              </a:rPr>
              <a:t>分钟以内</a:t>
            </a:r>
            <a:endParaRPr lang="zh-CN" altLang="en-US" sz="1800" kern="0" dirty="0">
              <a:solidFill>
                <a:srgbClr val="000000">
                  <a:lumMod val="50000"/>
                  <a:lumOff val="50000"/>
                </a:srgbClr>
              </a:solidFill>
            </a:endParaRPr>
          </a:p>
        </p:txBody>
      </p:sp>
      <p:sp>
        <p:nvSpPr>
          <p:cNvPr id="45" name="文本框 43"/>
          <p:cNvSpPr txBox="1"/>
          <p:nvPr/>
        </p:nvSpPr>
        <p:spPr>
          <a:xfrm>
            <a:off x="7030053" y="5434588"/>
            <a:ext cx="1849624" cy="276963"/>
          </a:xfrm>
          <a:prstGeom prst="rect">
            <a:avLst/>
          </a:prstGeom>
        </p:spPr>
        <p:txBody>
          <a:bodyPr vert="horz" wrap="none" lIns="0" tIns="0" rIns="0" bIns="0" rtlCol="0">
            <a:spAutoFit/>
          </a:bodyPr>
          <a:lstStyle/>
          <a:p>
            <a:pPr algn="ctr" defTabSz="913765">
              <a:spcAft>
                <a:spcPts val="600"/>
              </a:spcAft>
              <a:defRPr/>
            </a:pPr>
            <a:r>
              <a:rPr lang="zh-CN" altLang="en-US" sz="1800" kern="0" dirty="0">
                <a:solidFill>
                  <a:srgbClr val="000000">
                    <a:lumMod val="50000"/>
                    <a:lumOff val="50000"/>
                  </a:srgbClr>
                </a:solidFill>
              </a:rPr>
              <a:t>最快</a:t>
            </a:r>
            <a:r>
              <a:rPr lang="en-US" altLang="zh-CN" sz="1800" kern="0" dirty="0">
                <a:solidFill>
                  <a:srgbClr val="000000">
                    <a:lumMod val="50000"/>
                    <a:lumOff val="50000"/>
                  </a:srgbClr>
                </a:solidFill>
              </a:rPr>
              <a:t>1</a:t>
            </a:r>
            <a:r>
              <a:rPr lang="zh-CN" altLang="en-US" sz="1800" kern="0" dirty="0">
                <a:solidFill>
                  <a:srgbClr val="000000">
                    <a:lumMod val="50000"/>
                    <a:lumOff val="50000"/>
                  </a:srgbClr>
                </a:solidFill>
              </a:rPr>
              <a:t>天，最长</a:t>
            </a:r>
            <a:r>
              <a:rPr lang="en-US" altLang="zh-CN" sz="1800" kern="0" dirty="0">
                <a:solidFill>
                  <a:srgbClr val="000000">
                    <a:lumMod val="50000"/>
                    <a:lumOff val="50000"/>
                  </a:srgbClr>
                </a:solidFill>
              </a:rPr>
              <a:t>3</a:t>
            </a:r>
            <a:r>
              <a:rPr lang="zh-CN" altLang="en-US" sz="1800" kern="0" dirty="0">
                <a:solidFill>
                  <a:srgbClr val="000000">
                    <a:lumMod val="50000"/>
                    <a:lumOff val="50000"/>
                  </a:srgbClr>
                </a:solidFill>
              </a:rPr>
              <a:t>天</a:t>
            </a:r>
            <a:endParaRPr lang="zh-CN" altLang="en-US" sz="1800" kern="0" dirty="0">
              <a:solidFill>
                <a:srgbClr val="000000">
                  <a:lumMod val="50000"/>
                  <a:lumOff val="50000"/>
                </a:srgbClr>
              </a:solidFill>
            </a:endParaRPr>
          </a:p>
        </p:txBody>
      </p:sp>
      <p:sp>
        <p:nvSpPr>
          <p:cNvPr id="46" name="文本框 44"/>
          <p:cNvSpPr txBox="1"/>
          <p:nvPr/>
        </p:nvSpPr>
        <p:spPr>
          <a:xfrm>
            <a:off x="9544716" y="5434588"/>
            <a:ext cx="923211" cy="276963"/>
          </a:xfrm>
          <a:prstGeom prst="rect">
            <a:avLst/>
          </a:prstGeom>
        </p:spPr>
        <p:txBody>
          <a:bodyPr vert="horz" wrap="none" lIns="0" tIns="0" rIns="0" bIns="0" rtlCol="0">
            <a:spAutoFit/>
          </a:bodyPr>
          <a:lstStyle/>
          <a:p>
            <a:pPr algn="ctr" defTabSz="913765">
              <a:spcAft>
                <a:spcPts val="600"/>
              </a:spcAft>
              <a:defRPr/>
            </a:pPr>
            <a:r>
              <a:rPr lang="zh-CN" altLang="en-US" sz="1800" kern="0" dirty="0">
                <a:solidFill>
                  <a:srgbClr val="000000">
                    <a:lumMod val="50000"/>
                    <a:lumOff val="50000"/>
                  </a:srgbClr>
                </a:solidFill>
              </a:rPr>
              <a:t>实时到账</a:t>
            </a:r>
            <a:endParaRPr lang="zh-CN" altLang="en-US" sz="1800" kern="0" dirty="0">
              <a:solidFill>
                <a:srgbClr val="000000">
                  <a:lumMod val="50000"/>
                  <a:lumOff val="50000"/>
                </a:srgbClr>
              </a:solidFill>
            </a:endParaRPr>
          </a:p>
        </p:txBody>
      </p:sp>
      <p:sp>
        <p:nvSpPr>
          <p:cNvPr id="47" name="五边形 133"/>
          <p:cNvSpPr/>
          <p:nvPr/>
        </p:nvSpPr>
        <p:spPr>
          <a:xfrm>
            <a:off x="0" y="4659007"/>
            <a:ext cx="959007" cy="684269"/>
          </a:xfrm>
          <a:prstGeom prst="homePlate">
            <a:avLst>
              <a:gd name="adj" fmla="val 28453"/>
            </a:avLst>
          </a:prstGeom>
          <a:solidFill>
            <a:srgbClr val="BE1C2C"/>
          </a:solidFill>
          <a:ln w="9525" cap="flat" cmpd="sng" algn="ctr">
            <a:noFill/>
            <a:prstDash val="solid"/>
          </a:ln>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sp>
        <p:nvSpPr>
          <p:cNvPr id="48" name="燕尾形 134"/>
          <p:cNvSpPr/>
          <p:nvPr/>
        </p:nvSpPr>
        <p:spPr>
          <a:xfrm>
            <a:off x="10931114" y="4659007"/>
            <a:ext cx="1046866" cy="684269"/>
          </a:xfrm>
          <a:prstGeom prst="chevron">
            <a:avLst>
              <a:gd name="adj" fmla="val 28452"/>
            </a:avLst>
          </a:prstGeom>
          <a:solidFill>
            <a:srgbClr val="BE1C2C"/>
          </a:solidFill>
          <a:ln w="9525" cap="flat" cmpd="sng" algn="ctr">
            <a:noFill/>
            <a:prstDash val="solid"/>
          </a:ln>
          <a:effectLst/>
        </p:spPr>
        <p:txBody>
          <a:bodyPr rtlCol="0" anchor="ctr"/>
          <a:lstStyle/>
          <a:p>
            <a:pPr algn="ctr" defTabSz="913765">
              <a:defRPr/>
            </a:pPr>
            <a:endParaRPr kumimoji="1" lang="zh-CN" altLang="en-US" sz="1800" kern="0" dirty="0" err="1">
              <a:solidFill>
                <a:srgbClr val="FFFFFF"/>
              </a:solidFill>
              <a:latin typeface="Arial"/>
              <a:ea typeface="微软雅黑" pitchFamily="34" charset="-122"/>
            </a:endParaRPr>
          </a:p>
        </p:txBody>
      </p:sp>
      <p:cxnSp>
        <p:nvCxnSpPr>
          <p:cNvPr id="49" name="直线连接符 64"/>
          <p:cNvCxnSpPr/>
          <p:nvPr/>
        </p:nvCxnSpPr>
        <p:spPr>
          <a:xfrm>
            <a:off x="4270177" y="4992106"/>
            <a:ext cx="768050" cy="18073"/>
          </a:xfrm>
          <a:prstGeom prst="line">
            <a:avLst/>
          </a:prstGeom>
          <a:noFill/>
          <a:ln w="38100" cap="rnd" cmpd="sng" algn="ctr">
            <a:gradFill>
              <a:gsLst>
                <a:gs pos="0">
                  <a:srgbClr val="BE1C2C">
                    <a:alpha val="0"/>
                  </a:srgbClr>
                </a:gs>
                <a:gs pos="26000">
                  <a:srgbClr val="BE1C2C"/>
                </a:gs>
              </a:gsLst>
              <a:lin ang="0" scaled="0"/>
            </a:gradFill>
            <a:prstDash val="sysDot"/>
            <a:tailEnd type="arrow"/>
          </a:ln>
          <a:effectLst/>
        </p:spPr>
      </p:cxnSp>
      <p:cxnSp>
        <p:nvCxnSpPr>
          <p:cNvPr id="50" name="直线连接符 65"/>
          <p:cNvCxnSpPr/>
          <p:nvPr/>
        </p:nvCxnSpPr>
        <p:spPr>
          <a:xfrm>
            <a:off x="6546917" y="4992106"/>
            <a:ext cx="768050" cy="18073"/>
          </a:xfrm>
          <a:prstGeom prst="line">
            <a:avLst/>
          </a:prstGeom>
          <a:noFill/>
          <a:ln w="38100" cap="rnd" cmpd="sng" algn="ctr">
            <a:gradFill>
              <a:gsLst>
                <a:gs pos="0">
                  <a:srgbClr val="BE1C2C">
                    <a:alpha val="0"/>
                  </a:srgbClr>
                </a:gs>
                <a:gs pos="26000">
                  <a:srgbClr val="BE1C2C"/>
                </a:gs>
              </a:gsLst>
              <a:lin ang="0" scaled="0"/>
            </a:gradFill>
            <a:prstDash val="sysDot"/>
            <a:tailEnd type="arrow"/>
          </a:ln>
          <a:effectLst/>
        </p:spPr>
      </p:cxnSp>
      <p:cxnSp>
        <p:nvCxnSpPr>
          <p:cNvPr id="51" name="直线连接符 66"/>
          <p:cNvCxnSpPr/>
          <p:nvPr/>
        </p:nvCxnSpPr>
        <p:spPr>
          <a:xfrm>
            <a:off x="8458242" y="4992106"/>
            <a:ext cx="768050" cy="18073"/>
          </a:xfrm>
          <a:prstGeom prst="line">
            <a:avLst/>
          </a:prstGeom>
          <a:noFill/>
          <a:ln w="38100" cap="rnd" cmpd="sng" algn="ctr">
            <a:gradFill>
              <a:gsLst>
                <a:gs pos="0">
                  <a:srgbClr val="BE1C2C">
                    <a:alpha val="0"/>
                  </a:srgbClr>
                </a:gs>
                <a:gs pos="26000">
                  <a:srgbClr val="BE1C2C"/>
                </a:gs>
              </a:gsLst>
              <a:lin ang="0" scaled="0"/>
            </a:gradFill>
            <a:prstDash val="sysDot"/>
            <a:tailEnd type="arrow"/>
          </a:ln>
          <a:effectLst/>
        </p:spPr>
      </p:cxnSp>
      <p:cxnSp>
        <p:nvCxnSpPr>
          <p:cNvPr id="52" name="直线连接符 69"/>
          <p:cNvCxnSpPr/>
          <p:nvPr/>
        </p:nvCxnSpPr>
        <p:spPr>
          <a:xfrm>
            <a:off x="2358854" y="4992106"/>
            <a:ext cx="768050" cy="18073"/>
          </a:xfrm>
          <a:prstGeom prst="line">
            <a:avLst/>
          </a:prstGeom>
          <a:noFill/>
          <a:ln w="38100" cap="rnd" cmpd="sng" algn="ctr">
            <a:gradFill>
              <a:gsLst>
                <a:gs pos="0">
                  <a:srgbClr val="BE1C2C">
                    <a:alpha val="0"/>
                  </a:srgbClr>
                </a:gs>
                <a:gs pos="26000">
                  <a:srgbClr val="BE1C2C"/>
                </a:gs>
              </a:gsLst>
              <a:lin ang="0" scaled="0"/>
            </a:gradFill>
            <a:prstDash val="sysDot"/>
            <a:tailEnd type="arrow"/>
          </a:ln>
          <a:effectLst/>
        </p:spPr>
      </p:cxnSp>
      <p:grpSp>
        <p:nvGrpSpPr>
          <p:cNvPr id="53" name="组合 13"/>
          <p:cNvGrpSpPr/>
          <p:nvPr/>
        </p:nvGrpSpPr>
        <p:grpSpPr>
          <a:xfrm>
            <a:off x="8950994" y="1374572"/>
            <a:ext cx="899883" cy="899883"/>
            <a:chOff x="8603813" y="1596664"/>
            <a:chExt cx="900000" cy="900000"/>
          </a:xfrm>
        </p:grpSpPr>
        <p:sp>
          <p:nvSpPr>
            <p:cNvPr id="54" name="文本框 12"/>
            <p:cNvSpPr txBox="1"/>
            <p:nvPr/>
          </p:nvSpPr>
          <p:spPr>
            <a:xfrm>
              <a:off x="8603813" y="1596664"/>
              <a:ext cx="900000" cy="900000"/>
            </a:xfrm>
            <a:prstGeom prst="ellipse">
              <a:avLst/>
            </a:prstGeom>
            <a:solidFill>
              <a:srgbClr val="BE1C2C"/>
            </a:solidFill>
          </p:spPr>
          <p:txBody>
            <a:bodyPr vert="horz" wrap="none" lIns="0" tIns="0" rIns="0" bIns="431944" rtlCol="0" anchor="ctr">
              <a:noAutofit/>
            </a:bodyPr>
            <a:lstStyle/>
            <a:p>
              <a:pPr algn="ctr" defTabSz="913765">
                <a:spcAft>
                  <a:spcPts val="600"/>
                </a:spcAft>
                <a:defRPr/>
              </a:pPr>
              <a:r>
                <a:rPr lang="zh-CN" altLang="en-US" sz="1400" kern="0" dirty="0">
                  <a:solidFill>
                    <a:srgbClr val="FFFFFF"/>
                  </a:solidFill>
                </a:rPr>
                <a:t>随借随还</a:t>
              </a:r>
              <a:endParaRPr lang="zh-CN" altLang="en-US" sz="1400" kern="0" dirty="0">
                <a:solidFill>
                  <a:srgbClr val="FFFFFF"/>
                </a:solidFill>
              </a:endParaRPr>
            </a:p>
          </p:txBody>
        </p:sp>
        <p:pic>
          <p:nvPicPr>
            <p:cNvPr id="55" name="图片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52213" y="1981981"/>
              <a:ext cx="418854" cy="418854"/>
            </a:xfrm>
            <a:prstGeom prst="rect">
              <a:avLst/>
            </a:prstGeom>
          </p:spPr>
        </p:pic>
      </p:grpSp>
      <p:grpSp>
        <p:nvGrpSpPr>
          <p:cNvPr id="56" name="组合 55"/>
          <p:cNvGrpSpPr/>
          <p:nvPr/>
        </p:nvGrpSpPr>
        <p:grpSpPr>
          <a:xfrm>
            <a:off x="7664103" y="1374572"/>
            <a:ext cx="899883" cy="899883"/>
            <a:chOff x="7665101" y="1596664"/>
            <a:chExt cx="900000" cy="900000"/>
          </a:xfrm>
        </p:grpSpPr>
        <p:sp>
          <p:nvSpPr>
            <p:cNvPr id="57" name="文本框 10"/>
            <p:cNvSpPr txBox="1"/>
            <p:nvPr/>
          </p:nvSpPr>
          <p:spPr>
            <a:xfrm>
              <a:off x="7665101" y="1596664"/>
              <a:ext cx="900000" cy="900000"/>
            </a:xfrm>
            <a:prstGeom prst="ellipse">
              <a:avLst/>
            </a:prstGeom>
            <a:solidFill>
              <a:srgbClr val="BE1C2C"/>
            </a:solidFill>
          </p:spPr>
          <p:txBody>
            <a:bodyPr vert="horz" wrap="none" lIns="0" tIns="0" rIns="0" bIns="431944" rtlCol="0" anchor="ctr">
              <a:noAutofit/>
            </a:bodyPr>
            <a:lstStyle/>
            <a:p>
              <a:pPr algn="ctr" defTabSz="913765">
                <a:spcAft>
                  <a:spcPts val="600"/>
                </a:spcAft>
                <a:defRPr/>
              </a:pPr>
              <a:r>
                <a:rPr lang="zh-CN" altLang="en-US" sz="1400" kern="0" dirty="0">
                  <a:solidFill>
                    <a:srgbClr val="FFFFFF"/>
                  </a:solidFill>
                </a:rPr>
                <a:t>审批快速</a:t>
              </a:r>
              <a:endParaRPr lang="zh-CN" altLang="en-US" sz="1400" kern="0" dirty="0">
                <a:solidFill>
                  <a:srgbClr val="FFFFFF"/>
                </a:solidFill>
              </a:endParaRPr>
            </a:p>
          </p:txBody>
        </p:sp>
        <p:pic>
          <p:nvPicPr>
            <p:cNvPr id="58" name="图片 5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3531" y="1995678"/>
              <a:ext cx="418854" cy="418854"/>
            </a:xfrm>
            <a:prstGeom prst="rect">
              <a:avLst/>
            </a:prstGeom>
          </p:spPr>
        </p:pic>
      </p:grpSp>
      <p:grpSp>
        <p:nvGrpSpPr>
          <p:cNvPr id="59" name="组合 58"/>
          <p:cNvGrpSpPr/>
          <p:nvPr/>
        </p:nvGrpSpPr>
        <p:grpSpPr>
          <a:xfrm>
            <a:off x="516344" y="1385457"/>
            <a:ext cx="899883" cy="899883"/>
            <a:chOff x="516412" y="1564011"/>
            <a:chExt cx="900000" cy="900000"/>
          </a:xfrm>
        </p:grpSpPr>
        <p:sp>
          <p:nvSpPr>
            <p:cNvPr id="60" name="文本框 47"/>
            <p:cNvSpPr txBox="1"/>
            <p:nvPr/>
          </p:nvSpPr>
          <p:spPr>
            <a:xfrm>
              <a:off x="516412" y="1564011"/>
              <a:ext cx="900000" cy="900000"/>
            </a:xfrm>
            <a:prstGeom prst="ellipse">
              <a:avLst/>
            </a:prstGeom>
            <a:solidFill>
              <a:srgbClr val="BE1C2C"/>
            </a:solidFill>
          </p:spPr>
          <p:txBody>
            <a:bodyPr vert="horz" wrap="none" lIns="0" tIns="0" rIns="0" bIns="431944" rtlCol="0" anchor="ctr">
              <a:noAutofit/>
            </a:bodyPr>
            <a:lstStyle/>
            <a:p>
              <a:pPr algn="ctr" defTabSz="913765">
                <a:spcAft>
                  <a:spcPts val="600"/>
                </a:spcAft>
                <a:defRPr/>
              </a:pPr>
              <a:r>
                <a:rPr lang="zh-CN" altLang="en-US" sz="1400" kern="0" dirty="0">
                  <a:solidFill>
                    <a:srgbClr val="FFFFFF"/>
                  </a:solidFill>
                </a:rPr>
                <a:t>以税定信</a:t>
              </a:r>
              <a:endParaRPr lang="zh-CN" altLang="en-US" sz="1400" kern="0" dirty="0">
                <a:solidFill>
                  <a:srgbClr val="FFFFFF"/>
                </a:solidFill>
              </a:endParaRPr>
            </a:p>
          </p:txBody>
        </p:sp>
        <p:pic>
          <p:nvPicPr>
            <p:cNvPr id="61" name="图片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6985" y="1969003"/>
              <a:ext cx="418854" cy="418854"/>
            </a:xfrm>
            <a:prstGeom prst="rect">
              <a:avLst/>
            </a:prstGeom>
          </p:spPr>
        </p:pic>
      </p:grpSp>
      <p:grpSp>
        <p:nvGrpSpPr>
          <p:cNvPr id="62" name="组合 61"/>
          <p:cNvGrpSpPr/>
          <p:nvPr/>
        </p:nvGrpSpPr>
        <p:grpSpPr>
          <a:xfrm>
            <a:off x="1873985" y="1385457"/>
            <a:ext cx="899883" cy="899883"/>
            <a:chOff x="2151816" y="1564011"/>
            <a:chExt cx="900000" cy="900000"/>
          </a:xfrm>
        </p:grpSpPr>
        <p:sp>
          <p:nvSpPr>
            <p:cNvPr id="63" name="文本框 8"/>
            <p:cNvSpPr txBox="1"/>
            <p:nvPr/>
          </p:nvSpPr>
          <p:spPr>
            <a:xfrm>
              <a:off x="2151816" y="1564011"/>
              <a:ext cx="900000" cy="900000"/>
            </a:xfrm>
            <a:prstGeom prst="ellipse">
              <a:avLst/>
            </a:prstGeom>
            <a:solidFill>
              <a:srgbClr val="BE1C2C"/>
            </a:solidFill>
          </p:spPr>
          <p:txBody>
            <a:bodyPr vert="horz" wrap="none" lIns="0" tIns="0" rIns="0" bIns="431944" rtlCol="0" anchor="ctr">
              <a:noAutofit/>
            </a:bodyPr>
            <a:lstStyle/>
            <a:p>
              <a:pPr algn="ctr" defTabSz="913765">
                <a:spcAft>
                  <a:spcPts val="600"/>
                </a:spcAft>
                <a:defRPr/>
              </a:pPr>
              <a:r>
                <a:rPr lang="zh-CN" altLang="en-US" sz="1400" kern="0" dirty="0">
                  <a:solidFill>
                    <a:srgbClr val="FFFFFF"/>
                  </a:solidFill>
                </a:rPr>
                <a:t>在线办理</a:t>
              </a:r>
              <a:endParaRPr lang="zh-CN" altLang="en-US" sz="1400" kern="0" dirty="0">
                <a:solidFill>
                  <a:srgbClr val="FFFFFF"/>
                </a:solidFill>
              </a:endParaRPr>
            </a:p>
          </p:txBody>
        </p:sp>
        <p:pic>
          <p:nvPicPr>
            <p:cNvPr id="64" name="图片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420741" y="2019729"/>
              <a:ext cx="362150" cy="362150"/>
            </a:xfrm>
            <a:prstGeom prst="rect">
              <a:avLst/>
            </a:prstGeom>
          </p:spPr>
        </p:pic>
      </p:grpSp>
      <p:grpSp>
        <p:nvGrpSpPr>
          <p:cNvPr id="65" name="组合 64"/>
          <p:cNvGrpSpPr/>
          <p:nvPr/>
        </p:nvGrpSpPr>
        <p:grpSpPr>
          <a:xfrm>
            <a:off x="3231625" y="1385457"/>
            <a:ext cx="899883" cy="899883"/>
            <a:chOff x="3232046" y="1564011"/>
            <a:chExt cx="900000" cy="900000"/>
          </a:xfrm>
        </p:grpSpPr>
        <p:sp>
          <p:nvSpPr>
            <p:cNvPr id="66" name="文本框 9"/>
            <p:cNvSpPr txBox="1"/>
            <p:nvPr/>
          </p:nvSpPr>
          <p:spPr>
            <a:xfrm>
              <a:off x="3232046" y="1564011"/>
              <a:ext cx="900000" cy="900000"/>
            </a:xfrm>
            <a:prstGeom prst="ellipse">
              <a:avLst/>
            </a:prstGeom>
            <a:solidFill>
              <a:srgbClr val="BE1C2C"/>
            </a:solidFill>
          </p:spPr>
          <p:txBody>
            <a:bodyPr vert="horz" wrap="none" lIns="0" tIns="0" rIns="0" bIns="431944" rtlCol="0" anchor="ctr">
              <a:noAutofit/>
            </a:bodyPr>
            <a:lstStyle/>
            <a:p>
              <a:pPr algn="ctr" defTabSz="913765">
                <a:spcAft>
                  <a:spcPts val="600"/>
                </a:spcAft>
                <a:defRPr/>
              </a:pPr>
              <a:r>
                <a:rPr lang="zh-CN" altLang="en-US" sz="1400" kern="0" dirty="0">
                  <a:solidFill>
                    <a:srgbClr val="FFFFFF"/>
                  </a:solidFill>
                </a:rPr>
                <a:t>无抵押</a:t>
              </a:r>
              <a:endParaRPr lang="zh-CN" altLang="en-US" sz="1400" kern="0" dirty="0">
                <a:solidFill>
                  <a:srgbClr val="FFFFFF"/>
                </a:solidFill>
              </a:endParaRPr>
            </a:p>
          </p:txBody>
        </p:sp>
        <p:pic>
          <p:nvPicPr>
            <p:cNvPr id="67" name="图片 6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55681" y="1963025"/>
              <a:ext cx="418854" cy="418854"/>
            </a:xfrm>
            <a:prstGeom prst="rect">
              <a:avLst/>
            </a:prstGeom>
          </p:spPr>
        </p:pic>
      </p:grpSp>
      <p:grpSp>
        <p:nvGrpSpPr>
          <p:cNvPr id="68" name="组合 1"/>
          <p:cNvGrpSpPr/>
          <p:nvPr/>
        </p:nvGrpSpPr>
        <p:grpSpPr>
          <a:xfrm>
            <a:off x="10237884" y="1374572"/>
            <a:ext cx="899883" cy="899883"/>
            <a:chOff x="10239218" y="1596664"/>
            <a:chExt cx="900000" cy="900000"/>
          </a:xfrm>
        </p:grpSpPr>
        <p:sp>
          <p:nvSpPr>
            <p:cNvPr id="69" name="文本框 11"/>
            <p:cNvSpPr txBox="1"/>
            <p:nvPr/>
          </p:nvSpPr>
          <p:spPr>
            <a:xfrm>
              <a:off x="10239218" y="1596664"/>
              <a:ext cx="900000" cy="900000"/>
            </a:xfrm>
            <a:prstGeom prst="ellipse">
              <a:avLst/>
            </a:prstGeom>
            <a:solidFill>
              <a:srgbClr val="BE1C2C"/>
            </a:solidFill>
          </p:spPr>
          <p:txBody>
            <a:bodyPr vert="horz" wrap="none" lIns="0" tIns="0" rIns="0" bIns="431944" rtlCol="0" anchor="ctr">
              <a:noAutofit/>
            </a:bodyPr>
            <a:lstStyle/>
            <a:p>
              <a:pPr algn="ctr" defTabSz="913765">
                <a:spcAft>
                  <a:spcPts val="600"/>
                </a:spcAft>
                <a:defRPr/>
              </a:pPr>
              <a:r>
                <a:rPr lang="zh-CN" altLang="en-US" sz="1400" kern="0" dirty="0">
                  <a:solidFill>
                    <a:srgbClr val="FFFFFF"/>
                  </a:solidFill>
                </a:rPr>
                <a:t>节省费率</a:t>
              </a:r>
              <a:endParaRPr lang="zh-CN" altLang="en-US" sz="1400" kern="0" dirty="0">
                <a:solidFill>
                  <a:srgbClr val="FFFFFF"/>
                </a:solidFill>
              </a:endParaRPr>
            </a:p>
          </p:txBody>
        </p:sp>
        <p:pic>
          <p:nvPicPr>
            <p:cNvPr id="70" name="图片 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07412" y="1995678"/>
              <a:ext cx="418854" cy="418854"/>
            </a:xfrm>
            <a:prstGeom prst="rect">
              <a:avLst/>
            </a:prstGeom>
          </p:spPr>
        </p:pic>
      </p:grpSp>
      <p:sp>
        <p:nvSpPr>
          <p:cNvPr id="71" name="文本框 70"/>
          <p:cNvSpPr txBox="1"/>
          <p:nvPr/>
        </p:nvSpPr>
        <p:spPr>
          <a:xfrm>
            <a:off x="4632517" y="1230812"/>
            <a:ext cx="2482857" cy="899883"/>
          </a:xfrm>
          <a:prstGeom prst="roundRect">
            <a:avLst/>
          </a:prstGeom>
          <a:solidFill>
            <a:srgbClr val="BE1C2C"/>
          </a:solidFill>
        </p:spPr>
        <p:txBody>
          <a:bodyPr vert="horz" wrap="none" lIns="0" tIns="0" rIns="0" bIns="431944" rtlCol="0" anchor="ctr">
            <a:noAutofit/>
          </a:bodyPr>
          <a:lstStyle/>
          <a:p>
            <a:pPr algn="ctr" defTabSz="913765">
              <a:spcAft>
                <a:spcPts val="600"/>
              </a:spcAft>
              <a:defRPr/>
            </a:pPr>
            <a:endParaRPr lang="en-US" altLang="zh-CN" sz="1800" kern="0" dirty="0">
              <a:solidFill>
                <a:srgbClr val="FFFFFF"/>
              </a:solidFill>
              <a:latin typeface="微软雅黑" pitchFamily="34" charset="-122"/>
            </a:endParaRPr>
          </a:p>
          <a:p>
            <a:pPr algn="ctr" defTabSz="913765">
              <a:spcAft>
                <a:spcPts val="600"/>
              </a:spcAft>
              <a:defRPr/>
            </a:pPr>
            <a:r>
              <a:rPr lang="zh-CN" altLang="en-US" sz="1800" kern="0" dirty="0">
                <a:solidFill>
                  <a:srgbClr val="FFFFFF"/>
                </a:solidFill>
                <a:latin typeface="微软雅黑" pitchFamily="34" charset="-122"/>
              </a:rPr>
              <a:t>基于企业核心经营信息</a:t>
            </a:r>
            <a:endParaRPr lang="en-US" altLang="zh-CN" sz="1800" kern="0" dirty="0">
              <a:solidFill>
                <a:srgbClr val="FFFFFF"/>
              </a:solidFill>
              <a:latin typeface="微软雅黑" pitchFamily="34" charset="-122"/>
            </a:endParaRPr>
          </a:p>
          <a:p>
            <a:pPr algn="ctr" defTabSz="913765">
              <a:spcAft>
                <a:spcPts val="600"/>
              </a:spcAft>
              <a:defRPr/>
            </a:pPr>
            <a:r>
              <a:rPr lang="zh-CN" altLang="en-US" sz="1800" kern="0" dirty="0">
                <a:solidFill>
                  <a:srgbClr val="FFFFFF"/>
                </a:solidFill>
                <a:latin typeface="微软雅黑" pitchFamily="34" charset="-122"/>
              </a:rPr>
              <a:t>的在线实时征信服务</a:t>
            </a:r>
            <a:endParaRPr lang="zh-CN" altLang="en-US" sz="1800" kern="0" dirty="0">
              <a:solidFill>
                <a:srgbClr val="FFFFFF"/>
              </a:solidFill>
              <a:latin typeface="微软雅黑"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82638" y="333450"/>
            <a:ext cx="4700294" cy="430887"/>
          </a:xfrm>
          <a:prstGeom prst="rect">
            <a:avLst/>
          </a:prstGeom>
          <a:noFill/>
        </p:spPr>
        <p:txBody>
          <a:bodyPr wrap="square" rtlCol="0">
            <a:spAutoFit/>
          </a:bodyPr>
          <a:lstStyle/>
          <a:p>
            <a:r>
              <a:rPr lang="zh-CN" altLang="en-US" sz="2200" b="1" spc="300" dirty="0">
                <a:solidFill>
                  <a:schemeClr val="tx1">
                    <a:lumMod val="65000"/>
                    <a:lumOff val="35000"/>
                  </a:schemeClr>
                </a:solidFill>
                <a:latin typeface="微软雅黑" pitchFamily="34" charset="-122"/>
                <a:ea typeface="微软雅黑" pitchFamily="34" charset="-122"/>
              </a:rPr>
              <a:t>江苏银行</a:t>
            </a:r>
            <a:r>
              <a:rPr lang="en-US" altLang="zh-CN" sz="2200" b="1" spc="300" dirty="0">
                <a:solidFill>
                  <a:schemeClr val="tx1">
                    <a:lumMod val="65000"/>
                    <a:lumOff val="35000"/>
                  </a:schemeClr>
                </a:solidFill>
                <a:latin typeface="微软雅黑" pitchFamily="34" charset="-122"/>
                <a:ea typeface="微软雅黑" pitchFamily="34" charset="-122"/>
              </a:rPr>
              <a:t>-</a:t>
            </a:r>
            <a:r>
              <a:rPr lang="zh-CN" altLang="en-US" sz="2200" b="1" spc="300" dirty="0">
                <a:solidFill>
                  <a:schemeClr val="tx1">
                    <a:lumMod val="65000"/>
                    <a:lumOff val="35000"/>
                  </a:schemeClr>
                </a:solidFill>
                <a:latin typeface="微软雅黑" pitchFamily="34" charset="-122"/>
                <a:ea typeface="微软雅黑" pitchFamily="34" charset="-122"/>
              </a:rPr>
              <a:t>税</a:t>
            </a:r>
            <a:r>
              <a:rPr lang="en-US" altLang="zh-CN" sz="2200" b="1" spc="300" dirty="0">
                <a:solidFill>
                  <a:schemeClr val="tx1">
                    <a:lumMod val="65000"/>
                    <a:lumOff val="35000"/>
                  </a:schemeClr>
                </a:solidFill>
                <a:latin typeface="微软雅黑" pitchFamily="34" charset="-122"/>
                <a:ea typeface="微软雅黑" pitchFamily="34" charset="-122"/>
              </a:rPr>
              <a:t>e</a:t>
            </a:r>
            <a:r>
              <a:rPr lang="zh-CN" altLang="en-US" sz="2200" b="1" spc="300" dirty="0">
                <a:solidFill>
                  <a:schemeClr val="tx1">
                    <a:lumMod val="65000"/>
                    <a:lumOff val="35000"/>
                  </a:schemeClr>
                </a:solidFill>
                <a:latin typeface="微软雅黑" pitchFamily="34" charset="-122"/>
                <a:ea typeface="微软雅黑" pitchFamily="34" charset="-122"/>
              </a:rPr>
              <a:t>融</a:t>
            </a:r>
            <a:endParaRPr lang="zh-CN" altLang="en-US" sz="2200" b="1" spc="300" dirty="0">
              <a:solidFill>
                <a:schemeClr val="tx1">
                  <a:lumMod val="65000"/>
                  <a:lumOff val="35000"/>
                </a:schemeClr>
              </a:solidFill>
              <a:latin typeface="微软雅黑" pitchFamily="34" charset="-122"/>
              <a:ea typeface="微软雅黑" pitchFamily="34" charset="-122"/>
            </a:endParaRPr>
          </a:p>
        </p:txBody>
      </p:sp>
      <p:graphicFrame>
        <p:nvGraphicFramePr>
          <p:cNvPr id="4" name="表格 3"/>
          <p:cNvGraphicFramePr/>
          <p:nvPr/>
        </p:nvGraphicFramePr>
        <p:xfrm>
          <a:off x="1107718" y="2788381"/>
          <a:ext cx="4277438" cy="3077445"/>
        </p:xfrm>
        <a:graphic>
          <a:graphicData uri="http://schemas.openxmlformats.org/drawingml/2006/table">
            <a:tbl>
              <a:tblPr firstRow="1" bandRow="1">
                <a:tableStyleId>{8A107856-5554-42FB-B03E-39F5DBC370BA}</a:tableStyleId>
              </a:tblPr>
              <a:tblGrid>
                <a:gridCol w="1306025"/>
                <a:gridCol w="2971413"/>
              </a:tblGrid>
              <a:tr h="523807">
                <a:tc gridSpan="2">
                  <a:txBody>
                    <a:bodyPr/>
                    <a:lstStyle/>
                    <a:p>
                      <a:pPr algn="ctr">
                        <a:buNone/>
                      </a:pPr>
                      <a:r>
                        <a:rPr lang="zh-CN" altLang="en-US" sz="1800" b="1">
                          <a:latin typeface="微软雅黑" pitchFamily="34" charset="-122"/>
                          <a:ea typeface="微软雅黑" pitchFamily="34" charset="-122"/>
                        </a:rPr>
                        <a:t>税</a:t>
                      </a:r>
                      <a:r>
                        <a:rPr lang="en-US" altLang="zh-CN" sz="1800" b="1">
                          <a:latin typeface="微软雅黑" pitchFamily="34" charset="-122"/>
                          <a:ea typeface="微软雅黑" pitchFamily="34" charset="-122"/>
                        </a:rPr>
                        <a:t>e</a:t>
                      </a:r>
                      <a:r>
                        <a:rPr lang="zh-CN" altLang="en-US" sz="1800" b="1">
                          <a:latin typeface="微软雅黑" pitchFamily="34" charset="-122"/>
                          <a:ea typeface="微软雅黑" pitchFamily="34" charset="-122"/>
                        </a:rPr>
                        <a:t>融 产品概况</a:t>
                      </a:r>
                      <a:endParaRPr lang="zh-CN" altLang="en-US" sz="1800" b="1">
                        <a:latin typeface="微软雅黑" pitchFamily="34" charset="-122"/>
                        <a:ea typeface="微软雅黑" pitchFamily="34" charset="-122"/>
                      </a:endParaRPr>
                    </a:p>
                  </a:txBody>
                  <a:tcPr marL="91428" marR="91428" marT="45714" marB="45714" anchor="ctr"/>
                </a:tc>
                <a:tc hMerge="1">
                  <a:tcPr anchor="ctr"/>
                </a:tc>
              </a:tr>
              <a:tr h="440633">
                <a:tc>
                  <a:txBody>
                    <a:bodyPr/>
                    <a:lstStyle/>
                    <a:p>
                      <a:pPr>
                        <a:buNone/>
                      </a:pPr>
                      <a:r>
                        <a:rPr lang="zh-CN" altLang="en-US" sz="1600" b="0">
                          <a:latin typeface="微软雅黑" pitchFamily="34" charset="-122"/>
                          <a:ea typeface="微软雅黑" pitchFamily="34" charset="-122"/>
                        </a:rPr>
                        <a:t>上线时间</a:t>
                      </a:r>
                      <a:endParaRPr lang="zh-CN" altLang="en-US" sz="1600" b="0">
                        <a:latin typeface="微软雅黑" pitchFamily="34" charset="-122"/>
                        <a:ea typeface="微软雅黑" pitchFamily="34" charset="-122"/>
                      </a:endParaRPr>
                    </a:p>
                  </a:txBody>
                  <a:tcPr marL="91428" marR="91428" marT="45714" marB="45714" anchor="ctr"/>
                </a:tc>
                <a:tc>
                  <a:txBody>
                    <a:bodyPr/>
                    <a:lstStyle/>
                    <a:p>
                      <a:pPr>
                        <a:buNone/>
                      </a:pPr>
                      <a:r>
                        <a:rPr lang="en-US" sz="1600" b="0" dirty="0">
                          <a:latin typeface="微软雅黑" pitchFamily="34" charset="-122"/>
                          <a:ea typeface="微软雅黑" pitchFamily="34" charset="-122"/>
                          <a:cs typeface="微软雅黑" pitchFamily="34" charset="-122"/>
                        </a:rPr>
                        <a:t>2015</a:t>
                      </a:r>
                      <a:r>
                        <a:rPr lang="zh-CN" altLang="en-US" sz="1600" b="0" dirty="0">
                          <a:latin typeface="微软雅黑" pitchFamily="34" charset="-122"/>
                          <a:ea typeface="微软雅黑" pitchFamily="34" charset="-122"/>
                          <a:cs typeface="微软雅黑" pitchFamily="34" charset="-122"/>
                        </a:rPr>
                        <a:t>年</a:t>
                      </a:r>
                      <a:r>
                        <a:rPr lang="en-US" altLang="zh-CN" sz="1600" b="0" dirty="0">
                          <a:latin typeface="微软雅黑" pitchFamily="34" charset="-122"/>
                          <a:ea typeface="微软雅黑" pitchFamily="34" charset="-122"/>
                          <a:cs typeface="微软雅黑" pitchFamily="34" charset="-122"/>
                        </a:rPr>
                        <a:t>5</a:t>
                      </a:r>
                      <a:r>
                        <a:rPr lang="zh-CN" altLang="en-US" sz="1600" b="0" dirty="0">
                          <a:latin typeface="微软雅黑" pitchFamily="34" charset="-122"/>
                          <a:ea typeface="微软雅黑" pitchFamily="34" charset="-122"/>
                          <a:cs typeface="微软雅黑" pitchFamily="34" charset="-122"/>
                        </a:rPr>
                        <a:t>月</a:t>
                      </a:r>
                      <a:endParaRPr lang="zh-CN" altLang="en-US" sz="1600" b="0" dirty="0">
                        <a:latin typeface="微软雅黑" pitchFamily="34" charset="-122"/>
                        <a:ea typeface="微软雅黑" pitchFamily="34" charset="-122"/>
                        <a:cs typeface="微软雅黑" pitchFamily="34" charset="-122"/>
                      </a:endParaRPr>
                    </a:p>
                  </a:txBody>
                  <a:tcPr marL="91428" marR="91428" marT="45714" marB="45714" anchor="ctr"/>
                </a:tc>
              </a:tr>
              <a:tr h="422220">
                <a:tc>
                  <a:txBody>
                    <a:bodyPr/>
                    <a:lstStyle/>
                    <a:p>
                      <a:pPr>
                        <a:buNone/>
                      </a:pPr>
                      <a:r>
                        <a:rPr lang="zh-CN" altLang="en-US" sz="1600" b="0">
                          <a:latin typeface="微软雅黑" pitchFamily="34" charset="-122"/>
                          <a:ea typeface="微软雅黑" pitchFamily="34" charset="-122"/>
                        </a:rPr>
                        <a:t>授信额度</a:t>
                      </a:r>
                      <a:endParaRPr lang="zh-CN" altLang="en-US" sz="1600" b="0">
                        <a:latin typeface="微软雅黑" pitchFamily="34" charset="-122"/>
                        <a:ea typeface="微软雅黑" pitchFamily="34" charset="-122"/>
                      </a:endParaRPr>
                    </a:p>
                  </a:txBody>
                  <a:tcPr marL="91428" marR="91428" marT="45714" marB="45714" anchor="ctr"/>
                </a:tc>
                <a:tc>
                  <a:txBody>
                    <a:bodyPr/>
                    <a:lstStyle/>
                    <a:p>
                      <a:pPr>
                        <a:buNone/>
                      </a:pPr>
                      <a:r>
                        <a:rPr lang="zh-CN" altLang="en-US" sz="1600" b="0" noProof="0" dirty="0">
                          <a:ln>
                            <a:noFill/>
                          </a:ln>
                          <a:effectLst/>
                          <a:uLnTx/>
                          <a:uFillTx/>
                          <a:latin typeface="微软雅黑" pitchFamily="34" charset="-122"/>
                          <a:ea typeface="微软雅黑" pitchFamily="34" charset="-122"/>
                          <a:cs typeface="微软雅黑" pitchFamily="34" charset="-122"/>
                        </a:rPr>
                        <a:t>最高</a:t>
                      </a:r>
                      <a:r>
                        <a:rPr lang="en-US" altLang="zh-CN" sz="1600" b="0" noProof="0" dirty="0">
                          <a:ln>
                            <a:noFill/>
                          </a:ln>
                          <a:effectLst/>
                          <a:uLnTx/>
                          <a:uFillTx/>
                          <a:latin typeface="微软雅黑" pitchFamily="34" charset="-122"/>
                          <a:ea typeface="微软雅黑" pitchFamily="34" charset="-122"/>
                          <a:cs typeface="微软雅黑" pitchFamily="34" charset="-122"/>
                        </a:rPr>
                        <a:t>200</a:t>
                      </a:r>
                      <a:r>
                        <a:rPr lang="zh-CN" altLang="en-US" sz="1600" b="0" noProof="0" dirty="0">
                          <a:ln>
                            <a:noFill/>
                          </a:ln>
                          <a:effectLst/>
                          <a:uLnTx/>
                          <a:uFillTx/>
                          <a:latin typeface="微软雅黑" pitchFamily="34" charset="-122"/>
                          <a:ea typeface="微软雅黑" pitchFamily="34" charset="-122"/>
                          <a:cs typeface="微软雅黑" pitchFamily="34" charset="-122"/>
                        </a:rPr>
                        <a:t>万</a:t>
                      </a:r>
                      <a:endParaRPr lang="zh-CN" altLang="en-US" sz="1600" b="0" noProof="0" dirty="0">
                        <a:ln>
                          <a:noFill/>
                        </a:ln>
                        <a:effectLst/>
                        <a:uLnTx/>
                        <a:uFillTx/>
                        <a:latin typeface="微软雅黑" pitchFamily="34" charset="-122"/>
                        <a:ea typeface="微软雅黑" pitchFamily="34" charset="-122"/>
                        <a:cs typeface="微软雅黑" pitchFamily="34" charset="-122"/>
                      </a:endParaRPr>
                    </a:p>
                  </a:txBody>
                  <a:tcPr marL="91428" marR="91428" marT="45714" marB="45714" anchor="ctr"/>
                </a:tc>
              </a:tr>
              <a:tr h="422220">
                <a:tc>
                  <a:txBody>
                    <a:bodyPr/>
                    <a:lstStyle/>
                    <a:p>
                      <a:pPr>
                        <a:buNone/>
                      </a:pPr>
                      <a:r>
                        <a:rPr lang="zh-CN" altLang="en-US" sz="1600" b="0">
                          <a:latin typeface="微软雅黑" pitchFamily="34" charset="-122"/>
                          <a:ea typeface="微软雅黑" pitchFamily="34" charset="-122"/>
                        </a:rPr>
                        <a:t>利息</a:t>
                      </a:r>
                      <a:endParaRPr lang="zh-CN" altLang="en-US" sz="1600" b="0">
                        <a:latin typeface="微软雅黑" pitchFamily="34" charset="-122"/>
                        <a:ea typeface="微软雅黑" pitchFamily="34" charset="-122"/>
                      </a:endParaRPr>
                    </a:p>
                  </a:txBody>
                  <a:tcPr marL="91428" marR="91428" marT="45714" marB="45714" anchor="ctr"/>
                </a:tc>
                <a:tc>
                  <a:txBody>
                    <a:bodyPr/>
                    <a:lstStyle/>
                    <a:p>
                      <a:pPr>
                        <a:buNone/>
                      </a:pPr>
                      <a:r>
                        <a:rPr lang="zh-CN" altLang="en-US" sz="1600" b="0" dirty="0">
                          <a:effectLst/>
                          <a:latin typeface="微软雅黑" pitchFamily="34" charset="-122"/>
                          <a:ea typeface="微软雅黑" pitchFamily="34" charset="-122"/>
                          <a:cs typeface="微软雅黑" pitchFamily="34" charset="-122"/>
                        </a:rPr>
                        <a:t>日息</a:t>
                      </a:r>
                      <a:r>
                        <a:rPr lang="en-US" altLang="zh-CN" sz="1600" b="0" dirty="0">
                          <a:effectLst/>
                          <a:latin typeface="微软雅黑" pitchFamily="34" charset="-122"/>
                          <a:ea typeface="微软雅黑" pitchFamily="34" charset="-122"/>
                          <a:cs typeface="微软雅黑" pitchFamily="34" charset="-122"/>
                        </a:rPr>
                        <a:t>0.02%</a:t>
                      </a:r>
                      <a:endParaRPr lang="en-US" altLang="zh-CN" sz="1600" b="0" dirty="0">
                        <a:effectLst/>
                        <a:latin typeface="微软雅黑" pitchFamily="34" charset="-122"/>
                        <a:ea typeface="微软雅黑" pitchFamily="34" charset="-122"/>
                        <a:cs typeface="微软雅黑" pitchFamily="34" charset="-122"/>
                      </a:endParaRPr>
                    </a:p>
                  </a:txBody>
                  <a:tcPr marL="91428" marR="91428" marT="45714" marB="45714" anchor="ctr"/>
                </a:tc>
              </a:tr>
              <a:tr h="423490">
                <a:tc>
                  <a:txBody>
                    <a:bodyPr/>
                    <a:lstStyle/>
                    <a:p>
                      <a:pPr>
                        <a:buNone/>
                      </a:pPr>
                      <a:r>
                        <a:rPr lang="zh-CN" altLang="en-US" sz="1600" b="0">
                          <a:latin typeface="微软雅黑" pitchFamily="34" charset="-122"/>
                          <a:ea typeface="微软雅黑" pitchFamily="34" charset="-122"/>
                        </a:rPr>
                        <a:t>审批方式</a:t>
                      </a:r>
                      <a:endParaRPr lang="zh-CN" altLang="en-US" sz="1600" b="0">
                        <a:latin typeface="微软雅黑" pitchFamily="34" charset="-122"/>
                        <a:ea typeface="微软雅黑" pitchFamily="34" charset="-122"/>
                      </a:endParaRPr>
                    </a:p>
                  </a:txBody>
                  <a:tcPr marL="91428" marR="91428" marT="45714" marB="45714" anchor="ctr"/>
                </a:tc>
                <a:tc>
                  <a:txBody>
                    <a:bodyPr/>
                    <a:lstStyle/>
                    <a:p>
                      <a:pPr>
                        <a:buNone/>
                      </a:pPr>
                      <a:r>
                        <a:rPr lang="zh-CN" altLang="en-US" sz="1600" b="0" dirty="0">
                          <a:latin typeface="微软雅黑" pitchFamily="34" charset="-122"/>
                          <a:ea typeface="微软雅黑" pitchFamily="34" charset="-122"/>
                          <a:cs typeface="微软雅黑" pitchFamily="34" charset="-122"/>
                        </a:rPr>
                        <a:t>线上审批</a:t>
                      </a:r>
                      <a:r>
                        <a:rPr lang="en-US" altLang="zh-CN" sz="1600" b="0" dirty="0">
                          <a:latin typeface="微软雅黑" pitchFamily="34" charset="-122"/>
                          <a:ea typeface="微软雅黑" pitchFamily="34" charset="-122"/>
                          <a:cs typeface="微软雅黑" pitchFamily="34" charset="-122"/>
                        </a:rPr>
                        <a:t>+</a:t>
                      </a:r>
                      <a:r>
                        <a:rPr lang="zh-CN" altLang="en-US" sz="1600" b="0" dirty="0">
                          <a:latin typeface="微软雅黑" pitchFamily="34" charset="-122"/>
                          <a:ea typeface="微软雅黑" pitchFamily="34" charset="-122"/>
                          <a:cs typeface="微软雅黑" pitchFamily="34" charset="-122"/>
                        </a:rPr>
                        <a:t>合同面签</a:t>
                      </a:r>
                      <a:endParaRPr lang="zh-CN" altLang="en-US" sz="1600" b="0" dirty="0">
                        <a:latin typeface="微软雅黑" pitchFamily="34" charset="-122"/>
                        <a:ea typeface="微软雅黑" pitchFamily="34" charset="-122"/>
                        <a:cs typeface="微软雅黑" pitchFamily="34" charset="-122"/>
                      </a:endParaRPr>
                    </a:p>
                  </a:txBody>
                  <a:tcPr marL="91428" marR="91428" marT="45714" marB="45714" anchor="ctr"/>
                </a:tc>
              </a:tr>
              <a:tr h="422220">
                <a:tc>
                  <a:txBody>
                    <a:bodyPr/>
                    <a:lstStyle/>
                    <a:p>
                      <a:pPr>
                        <a:buNone/>
                      </a:pPr>
                      <a:r>
                        <a:rPr lang="zh-CN" altLang="en-US" sz="1600" b="0">
                          <a:latin typeface="微软雅黑" pitchFamily="34" charset="-122"/>
                          <a:ea typeface="微软雅黑" pitchFamily="34" charset="-122"/>
                        </a:rPr>
                        <a:t>产品形式</a:t>
                      </a:r>
                      <a:endParaRPr lang="zh-CN" altLang="en-US" sz="1600" b="0">
                        <a:latin typeface="微软雅黑" pitchFamily="34" charset="-122"/>
                        <a:ea typeface="微软雅黑" pitchFamily="34" charset="-122"/>
                      </a:endParaRPr>
                    </a:p>
                  </a:txBody>
                  <a:tcPr marL="91428" marR="91428" marT="45714" marB="45714" anchor="ctr"/>
                </a:tc>
                <a:tc>
                  <a:txBody>
                    <a:bodyPr/>
                    <a:lstStyle/>
                    <a:p>
                      <a:pPr>
                        <a:buNone/>
                      </a:pPr>
                      <a:r>
                        <a:rPr lang="zh-CN" altLang="en-US" sz="1600" b="0">
                          <a:latin typeface="微软雅黑" pitchFamily="34" charset="-122"/>
                          <a:ea typeface="微软雅黑" pitchFamily="34" charset="-122"/>
                        </a:rPr>
                        <a:t>纯信用、随借随还</a:t>
                      </a:r>
                      <a:endParaRPr lang="zh-CN" altLang="en-US" sz="1600" b="0">
                        <a:latin typeface="微软雅黑" pitchFamily="34" charset="-122"/>
                        <a:ea typeface="微软雅黑" pitchFamily="34" charset="-122"/>
                      </a:endParaRPr>
                    </a:p>
                  </a:txBody>
                  <a:tcPr marL="91428" marR="91428" marT="45714" marB="45714" anchor="ctr"/>
                </a:tc>
              </a:tr>
              <a:tr h="422855">
                <a:tc>
                  <a:txBody>
                    <a:bodyPr/>
                    <a:lstStyle/>
                    <a:p>
                      <a:pPr>
                        <a:buNone/>
                      </a:pPr>
                      <a:r>
                        <a:rPr lang="zh-CN" altLang="en-US" sz="1600" b="0">
                          <a:latin typeface="微软雅黑" pitchFamily="34" charset="-122"/>
                          <a:ea typeface="微软雅黑" pitchFamily="34" charset="-122"/>
                        </a:rPr>
                        <a:t>放款速度</a:t>
                      </a:r>
                      <a:endParaRPr lang="zh-CN" altLang="en-US" sz="1600" b="0">
                        <a:latin typeface="微软雅黑" pitchFamily="34" charset="-122"/>
                        <a:ea typeface="微软雅黑" pitchFamily="34" charset="-122"/>
                      </a:endParaRPr>
                    </a:p>
                  </a:txBody>
                  <a:tcPr marL="91428" marR="91428" marT="45714" marB="45714" anchor="ctr"/>
                </a:tc>
                <a:tc>
                  <a:txBody>
                    <a:bodyPr/>
                    <a:lstStyle/>
                    <a:p>
                      <a:pPr marL="0" marR="0" lvl="0" indent="0" algn="l" defTabSz="457200" rtl="0" eaLnBrk="0" fontAlgn="base" latinLnBrk="0" hangingPunct="0">
                        <a:lnSpc>
                          <a:spcPct val="100000"/>
                        </a:lnSpc>
                        <a:spcBef>
                          <a:spcPct val="20000"/>
                        </a:spcBef>
                        <a:spcAft>
                          <a:spcPct val="0"/>
                        </a:spcAft>
                        <a:buClrTx/>
                        <a:buSzTx/>
                        <a:buFontTx/>
                        <a:buNone/>
                        <a:defRPr/>
                      </a:pPr>
                      <a:r>
                        <a:rPr lang="zh-CN" sz="1600" b="0" dirty="0">
                          <a:latin typeface="微软雅黑" pitchFamily="34" charset="-122"/>
                          <a:ea typeface="微软雅黑" pitchFamily="34" charset="-122"/>
                          <a:cs typeface="微软雅黑" pitchFamily="34" charset="-122"/>
                        </a:rPr>
                        <a:t>存量</a:t>
                      </a:r>
                      <a:r>
                        <a:rPr lang="en-US" altLang="zh-CN" sz="1600" b="0" dirty="0">
                          <a:latin typeface="微软雅黑" pitchFamily="34" charset="-122"/>
                          <a:ea typeface="微软雅黑" pitchFamily="34" charset="-122"/>
                          <a:cs typeface="微软雅黑" pitchFamily="34" charset="-122"/>
                        </a:rPr>
                        <a:t>1</a:t>
                      </a:r>
                      <a:r>
                        <a:rPr lang="zh-CN" sz="1600" b="0" dirty="0">
                          <a:latin typeface="微软雅黑" pitchFamily="34" charset="-122"/>
                          <a:ea typeface="微软雅黑" pitchFamily="34" charset="-122"/>
                          <a:cs typeface="微软雅黑" pitchFamily="34" charset="-122"/>
                        </a:rPr>
                        <a:t>分钟，非存量</a:t>
                      </a:r>
                      <a:r>
                        <a:rPr lang="en-US" sz="1600" b="0" dirty="0">
                          <a:latin typeface="微软雅黑" pitchFamily="34" charset="-122"/>
                          <a:ea typeface="微软雅黑" pitchFamily="34" charset="-122"/>
                          <a:cs typeface="微软雅黑" pitchFamily="34" charset="-122"/>
                        </a:rPr>
                        <a:t>3</a:t>
                      </a:r>
                      <a:r>
                        <a:rPr lang="zh-CN" altLang="en-US" sz="1600" b="0" dirty="0">
                          <a:latin typeface="微软雅黑" pitchFamily="34" charset="-122"/>
                          <a:ea typeface="微软雅黑" pitchFamily="34" charset="-122"/>
                          <a:cs typeface="微软雅黑" pitchFamily="34" charset="-122"/>
                        </a:rPr>
                        <a:t>个工作日</a:t>
                      </a:r>
                      <a:endParaRPr lang="zh-CN" altLang="en-US" sz="1600" b="0" dirty="0">
                        <a:latin typeface="微软雅黑" pitchFamily="34" charset="-122"/>
                        <a:ea typeface="微软雅黑" pitchFamily="34" charset="-122"/>
                        <a:cs typeface="微软雅黑" pitchFamily="34" charset="-122"/>
                      </a:endParaRPr>
                    </a:p>
                  </a:txBody>
                  <a:tcPr marL="91428" marR="91428" marT="45714" marB="45714" anchor="ctr"/>
                </a:tc>
              </a:tr>
            </a:tbl>
          </a:graphicData>
        </a:graphic>
      </p:graphicFrame>
      <p:sp>
        <p:nvSpPr>
          <p:cNvPr id="5" name="文本框 4"/>
          <p:cNvSpPr txBox="1"/>
          <p:nvPr/>
        </p:nvSpPr>
        <p:spPr>
          <a:xfrm>
            <a:off x="1065179" y="1425214"/>
            <a:ext cx="10386612" cy="787420"/>
          </a:xfrm>
          <a:prstGeom prst="rect">
            <a:avLst/>
          </a:prstGeom>
          <a:noFill/>
        </p:spPr>
        <p:txBody>
          <a:bodyPr wrap="square" rtlCol="0" anchor="t">
            <a:spAutoFit/>
          </a:bodyPr>
          <a:lstStyle/>
          <a:p>
            <a:pPr>
              <a:lnSpc>
                <a:spcPct val="150000"/>
              </a:lnSpc>
            </a:pPr>
            <a:r>
              <a:rPr lang="zh-CN" altLang="en-US" sz="1600" dirty="0">
                <a:latin typeface="微软雅黑" pitchFamily="34" charset="-122"/>
                <a:ea typeface="微软雅黑" pitchFamily="34" charset="-122"/>
                <a:sym typeface="+mn-ea"/>
              </a:rPr>
              <a:t>税</a:t>
            </a:r>
            <a:r>
              <a:rPr lang="en-US" altLang="zh-CN" sz="1600" dirty="0">
                <a:latin typeface="微软雅黑" pitchFamily="34" charset="-122"/>
                <a:ea typeface="微软雅黑" pitchFamily="34" charset="-122"/>
                <a:sym typeface="+mn-ea"/>
              </a:rPr>
              <a:t>e</a:t>
            </a:r>
            <a:r>
              <a:rPr lang="zh-CN" altLang="en-US" sz="1600" dirty="0">
                <a:latin typeface="微软雅黑" pitchFamily="34" charset="-122"/>
                <a:ea typeface="微软雅黑" pitchFamily="34" charset="-122"/>
                <a:sym typeface="+mn-ea"/>
              </a:rPr>
              <a:t>融连续三年成为江苏银行的明星产品，实现了江苏银行小微企业贷款业务的线上化、批量化、自动化，并推动了江苏银行与</a:t>
            </a:r>
            <a:r>
              <a:rPr lang="en-US" altLang="zh-CN" sz="1600" dirty="0">
                <a:latin typeface="微软雅黑" pitchFamily="34" charset="-122"/>
                <a:ea typeface="微软雅黑" pitchFamily="34" charset="-122"/>
                <a:sym typeface="+mn-ea"/>
              </a:rPr>
              <a:t>7</a:t>
            </a:r>
            <a:r>
              <a:rPr lang="zh-CN" altLang="en-US" sz="1600" dirty="0">
                <a:latin typeface="微软雅黑" pitchFamily="34" charset="-122"/>
                <a:ea typeface="微软雅黑" pitchFamily="34" charset="-122"/>
                <a:sym typeface="+mn-ea"/>
              </a:rPr>
              <a:t>家城商银行的银银合作。截止</a:t>
            </a:r>
            <a:r>
              <a:rPr lang="en-US" altLang="zh-CN" sz="1600" dirty="0">
                <a:latin typeface="微软雅黑" pitchFamily="34" charset="-122"/>
                <a:ea typeface="微软雅黑" pitchFamily="34" charset="-122"/>
                <a:sym typeface="+mn-ea"/>
              </a:rPr>
              <a:t>2018</a:t>
            </a:r>
            <a:r>
              <a:rPr lang="zh-CN" altLang="en-US" sz="1600" dirty="0">
                <a:latin typeface="微软雅黑" pitchFamily="34" charset="-122"/>
                <a:ea typeface="微软雅黑" pitchFamily="34" charset="-122"/>
                <a:sym typeface="+mn-ea"/>
              </a:rPr>
              <a:t>年</a:t>
            </a:r>
            <a:r>
              <a:rPr lang="en-US" altLang="zh-CN" sz="1600" dirty="0">
                <a:latin typeface="微软雅黑" pitchFamily="34" charset="-122"/>
                <a:ea typeface="微软雅黑" pitchFamily="34" charset="-122"/>
                <a:sym typeface="+mn-ea"/>
              </a:rPr>
              <a:t>Q1</a:t>
            </a:r>
            <a:r>
              <a:rPr lang="zh-CN" altLang="en-US" sz="1600" dirty="0">
                <a:latin typeface="微软雅黑" pitchFamily="34" charset="-122"/>
                <a:ea typeface="微软雅黑" pitchFamily="34" charset="-122"/>
                <a:sym typeface="+mn-ea"/>
              </a:rPr>
              <a:t>，累计授信金额达</a:t>
            </a:r>
            <a:r>
              <a:rPr lang="en-US" altLang="zh-CN" sz="1600" dirty="0">
                <a:latin typeface="微软雅黑" pitchFamily="34" charset="-122"/>
                <a:ea typeface="微软雅黑" pitchFamily="34" charset="-122"/>
                <a:sym typeface="+mn-ea"/>
              </a:rPr>
              <a:t>119</a:t>
            </a:r>
            <a:r>
              <a:rPr lang="zh-CN" altLang="en-US" sz="1600" dirty="0">
                <a:latin typeface="微软雅黑" pitchFamily="34" charset="-122"/>
                <a:ea typeface="微软雅黑" pitchFamily="34" charset="-122"/>
                <a:sym typeface="+mn-ea"/>
              </a:rPr>
              <a:t>亿元。</a:t>
            </a:r>
            <a:endParaRPr lang="zh-CN" altLang="en-US" sz="1600" dirty="0">
              <a:latin typeface="微软雅黑" pitchFamily="34" charset="-122"/>
              <a:ea typeface="微软雅黑" pitchFamily="34" charset="-122"/>
              <a:sym typeface="+mn-ea"/>
            </a:endParaRPr>
          </a:p>
        </p:txBody>
      </p:sp>
      <p:graphicFrame>
        <p:nvGraphicFramePr>
          <p:cNvPr id="6" name="图表 5"/>
          <p:cNvGraphicFramePr/>
          <p:nvPr/>
        </p:nvGraphicFramePr>
        <p:xfrm>
          <a:off x="5859439" y="2491240"/>
          <a:ext cx="5248227" cy="3408871"/>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92694" y="346000"/>
            <a:ext cx="4700294" cy="430887"/>
          </a:xfrm>
          <a:prstGeom prst="rect">
            <a:avLst/>
          </a:prstGeom>
          <a:noFill/>
        </p:spPr>
        <p:txBody>
          <a:bodyPr wrap="square" rtlCol="0">
            <a:spAutoFit/>
          </a:bodyPr>
          <a:lstStyle/>
          <a:p>
            <a:r>
              <a:rPr lang="zh-CN" altLang="zh-CN" sz="2200" b="1" spc="300" dirty="0">
                <a:solidFill>
                  <a:schemeClr val="tx1">
                    <a:lumMod val="65000"/>
                    <a:lumOff val="35000"/>
                  </a:schemeClr>
                </a:solidFill>
                <a:latin typeface="微软雅黑" pitchFamily="34" charset="-122"/>
                <a:ea typeface="微软雅黑" pitchFamily="34" charset="-122"/>
              </a:rPr>
              <a:t>微众银行</a:t>
            </a:r>
            <a:r>
              <a:rPr lang="en-US" altLang="zh-CN" sz="2200" b="1" spc="300" dirty="0">
                <a:solidFill>
                  <a:schemeClr val="tx1">
                    <a:lumMod val="65000"/>
                    <a:lumOff val="35000"/>
                  </a:schemeClr>
                </a:solidFill>
                <a:latin typeface="微软雅黑" pitchFamily="34" charset="-122"/>
                <a:ea typeface="微软雅黑" pitchFamily="34" charset="-122"/>
              </a:rPr>
              <a:t>-</a:t>
            </a:r>
            <a:r>
              <a:rPr lang="zh-CN" altLang="en-US" sz="2200" b="1" spc="300" dirty="0">
                <a:solidFill>
                  <a:schemeClr val="tx1">
                    <a:lumMod val="65000"/>
                    <a:lumOff val="35000"/>
                  </a:schemeClr>
                </a:solidFill>
                <a:latin typeface="微软雅黑" pitchFamily="34" charset="-122"/>
                <a:ea typeface="微软雅黑" pitchFamily="34" charset="-122"/>
              </a:rPr>
              <a:t>微业贷</a:t>
            </a:r>
            <a:endParaRPr lang="zh-CN" altLang="en-US" sz="2200" b="1" spc="300" dirty="0">
              <a:solidFill>
                <a:schemeClr val="tx1">
                  <a:lumMod val="65000"/>
                  <a:lumOff val="35000"/>
                </a:schemeClr>
              </a:solidFill>
              <a:latin typeface="微软雅黑" pitchFamily="34" charset="-122"/>
              <a:ea typeface="微软雅黑" pitchFamily="34" charset="-122"/>
            </a:endParaRPr>
          </a:p>
        </p:txBody>
      </p:sp>
      <p:graphicFrame>
        <p:nvGraphicFramePr>
          <p:cNvPr id="4" name="表格 3"/>
          <p:cNvGraphicFramePr/>
          <p:nvPr/>
        </p:nvGraphicFramePr>
        <p:xfrm>
          <a:off x="892694" y="3025352"/>
          <a:ext cx="3363157" cy="2966334"/>
        </p:xfrm>
        <a:graphic>
          <a:graphicData uri="http://schemas.openxmlformats.org/drawingml/2006/table">
            <a:tbl>
              <a:tblPr firstRow="1" bandRow="1">
                <a:tableStyleId>{8A107856-5554-42FB-B03E-39F5DBC370BA}</a:tableStyleId>
              </a:tblPr>
              <a:tblGrid>
                <a:gridCol w="1255866"/>
                <a:gridCol w="2107291"/>
              </a:tblGrid>
              <a:tr h="460950">
                <a:tc gridSpan="2">
                  <a:txBody>
                    <a:bodyPr/>
                    <a:lstStyle/>
                    <a:p>
                      <a:pPr algn="ctr">
                        <a:buNone/>
                      </a:pPr>
                      <a:r>
                        <a:rPr lang="zh-CN" altLang="en-US" sz="1800" b="1">
                          <a:solidFill>
                            <a:schemeClr val="tx1"/>
                          </a:solidFill>
                          <a:latin typeface="微软雅黑" pitchFamily="34" charset="-122"/>
                          <a:ea typeface="微软雅黑" pitchFamily="34" charset="-122"/>
                        </a:rPr>
                        <a:t>微业贷 产品概况</a:t>
                      </a:r>
                      <a:endParaRPr lang="zh-CN" altLang="en-US" sz="1800" b="1">
                        <a:solidFill>
                          <a:schemeClr val="tx1"/>
                        </a:solidFill>
                        <a:latin typeface="微软雅黑" pitchFamily="34" charset="-122"/>
                        <a:ea typeface="微软雅黑" pitchFamily="34" charset="-122"/>
                      </a:endParaRPr>
                    </a:p>
                  </a:txBody>
                  <a:tcPr marL="91428" marR="91428" marT="45714" marB="45714" anchor="ctr"/>
                </a:tc>
                <a:tc hMerge="1">
                  <a:tcPr anchor="ctr"/>
                </a:tc>
              </a:tr>
              <a:tr h="431744">
                <a:tc>
                  <a:txBody>
                    <a:bodyPr/>
                    <a:lstStyle/>
                    <a:p>
                      <a:pPr>
                        <a:buNone/>
                      </a:pPr>
                      <a:r>
                        <a:rPr lang="zh-CN" altLang="en-US" sz="1600" b="0">
                          <a:solidFill>
                            <a:schemeClr val="tx1"/>
                          </a:solidFill>
                          <a:latin typeface="微软雅黑" pitchFamily="34" charset="-122"/>
                          <a:ea typeface="微软雅黑" pitchFamily="34" charset="-122"/>
                        </a:rPr>
                        <a:t>上线时间</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en-US" altLang="zh-CN" sz="1600" b="0">
                          <a:solidFill>
                            <a:schemeClr val="tx1"/>
                          </a:solidFill>
                          <a:latin typeface="Arial" pitchFamily="34" charset="0"/>
                          <a:ea typeface="微软雅黑" pitchFamily="34" charset="-122"/>
                          <a:cs typeface="Open Sans" panose="020B0606030504020204" pitchFamily="34" charset="0"/>
                          <a:sym typeface="Arial" pitchFamily="34" charset="0"/>
                        </a:rPr>
                        <a:t>2017</a:t>
                      </a:r>
                      <a:r>
                        <a:rPr lang="zh-CN" altLang="en-US" sz="1600" b="0">
                          <a:solidFill>
                            <a:schemeClr val="tx1"/>
                          </a:solidFill>
                          <a:latin typeface="Arial" pitchFamily="34" charset="0"/>
                          <a:ea typeface="微软雅黑" pitchFamily="34" charset="-122"/>
                          <a:cs typeface="Open Sans" panose="020B0606030504020204" pitchFamily="34" charset="0"/>
                          <a:sym typeface="Arial" pitchFamily="34" charset="0"/>
                        </a:rPr>
                        <a:t>年</a:t>
                      </a:r>
                      <a:r>
                        <a:rPr lang="en-US" altLang="zh-CN" sz="1600" b="0">
                          <a:solidFill>
                            <a:schemeClr val="tx1"/>
                          </a:solidFill>
                          <a:latin typeface="Arial" pitchFamily="34" charset="0"/>
                          <a:ea typeface="微软雅黑" pitchFamily="34" charset="-122"/>
                          <a:cs typeface="Open Sans" panose="020B0606030504020204" pitchFamily="34" charset="0"/>
                          <a:sym typeface="Arial" pitchFamily="34" charset="0"/>
                        </a:rPr>
                        <a:t>3</a:t>
                      </a:r>
                      <a:r>
                        <a:rPr lang="zh-CN" altLang="en-US" sz="1600" b="0">
                          <a:solidFill>
                            <a:schemeClr val="tx1"/>
                          </a:solidFill>
                          <a:latin typeface="Arial" pitchFamily="34" charset="0"/>
                          <a:ea typeface="微软雅黑" pitchFamily="34" charset="-122"/>
                          <a:cs typeface="Open Sans" panose="020B0606030504020204" pitchFamily="34" charset="0"/>
                          <a:sym typeface="Arial" pitchFamily="34" charset="0"/>
                        </a:rPr>
                        <a:t>月</a:t>
                      </a:r>
                      <a:r>
                        <a:rPr lang="en-US" altLang="zh-CN" sz="1600" b="0">
                          <a:solidFill>
                            <a:schemeClr val="tx1"/>
                          </a:solidFill>
                          <a:latin typeface="Arial" pitchFamily="34" charset="0"/>
                          <a:ea typeface="微软雅黑" pitchFamily="34" charset="-122"/>
                          <a:cs typeface="Open Sans" panose="020B0606030504020204" pitchFamily="34" charset="0"/>
                          <a:sym typeface="Arial" pitchFamily="34" charset="0"/>
                        </a:rPr>
                        <a:t>1</a:t>
                      </a:r>
                      <a:r>
                        <a:rPr lang="zh-CN" altLang="en-US" sz="1600" b="0">
                          <a:solidFill>
                            <a:schemeClr val="tx1"/>
                          </a:solidFill>
                          <a:latin typeface="Arial" pitchFamily="34" charset="0"/>
                          <a:ea typeface="微软雅黑" pitchFamily="34" charset="-122"/>
                          <a:cs typeface="Open Sans" panose="020B0606030504020204" pitchFamily="34" charset="0"/>
                          <a:sym typeface="Arial" pitchFamily="34" charset="0"/>
                        </a:rPr>
                        <a:t>日</a:t>
                      </a:r>
                      <a:endParaRPr lang="zh-CN" altLang="en-US" sz="1600" b="0" dirty="0">
                        <a:solidFill>
                          <a:schemeClr val="tx1"/>
                        </a:solidFill>
                        <a:latin typeface="Arial" pitchFamily="34" charset="0"/>
                        <a:ea typeface="微软雅黑" pitchFamily="34" charset="-122"/>
                        <a:cs typeface="Open Sans" panose="020B0606030504020204" pitchFamily="34" charset="0"/>
                        <a:sym typeface="Arial" pitchFamily="34" charset="0"/>
                      </a:endParaRPr>
                    </a:p>
                  </a:txBody>
                  <a:tcPr marL="91428" marR="91428" marT="45714" marB="45714" anchor="ctr"/>
                </a:tc>
              </a:tr>
              <a:tr h="415236">
                <a:tc>
                  <a:txBody>
                    <a:bodyPr/>
                    <a:lstStyle/>
                    <a:p>
                      <a:pPr>
                        <a:buNone/>
                      </a:pPr>
                      <a:r>
                        <a:rPr lang="zh-CN" altLang="en-US" sz="1600" b="0">
                          <a:solidFill>
                            <a:schemeClr val="tx1"/>
                          </a:solidFill>
                          <a:latin typeface="微软雅黑" pitchFamily="34" charset="-122"/>
                          <a:ea typeface="微软雅黑" pitchFamily="34" charset="-122"/>
                        </a:rPr>
                        <a:t>授信额度</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zh-CN" altLang="en-US" sz="1600" b="0" noProof="0" dirty="0">
                          <a:ln>
                            <a:noFill/>
                          </a:ln>
                          <a:solidFill>
                            <a:schemeClr val="tx1"/>
                          </a:solidFill>
                          <a:effectLst/>
                          <a:uLnTx/>
                          <a:uFillTx/>
                          <a:latin typeface="微软雅黑" pitchFamily="34" charset="-122"/>
                          <a:ea typeface="微软雅黑" pitchFamily="34" charset="-122"/>
                          <a:cs typeface="Open Sans" panose="020B0606030504020204" pitchFamily="34" charset="0"/>
                          <a:sym typeface="+mn-ea"/>
                        </a:rPr>
                        <a:t>最高</a:t>
                      </a:r>
                      <a:r>
                        <a:rPr lang="en-US" altLang="zh-CN" sz="1600" b="0" noProof="0" dirty="0">
                          <a:ln>
                            <a:noFill/>
                          </a:ln>
                          <a:solidFill>
                            <a:schemeClr val="tx1"/>
                          </a:solidFill>
                          <a:effectLst/>
                          <a:uLnTx/>
                          <a:uFillTx/>
                          <a:latin typeface="微软雅黑" pitchFamily="34" charset="-122"/>
                          <a:ea typeface="微软雅黑" pitchFamily="34" charset="-122"/>
                          <a:cs typeface="Open Sans" panose="020B0606030504020204" pitchFamily="34" charset="0"/>
                          <a:sym typeface="+mn-ea"/>
                        </a:rPr>
                        <a:t>300</a:t>
                      </a:r>
                      <a:r>
                        <a:rPr lang="zh-CN" altLang="en-US" sz="1600" b="0" noProof="0" dirty="0">
                          <a:ln>
                            <a:noFill/>
                          </a:ln>
                          <a:solidFill>
                            <a:schemeClr val="tx1"/>
                          </a:solidFill>
                          <a:effectLst/>
                          <a:uLnTx/>
                          <a:uFillTx/>
                          <a:latin typeface="微软雅黑" pitchFamily="34" charset="-122"/>
                          <a:ea typeface="微软雅黑" pitchFamily="34" charset="-122"/>
                          <a:cs typeface="Open Sans" panose="020B0606030504020204" pitchFamily="34" charset="0"/>
                          <a:sym typeface="+mn-ea"/>
                        </a:rPr>
                        <a:t>万</a:t>
                      </a:r>
                      <a:endParaRPr lang="zh-CN" altLang="en-US" sz="1600" b="0" noProof="0" dirty="0">
                        <a:ln>
                          <a:noFill/>
                        </a:ln>
                        <a:solidFill>
                          <a:schemeClr val="tx1"/>
                        </a:solidFill>
                        <a:effectLst/>
                        <a:uLnTx/>
                        <a:uFillTx/>
                        <a:latin typeface="微软雅黑" pitchFamily="34" charset="-122"/>
                        <a:ea typeface="微软雅黑" pitchFamily="34" charset="-122"/>
                        <a:cs typeface="Open Sans" panose="020B0606030504020204" pitchFamily="34" charset="0"/>
                        <a:sym typeface="+mn-ea"/>
                      </a:endParaRPr>
                    </a:p>
                  </a:txBody>
                  <a:tcPr marL="91428" marR="91428" marT="45714" marB="45714" anchor="ctr"/>
                </a:tc>
              </a:tr>
              <a:tr h="413966">
                <a:tc>
                  <a:txBody>
                    <a:bodyPr/>
                    <a:lstStyle/>
                    <a:p>
                      <a:pPr>
                        <a:buNone/>
                      </a:pPr>
                      <a:r>
                        <a:rPr lang="zh-CN" altLang="en-US" sz="1600" b="0">
                          <a:solidFill>
                            <a:schemeClr val="tx1"/>
                          </a:solidFill>
                          <a:latin typeface="微软雅黑" pitchFamily="34" charset="-122"/>
                          <a:ea typeface="微软雅黑" pitchFamily="34" charset="-122"/>
                        </a:rPr>
                        <a:t>利息</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zh-CN" altLang="en-US" sz="1600" noProof="0" dirty="0">
                          <a:ln>
                            <a:noFill/>
                          </a:ln>
                          <a:solidFill>
                            <a:schemeClr val="tx1">
                              <a:lumMod val="85000"/>
                              <a:lumOff val="15000"/>
                            </a:schemeClr>
                          </a:solidFill>
                          <a:effectLst/>
                          <a:uLnTx/>
                          <a:uFillTx/>
                          <a:latin typeface="微软雅黑" pitchFamily="34" charset="-122"/>
                          <a:ea typeface="微软雅黑" pitchFamily="34" charset="-122"/>
                          <a:cs typeface="Open Sans" panose="020B0606030504020204" pitchFamily="34" charset="0"/>
                          <a:sym typeface="+mn-ea"/>
                        </a:rPr>
                        <a:t>日息</a:t>
                      </a:r>
                      <a:r>
                        <a:rPr lang="en-US" altLang="zh-CN" sz="1600" dirty="0">
                          <a:solidFill>
                            <a:schemeClr val="tx1">
                              <a:lumMod val="85000"/>
                              <a:lumOff val="15000"/>
                            </a:schemeClr>
                          </a:solidFill>
                          <a:latin typeface="微软雅黑" pitchFamily="34" charset="-122"/>
                          <a:ea typeface="微软雅黑" pitchFamily="34" charset="-122"/>
                          <a:sym typeface="+mn-ea"/>
                        </a:rPr>
                        <a:t>0.03%~0.04%</a:t>
                      </a:r>
                      <a:endParaRPr lang="en-US" altLang="zh-CN" sz="1600" b="0" dirty="0">
                        <a:solidFill>
                          <a:schemeClr val="tx1"/>
                        </a:solidFill>
                        <a:effectLst/>
                        <a:latin typeface="微软雅黑" pitchFamily="34" charset="-122"/>
                        <a:ea typeface="微软雅黑" pitchFamily="34" charset="-122"/>
                        <a:cs typeface="微软雅黑" pitchFamily="34" charset="-122"/>
                      </a:endParaRPr>
                    </a:p>
                  </a:txBody>
                  <a:tcPr marL="91428" marR="91428" marT="45714" marB="45714" anchor="ctr"/>
                </a:tc>
              </a:tr>
              <a:tr h="415236">
                <a:tc>
                  <a:txBody>
                    <a:bodyPr/>
                    <a:lstStyle/>
                    <a:p>
                      <a:pPr>
                        <a:buNone/>
                      </a:pPr>
                      <a:r>
                        <a:rPr lang="zh-CN" altLang="en-US" sz="1600" b="0">
                          <a:solidFill>
                            <a:schemeClr val="tx1"/>
                          </a:solidFill>
                          <a:latin typeface="微软雅黑" pitchFamily="34" charset="-122"/>
                          <a:ea typeface="微软雅黑" pitchFamily="34" charset="-122"/>
                        </a:rPr>
                        <a:t>审批方式</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zh-CN" altLang="en-US" sz="1600" b="0" dirty="0">
                          <a:solidFill>
                            <a:schemeClr val="tx1"/>
                          </a:solidFill>
                          <a:latin typeface="微软雅黑" pitchFamily="34" charset="-122"/>
                          <a:ea typeface="微软雅黑" pitchFamily="34" charset="-122"/>
                          <a:cs typeface="微软雅黑" pitchFamily="34" charset="-122"/>
                        </a:rPr>
                        <a:t>全线上</a:t>
                      </a:r>
                      <a:endParaRPr lang="zh-CN" altLang="en-US" sz="1600" b="0" dirty="0">
                        <a:solidFill>
                          <a:schemeClr val="tx1"/>
                        </a:solidFill>
                        <a:latin typeface="微软雅黑" pitchFamily="34" charset="-122"/>
                        <a:ea typeface="微软雅黑" pitchFamily="34" charset="-122"/>
                        <a:cs typeface="微软雅黑" pitchFamily="34" charset="-122"/>
                      </a:endParaRPr>
                    </a:p>
                  </a:txBody>
                  <a:tcPr marL="91428" marR="91428" marT="45714" marB="45714" anchor="ctr"/>
                </a:tc>
              </a:tr>
              <a:tr h="414601">
                <a:tc>
                  <a:txBody>
                    <a:bodyPr/>
                    <a:lstStyle/>
                    <a:p>
                      <a:pPr>
                        <a:buNone/>
                      </a:pPr>
                      <a:r>
                        <a:rPr lang="zh-CN" altLang="en-US" sz="1600" b="0">
                          <a:solidFill>
                            <a:schemeClr val="tx1"/>
                          </a:solidFill>
                          <a:latin typeface="微软雅黑" pitchFamily="34" charset="-122"/>
                          <a:ea typeface="微软雅黑" pitchFamily="34" charset="-122"/>
                        </a:rPr>
                        <a:t>产品形式</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zh-CN" altLang="en-US" sz="1600" b="0">
                          <a:solidFill>
                            <a:schemeClr val="tx1"/>
                          </a:solidFill>
                          <a:latin typeface="微软雅黑" pitchFamily="34" charset="-122"/>
                          <a:ea typeface="微软雅黑" pitchFamily="34" charset="-122"/>
                        </a:rPr>
                        <a:t>纯信用、随借随还</a:t>
                      </a:r>
                      <a:endParaRPr lang="zh-CN" altLang="en-US" sz="1600" b="0">
                        <a:solidFill>
                          <a:schemeClr val="tx1"/>
                        </a:solidFill>
                        <a:latin typeface="微软雅黑" pitchFamily="34" charset="-122"/>
                        <a:ea typeface="微软雅黑" pitchFamily="34" charset="-122"/>
                      </a:endParaRPr>
                    </a:p>
                  </a:txBody>
                  <a:tcPr marL="91428" marR="91428" marT="45714" marB="45714" anchor="ctr"/>
                </a:tc>
              </a:tr>
              <a:tr h="414601">
                <a:tc>
                  <a:txBody>
                    <a:bodyPr/>
                    <a:lstStyle/>
                    <a:p>
                      <a:pPr>
                        <a:buNone/>
                      </a:pPr>
                      <a:r>
                        <a:rPr lang="zh-CN" altLang="en-US" sz="1600" b="0">
                          <a:solidFill>
                            <a:schemeClr val="tx1"/>
                          </a:solidFill>
                          <a:latin typeface="微软雅黑" pitchFamily="34" charset="-122"/>
                          <a:ea typeface="微软雅黑" pitchFamily="34" charset="-122"/>
                        </a:rPr>
                        <a:t>放款速度</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marL="0" marR="0" lvl="0" indent="0" algn="l" defTabSz="457200" rtl="0" eaLnBrk="0" fontAlgn="base" latinLnBrk="0" hangingPunct="0">
                        <a:lnSpc>
                          <a:spcPct val="100000"/>
                        </a:lnSpc>
                        <a:spcBef>
                          <a:spcPct val="20000"/>
                        </a:spcBef>
                        <a:spcAft>
                          <a:spcPct val="0"/>
                        </a:spcAft>
                        <a:buClrTx/>
                        <a:buSzTx/>
                        <a:buFontTx/>
                        <a:buNone/>
                        <a:defRPr/>
                      </a:pPr>
                      <a:r>
                        <a:rPr lang="en-US" sz="1600" b="0" dirty="0">
                          <a:solidFill>
                            <a:schemeClr val="tx1"/>
                          </a:solidFill>
                          <a:latin typeface="微软雅黑" pitchFamily="34" charset="-122"/>
                          <a:ea typeface="微软雅黑" pitchFamily="34" charset="-122"/>
                          <a:cs typeface="微软雅黑" pitchFamily="34" charset="-122"/>
                        </a:rPr>
                        <a:t>30</a:t>
                      </a:r>
                      <a:r>
                        <a:rPr lang="zh-CN" altLang="en-US" sz="1600" b="0" dirty="0">
                          <a:solidFill>
                            <a:schemeClr val="tx1"/>
                          </a:solidFill>
                          <a:latin typeface="微软雅黑" pitchFamily="34" charset="-122"/>
                          <a:ea typeface="微软雅黑" pitchFamily="34" charset="-122"/>
                          <a:cs typeface="微软雅黑" pitchFamily="34" charset="-122"/>
                        </a:rPr>
                        <a:t>分钟内</a:t>
                      </a:r>
                      <a:endParaRPr lang="zh-CN" altLang="en-US" sz="1600" b="0" dirty="0">
                        <a:solidFill>
                          <a:schemeClr val="tx1"/>
                        </a:solidFill>
                        <a:latin typeface="微软雅黑" pitchFamily="34" charset="-122"/>
                        <a:ea typeface="微软雅黑" pitchFamily="34" charset="-122"/>
                        <a:cs typeface="微软雅黑" pitchFamily="34" charset="-122"/>
                      </a:endParaRPr>
                    </a:p>
                  </a:txBody>
                  <a:tcPr marL="91428" marR="91428" marT="45714" marB="45714" anchor="ctr"/>
                </a:tc>
              </a:tr>
            </a:tbl>
          </a:graphicData>
        </a:graphic>
      </p:graphicFrame>
      <p:sp>
        <p:nvSpPr>
          <p:cNvPr id="5" name="文本框 4"/>
          <p:cNvSpPr txBox="1"/>
          <p:nvPr/>
        </p:nvSpPr>
        <p:spPr>
          <a:xfrm>
            <a:off x="822853" y="1088220"/>
            <a:ext cx="10321851" cy="787420"/>
          </a:xfrm>
          <a:prstGeom prst="rect">
            <a:avLst/>
          </a:prstGeom>
          <a:noFill/>
        </p:spPr>
        <p:txBody>
          <a:bodyPr wrap="square" rtlCol="0" anchor="t">
            <a:spAutoFit/>
          </a:bodyPr>
          <a:lstStyle/>
          <a:p>
            <a:pPr algn="l">
              <a:lnSpc>
                <a:spcPct val="150000"/>
              </a:lnSpc>
            </a:pPr>
            <a:r>
              <a:rPr lang="zh-CN" altLang="en-US" sz="1600" dirty="0">
                <a:latin typeface="微软雅黑" pitchFamily="34" charset="-122"/>
                <a:ea typeface="微软雅黑" pitchFamily="34" charset="-122"/>
                <a:sym typeface="+mn-ea"/>
              </a:rPr>
              <a:t>微众税银联合微众银行打造的一款</a:t>
            </a:r>
            <a:r>
              <a:rPr lang="zh-CN" altLang="en-US" sz="1600" b="1" dirty="0">
                <a:solidFill>
                  <a:srgbClr val="C00000"/>
                </a:solidFill>
                <a:latin typeface="微软雅黑" pitchFamily="34" charset="-122"/>
                <a:ea typeface="微软雅黑" pitchFamily="34" charset="-122"/>
                <a:sym typeface="+mn-ea"/>
              </a:rPr>
              <a:t>纯线上</a:t>
            </a:r>
            <a:r>
              <a:rPr lang="zh-CN" altLang="en-US" sz="1600" dirty="0">
                <a:latin typeface="微软雅黑" pitchFamily="34" charset="-122"/>
                <a:ea typeface="微软雅黑" pitchFamily="34" charset="-122"/>
                <a:sym typeface="+mn-ea"/>
              </a:rPr>
              <a:t>小微信用贷款产品。流程快，客户体验好，交易成本更低、采用他行对公账户放款，展现了金融科技有效应用。截止</a:t>
            </a:r>
            <a:r>
              <a:rPr lang="en-US" altLang="zh-CN" sz="1600" dirty="0">
                <a:latin typeface="微软雅黑" pitchFamily="34" charset="-122"/>
                <a:ea typeface="微软雅黑" pitchFamily="34" charset="-122"/>
                <a:sym typeface="+mn-ea"/>
              </a:rPr>
              <a:t>2018</a:t>
            </a:r>
            <a:r>
              <a:rPr lang="zh-CN" altLang="en-US" sz="1600" dirty="0">
                <a:latin typeface="微软雅黑" pitchFamily="34" charset="-122"/>
                <a:ea typeface="微软雅黑" pitchFamily="34" charset="-122"/>
                <a:sym typeface="+mn-ea"/>
              </a:rPr>
              <a:t>年</a:t>
            </a:r>
            <a:r>
              <a:rPr lang="en-US" altLang="zh-CN" sz="1600" dirty="0">
                <a:latin typeface="微软雅黑" pitchFamily="34" charset="-122"/>
                <a:ea typeface="微软雅黑" pitchFamily="34" charset="-122"/>
                <a:sym typeface="+mn-ea"/>
              </a:rPr>
              <a:t>Q1</a:t>
            </a:r>
            <a:r>
              <a:rPr lang="zh-CN" altLang="en-US" sz="1600" dirty="0">
                <a:latin typeface="微软雅黑" pitchFamily="34" charset="-122"/>
                <a:ea typeface="微软雅黑" pitchFamily="34" charset="-122"/>
                <a:sym typeface="+mn-ea"/>
              </a:rPr>
              <a:t>，累计授信达</a:t>
            </a:r>
            <a:r>
              <a:rPr lang="en-US" altLang="zh-CN" sz="1600" dirty="0">
                <a:latin typeface="微软雅黑" pitchFamily="34" charset="-122"/>
                <a:ea typeface="微软雅黑" pitchFamily="34" charset="-122"/>
                <a:sym typeface="+mn-ea"/>
              </a:rPr>
              <a:t>30.5</a:t>
            </a:r>
            <a:r>
              <a:rPr lang="zh-CN" altLang="en-US" sz="1600" dirty="0">
                <a:latin typeface="微软雅黑" pitchFamily="34" charset="-122"/>
                <a:ea typeface="微软雅黑" pitchFamily="34" charset="-122"/>
                <a:sym typeface="+mn-ea"/>
              </a:rPr>
              <a:t>亿元。</a:t>
            </a:r>
            <a:endParaRPr lang="zh-CN" altLang="en-US" sz="1600" dirty="0">
              <a:latin typeface="微软雅黑" pitchFamily="34" charset="-122"/>
              <a:ea typeface="微软雅黑" pitchFamily="34" charset="-122"/>
              <a:sym typeface="+mn-ea"/>
            </a:endParaRPr>
          </a:p>
        </p:txBody>
      </p:sp>
      <p:grpSp>
        <p:nvGrpSpPr>
          <p:cNvPr id="6" name="组合 5"/>
          <p:cNvGrpSpPr/>
          <p:nvPr/>
        </p:nvGrpSpPr>
        <p:grpSpPr>
          <a:xfrm>
            <a:off x="883170" y="2023452"/>
            <a:ext cx="10592326" cy="741583"/>
            <a:chOff x="1694" y="3185"/>
            <a:chExt cx="16683" cy="1168"/>
          </a:xfrm>
        </p:grpSpPr>
        <p:grpSp>
          <p:nvGrpSpPr>
            <p:cNvPr id="7" name="组合 6"/>
            <p:cNvGrpSpPr/>
            <p:nvPr/>
          </p:nvGrpSpPr>
          <p:grpSpPr>
            <a:xfrm>
              <a:off x="1694" y="3185"/>
              <a:ext cx="14093" cy="1168"/>
              <a:chOff x="1694" y="3185"/>
              <a:chExt cx="14093" cy="1168"/>
            </a:xfrm>
          </p:grpSpPr>
          <p:grpSp>
            <p:nvGrpSpPr>
              <p:cNvPr id="9" name="组合 8"/>
              <p:cNvGrpSpPr/>
              <p:nvPr/>
            </p:nvGrpSpPr>
            <p:grpSpPr>
              <a:xfrm>
                <a:off x="3071" y="3190"/>
                <a:ext cx="12716" cy="932"/>
                <a:chOff x="2443" y="2156"/>
                <a:chExt cx="12716" cy="932"/>
              </a:xfrm>
            </p:grpSpPr>
            <p:grpSp>
              <p:nvGrpSpPr>
                <p:cNvPr id="11" name="组合 10"/>
                <p:cNvGrpSpPr/>
                <p:nvPr/>
              </p:nvGrpSpPr>
              <p:grpSpPr>
                <a:xfrm>
                  <a:off x="3277" y="2156"/>
                  <a:ext cx="11775" cy="600"/>
                  <a:chOff x="3279" y="2696"/>
                  <a:chExt cx="11775" cy="600"/>
                </a:xfrm>
              </p:grpSpPr>
              <p:sp>
                <p:nvSpPr>
                  <p:cNvPr id="17" name="文本框 16"/>
                  <p:cNvSpPr txBox="1"/>
                  <p:nvPr/>
                </p:nvSpPr>
                <p:spPr>
                  <a:xfrm>
                    <a:off x="3279" y="2696"/>
                    <a:ext cx="2078" cy="600"/>
                  </a:xfrm>
                  <a:prstGeom prst="rect">
                    <a:avLst/>
                  </a:prstGeom>
                  <a:noFill/>
                </p:spPr>
                <p:txBody>
                  <a:bodyPr wrap="square" rtlCol="0" anchor="t">
                    <a:spAutoFit/>
                  </a:bodyPr>
                  <a:lstStyle/>
                  <a:p>
                    <a:pPr algn="ctr">
                      <a:lnSpc>
                        <a:spcPct val="130000"/>
                      </a:lnSpc>
                      <a:spcBef>
                        <a:spcPts val="600"/>
                      </a:spcBef>
                    </a:pPr>
                    <a:r>
                      <a:rPr lang="zh-CN" altLang="zh-CN" sz="1600" b="1" kern="0" dirty="0">
                        <a:latin typeface="微软雅黑" pitchFamily="34" charset="-122"/>
                        <a:ea typeface="微软雅黑" pitchFamily="34" charset="-122"/>
                        <a:cs typeface="+mn-ea"/>
                        <a:sym typeface="+mn-lt"/>
                      </a:rPr>
                      <a:t>企业认证</a:t>
                    </a:r>
                    <a:endParaRPr lang="zh-CN" altLang="zh-CN" sz="1600" b="1" kern="0" dirty="0">
                      <a:latin typeface="微软雅黑" pitchFamily="34" charset="-122"/>
                      <a:ea typeface="微软雅黑" pitchFamily="34" charset="-122"/>
                      <a:cs typeface="+mn-ea"/>
                      <a:sym typeface="+mn-lt"/>
                    </a:endParaRPr>
                  </a:p>
                </p:txBody>
              </p:sp>
              <p:sp>
                <p:nvSpPr>
                  <p:cNvPr id="18" name="文本框 17"/>
                  <p:cNvSpPr txBox="1"/>
                  <p:nvPr/>
                </p:nvSpPr>
                <p:spPr>
                  <a:xfrm>
                    <a:off x="6209" y="2696"/>
                    <a:ext cx="2762" cy="600"/>
                  </a:xfrm>
                  <a:prstGeom prst="rect">
                    <a:avLst/>
                  </a:prstGeom>
                  <a:noFill/>
                </p:spPr>
                <p:txBody>
                  <a:bodyPr wrap="square" rtlCol="0" anchor="t">
                    <a:spAutoFit/>
                  </a:bodyPr>
                  <a:lstStyle/>
                  <a:p>
                    <a:pPr algn="ctr">
                      <a:lnSpc>
                        <a:spcPct val="130000"/>
                      </a:lnSpc>
                      <a:spcBef>
                        <a:spcPts val="600"/>
                      </a:spcBef>
                    </a:pPr>
                    <a:r>
                      <a:rPr lang="zh-CN" altLang="en-US" sz="1600" b="1" kern="0" dirty="0">
                        <a:latin typeface="微软雅黑" pitchFamily="34" charset="-122"/>
                        <a:ea typeface="微软雅黑" pitchFamily="34" charset="-122"/>
                        <a:cs typeface="+mn-ea"/>
                        <a:sym typeface="+mn-lt"/>
                      </a:rPr>
                      <a:t>提交订单</a:t>
                    </a:r>
                    <a:endParaRPr lang="zh-CN" altLang="en-US" sz="1600" b="1" kern="0" dirty="0">
                      <a:latin typeface="微软雅黑" pitchFamily="34" charset="-122"/>
                      <a:ea typeface="微软雅黑" pitchFamily="34" charset="-122"/>
                      <a:cs typeface="+mn-ea"/>
                      <a:sym typeface="+mn-lt"/>
                    </a:endParaRPr>
                  </a:p>
                </p:txBody>
              </p:sp>
              <p:sp>
                <p:nvSpPr>
                  <p:cNvPr id="19" name="文本框 18"/>
                  <p:cNvSpPr txBox="1"/>
                  <p:nvPr/>
                </p:nvSpPr>
                <p:spPr>
                  <a:xfrm>
                    <a:off x="9665" y="2696"/>
                    <a:ext cx="2211" cy="600"/>
                  </a:xfrm>
                  <a:prstGeom prst="rect">
                    <a:avLst/>
                  </a:prstGeom>
                  <a:noFill/>
                </p:spPr>
                <p:txBody>
                  <a:bodyPr wrap="square" rtlCol="0" anchor="t">
                    <a:spAutoFit/>
                  </a:bodyPr>
                  <a:lstStyle/>
                  <a:p>
                    <a:pPr algn="ctr">
                      <a:lnSpc>
                        <a:spcPct val="130000"/>
                      </a:lnSpc>
                      <a:spcBef>
                        <a:spcPts val="600"/>
                      </a:spcBef>
                    </a:pPr>
                    <a:r>
                      <a:rPr lang="zh-CN" altLang="en-US" sz="1600" b="1" kern="0" dirty="0">
                        <a:latin typeface="微软雅黑" pitchFamily="34" charset="-122"/>
                        <a:ea typeface="微软雅黑" pitchFamily="34" charset="-122"/>
                        <a:cs typeface="+mn-ea"/>
                        <a:sym typeface="+mn-lt"/>
                      </a:rPr>
                      <a:t>预授信</a:t>
                    </a:r>
                    <a:endParaRPr lang="zh-CN" altLang="en-US" sz="1600" b="1" kern="0" dirty="0">
                      <a:latin typeface="微软雅黑" pitchFamily="34" charset="-122"/>
                      <a:ea typeface="微软雅黑" pitchFamily="34" charset="-122"/>
                      <a:cs typeface="+mn-ea"/>
                      <a:sym typeface="+mn-lt"/>
                    </a:endParaRPr>
                  </a:p>
                </p:txBody>
              </p:sp>
              <p:sp>
                <p:nvSpPr>
                  <p:cNvPr id="20" name="文本框 19"/>
                  <p:cNvSpPr txBox="1"/>
                  <p:nvPr/>
                </p:nvSpPr>
                <p:spPr>
                  <a:xfrm>
                    <a:off x="12843" y="2696"/>
                    <a:ext cx="2211" cy="600"/>
                  </a:xfrm>
                  <a:prstGeom prst="rect">
                    <a:avLst/>
                  </a:prstGeom>
                  <a:noFill/>
                </p:spPr>
                <p:txBody>
                  <a:bodyPr wrap="square" rtlCol="0" anchor="t">
                    <a:spAutoFit/>
                  </a:bodyPr>
                  <a:lstStyle/>
                  <a:p>
                    <a:pPr algn="ctr">
                      <a:lnSpc>
                        <a:spcPct val="130000"/>
                      </a:lnSpc>
                      <a:spcBef>
                        <a:spcPts val="600"/>
                      </a:spcBef>
                    </a:pPr>
                    <a:r>
                      <a:rPr lang="zh-CN" altLang="en-US" sz="1600" b="1" kern="0" dirty="0">
                        <a:latin typeface="微软雅黑" pitchFamily="34" charset="-122"/>
                        <a:ea typeface="微软雅黑" pitchFamily="34" charset="-122"/>
                        <a:cs typeface="+mn-ea"/>
                        <a:sym typeface="+mn-lt"/>
                      </a:rPr>
                      <a:t>秒级响应</a:t>
                    </a:r>
                    <a:endParaRPr lang="zh-CN" altLang="en-US" sz="1600" b="1" kern="0" dirty="0">
                      <a:latin typeface="微软雅黑" pitchFamily="34" charset="-122"/>
                      <a:ea typeface="微软雅黑" pitchFamily="34" charset="-122"/>
                      <a:cs typeface="+mn-ea"/>
                      <a:sym typeface="+mn-lt"/>
                    </a:endParaRPr>
                  </a:p>
                </p:txBody>
              </p:sp>
            </p:grpSp>
            <p:cxnSp>
              <p:nvCxnSpPr>
                <p:cNvPr id="12" name="直接连接符 11"/>
                <p:cNvCxnSpPr/>
                <p:nvPr/>
              </p:nvCxnSpPr>
              <p:spPr>
                <a:xfrm flipV="1">
                  <a:off x="2443" y="2933"/>
                  <a:ext cx="12716" cy="4"/>
                </a:xfrm>
                <a:prstGeom prst="line">
                  <a:avLst/>
                </a:prstGeom>
              </p:spPr>
              <p:style>
                <a:lnRef idx="1">
                  <a:schemeClr val="dk1"/>
                </a:lnRef>
                <a:fillRef idx="0">
                  <a:schemeClr val="dk1"/>
                </a:fillRef>
                <a:effectRef idx="0">
                  <a:schemeClr val="dk1"/>
                </a:effectRef>
                <a:fontRef idx="minor">
                  <a:schemeClr val="tx1"/>
                </a:fontRef>
              </p:style>
            </p:cxnSp>
            <p:sp>
              <p:nvSpPr>
                <p:cNvPr id="13" name="椭圆 11"/>
                <p:cNvSpPr>
                  <a:spLocks noChangeAspect="1" noChangeArrowheads="1"/>
                </p:cNvSpPr>
                <p:nvPr/>
              </p:nvSpPr>
              <p:spPr bwMode="auto">
                <a:xfrm flipH="1">
                  <a:off x="4129" y="2803"/>
                  <a:ext cx="285" cy="285"/>
                </a:xfrm>
                <a:prstGeom prst="ellipse">
                  <a:avLst/>
                </a:prstGeom>
                <a:solidFill>
                  <a:srgbClr val="C00000"/>
                </a:solidFill>
                <a:ln>
                  <a:solidFill>
                    <a:schemeClr val="bg1"/>
                  </a:solidFill>
                </a:ln>
              </p:spPr>
              <p:txBody>
                <a:bodyPr anchor="ctr"/>
                <a:lstStyle/>
                <a:p>
                  <a:pPr algn="ctr"/>
                  <a:endParaRPr lang="zh-CN" altLang="zh-CN">
                    <a:solidFill>
                      <a:srgbClr val="FFFFFF"/>
                    </a:solidFill>
                    <a:latin typeface="宋体" pitchFamily="2" charset="-122"/>
                    <a:sym typeface="宋体" pitchFamily="2" charset="-122"/>
                  </a:endParaRPr>
                </a:p>
              </p:txBody>
            </p:sp>
            <p:sp>
              <p:nvSpPr>
                <p:cNvPr id="14" name="椭圆 11"/>
                <p:cNvSpPr>
                  <a:spLocks noChangeAspect="1" noChangeArrowheads="1"/>
                </p:cNvSpPr>
                <p:nvPr/>
              </p:nvSpPr>
              <p:spPr bwMode="auto">
                <a:xfrm flipH="1">
                  <a:off x="7406" y="2794"/>
                  <a:ext cx="285" cy="285"/>
                </a:xfrm>
                <a:prstGeom prst="ellipse">
                  <a:avLst/>
                </a:prstGeom>
                <a:solidFill>
                  <a:srgbClr val="C00000"/>
                </a:solidFill>
                <a:ln>
                  <a:solidFill>
                    <a:schemeClr val="bg1"/>
                  </a:solidFill>
                </a:ln>
              </p:spPr>
              <p:txBody>
                <a:bodyPr anchor="ctr"/>
                <a:lstStyle/>
                <a:p>
                  <a:pPr algn="ctr"/>
                  <a:endParaRPr lang="zh-CN" altLang="zh-CN">
                    <a:solidFill>
                      <a:srgbClr val="FFFFFF"/>
                    </a:solidFill>
                    <a:latin typeface="宋体" pitchFamily="2" charset="-122"/>
                    <a:sym typeface="宋体" pitchFamily="2" charset="-122"/>
                  </a:endParaRPr>
                </a:p>
              </p:txBody>
            </p:sp>
            <p:sp>
              <p:nvSpPr>
                <p:cNvPr id="15" name="椭圆 11"/>
                <p:cNvSpPr>
                  <a:spLocks noChangeAspect="1" noChangeArrowheads="1"/>
                </p:cNvSpPr>
                <p:nvPr/>
              </p:nvSpPr>
              <p:spPr bwMode="auto">
                <a:xfrm flipH="1">
                  <a:off x="10626" y="2803"/>
                  <a:ext cx="285" cy="285"/>
                </a:xfrm>
                <a:prstGeom prst="ellipse">
                  <a:avLst/>
                </a:prstGeom>
                <a:solidFill>
                  <a:srgbClr val="C00000"/>
                </a:solidFill>
                <a:ln>
                  <a:solidFill>
                    <a:schemeClr val="bg1"/>
                  </a:solidFill>
                </a:ln>
              </p:spPr>
              <p:txBody>
                <a:bodyPr anchor="ctr"/>
                <a:lstStyle/>
                <a:p>
                  <a:pPr algn="ctr"/>
                  <a:endParaRPr lang="zh-CN" altLang="zh-CN">
                    <a:solidFill>
                      <a:srgbClr val="FFFFFF"/>
                    </a:solidFill>
                    <a:latin typeface="宋体" pitchFamily="2" charset="-122"/>
                    <a:sym typeface="宋体" pitchFamily="2" charset="-122"/>
                  </a:endParaRPr>
                </a:p>
              </p:txBody>
            </p:sp>
            <p:sp>
              <p:nvSpPr>
                <p:cNvPr id="16" name="椭圆 11"/>
                <p:cNvSpPr>
                  <a:spLocks noChangeAspect="1" noChangeArrowheads="1"/>
                </p:cNvSpPr>
                <p:nvPr/>
              </p:nvSpPr>
              <p:spPr bwMode="auto">
                <a:xfrm flipH="1">
                  <a:off x="13804" y="2803"/>
                  <a:ext cx="285" cy="285"/>
                </a:xfrm>
                <a:prstGeom prst="ellipse">
                  <a:avLst/>
                </a:prstGeom>
                <a:solidFill>
                  <a:srgbClr val="C00000"/>
                </a:solidFill>
                <a:ln>
                  <a:solidFill>
                    <a:schemeClr val="bg1"/>
                  </a:solidFill>
                </a:ln>
              </p:spPr>
              <p:txBody>
                <a:bodyPr anchor="ctr"/>
                <a:lstStyle/>
                <a:p>
                  <a:pPr algn="ctr"/>
                  <a:endParaRPr lang="zh-CN" altLang="zh-CN">
                    <a:solidFill>
                      <a:srgbClr val="FFFFFF"/>
                    </a:solidFill>
                    <a:latin typeface="宋体" pitchFamily="2" charset="-122"/>
                    <a:sym typeface="宋体" pitchFamily="2" charset="-122"/>
                  </a:endParaRPr>
                </a:p>
              </p:txBody>
            </p:sp>
          </p:grpSp>
          <p:pic>
            <p:nvPicPr>
              <p:cNvPr id="10" name="图片 9" descr="微众logo-修改-20180124-15"/>
              <p:cNvPicPr>
                <a:picLocks noChangeAspect="1"/>
              </p:cNvPicPr>
              <p:nvPr/>
            </p:nvPicPr>
            <p:blipFill>
              <a:blip r:embed="rId2" cstate="print"/>
              <a:stretch>
                <a:fillRect/>
              </a:stretch>
            </p:blipFill>
            <p:spPr>
              <a:xfrm>
                <a:off x="1694" y="3185"/>
                <a:ext cx="1291" cy="1169"/>
              </a:xfrm>
              <a:prstGeom prst="rect">
                <a:avLst/>
              </a:prstGeom>
            </p:spPr>
          </p:pic>
        </p:grpSp>
        <p:pic>
          <p:nvPicPr>
            <p:cNvPr id="8" name="Picture 14" descr="E:\黎万彬设计工作盘\品牌画册\图形拆解\品牌画册图形-png-20170810\品牌画册图形-5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9" y="3526"/>
              <a:ext cx="2628"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1" name="图表 20"/>
          <p:cNvGraphicFramePr/>
          <p:nvPr/>
        </p:nvGraphicFramePr>
        <p:xfrm>
          <a:off x="4761245" y="2763131"/>
          <a:ext cx="6664727" cy="338157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82638" y="369966"/>
            <a:ext cx="5558066" cy="430887"/>
          </a:xfrm>
          <a:prstGeom prst="rect">
            <a:avLst/>
          </a:prstGeom>
          <a:noFill/>
        </p:spPr>
        <p:txBody>
          <a:bodyPr wrap="square" rtlCol="0">
            <a:spAutoFit/>
          </a:bodyPr>
          <a:lstStyle/>
          <a:p>
            <a:r>
              <a:rPr lang="zh-CN" altLang="en-US" sz="2200" b="1" spc="300" dirty="0">
                <a:solidFill>
                  <a:schemeClr val="tx1">
                    <a:lumMod val="65000"/>
                    <a:lumOff val="35000"/>
                  </a:schemeClr>
                </a:solidFill>
                <a:latin typeface="微软雅黑" pitchFamily="34" charset="-122"/>
                <a:ea typeface="微软雅黑" pitchFamily="34" charset="-122"/>
              </a:rPr>
              <a:t>宁波银行</a:t>
            </a:r>
            <a:r>
              <a:rPr lang="en-US" altLang="zh-CN" sz="2200" b="1" spc="300" dirty="0">
                <a:solidFill>
                  <a:schemeClr val="tx1">
                    <a:lumMod val="65000"/>
                    <a:lumOff val="35000"/>
                  </a:schemeClr>
                </a:solidFill>
                <a:latin typeface="微软雅黑" pitchFamily="34" charset="-122"/>
                <a:ea typeface="微软雅黑" pitchFamily="34" charset="-122"/>
              </a:rPr>
              <a:t>-</a:t>
            </a:r>
            <a:r>
              <a:rPr lang="zh-CN" altLang="en-US" sz="2200" b="1" spc="300" dirty="0">
                <a:solidFill>
                  <a:schemeClr val="tx1">
                    <a:lumMod val="65000"/>
                    <a:lumOff val="35000"/>
                  </a:schemeClr>
                </a:solidFill>
                <a:latin typeface="微软雅黑" pitchFamily="34" charset="-122"/>
                <a:ea typeface="微软雅黑" pitchFamily="34" charset="-122"/>
              </a:rPr>
              <a:t>税务贷</a:t>
            </a:r>
            <a:endParaRPr lang="en-US" altLang="zh-CN" sz="2200" b="1" spc="300" dirty="0">
              <a:solidFill>
                <a:schemeClr val="tx1">
                  <a:lumMod val="65000"/>
                  <a:lumOff val="35000"/>
                </a:schemeClr>
              </a:solidFill>
              <a:latin typeface="微软雅黑" pitchFamily="34" charset="-122"/>
              <a:ea typeface="微软雅黑" pitchFamily="34" charset="-122"/>
            </a:endParaRPr>
          </a:p>
        </p:txBody>
      </p:sp>
      <p:sp>
        <p:nvSpPr>
          <p:cNvPr id="4" name="文本框 3"/>
          <p:cNvSpPr txBox="1"/>
          <p:nvPr/>
        </p:nvSpPr>
        <p:spPr>
          <a:xfrm>
            <a:off x="788567" y="1201235"/>
            <a:ext cx="10321851" cy="787420"/>
          </a:xfrm>
          <a:prstGeom prst="rect">
            <a:avLst/>
          </a:prstGeom>
          <a:noFill/>
        </p:spPr>
        <p:txBody>
          <a:bodyPr wrap="square" rtlCol="0" anchor="t">
            <a:spAutoFit/>
          </a:bodyPr>
          <a:lstStyle/>
          <a:p>
            <a:pPr algn="l">
              <a:lnSpc>
                <a:spcPct val="150000"/>
              </a:lnSpc>
            </a:pPr>
            <a:r>
              <a:rPr lang="zh-CN" altLang="en-US" sz="1600" dirty="0">
                <a:latin typeface="微软雅黑" pitchFamily="34" charset="-122"/>
                <a:ea typeface="微软雅黑" pitchFamily="34" charset="-122"/>
                <a:sym typeface="+mn-ea"/>
              </a:rPr>
              <a:t>宁波银行税务贷上线稳定运营一年后进行了产品二期升级，由</a:t>
            </a:r>
            <a:r>
              <a:rPr lang="en-US" altLang="zh-CN" sz="1600" dirty="0">
                <a:latin typeface="微软雅黑" pitchFamily="34" charset="-122"/>
                <a:ea typeface="微软雅黑" pitchFamily="34" charset="-122"/>
                <a:sym typeface="+mn-ea"/>
              </a:rPr>
              <a:t>“</a:t>
            </a:r>
            <a:r>
              <a:rPr lang="zh-CN" altLang="en-US" sz="1600" dirty="0">
                <a:latin typeface="微软雅黑" pitchFamily="34" charset="-122"/>
                <a:ea typeface="微软雅黑" pitchFamily="34" charset="-122"/>
                <a:sym typeface="+mn-ea"/>
              </a:rPr>
              <a:t>线上审批</a:t>
            </a:r>
            <a:r>
              <a:rPr lang="en-US" altLang="zh-CN" sz="1600" dirty="0">
                <a:latin typeface="微软雅黑" pitchFamily="34" charset="-122"/>
                <a:ea typeface="微软雅黑" pitchFamily="34" charset="-122"/>
                <a:sym typeface="+mn-ea"/>
              </a:rPr>
              <a:t>+</a:t>
            </a:r>
            <a:r>
              <a:rPr lang="zh-CN" altLang="en-US" sz="1600" dirty="0">
                <a:latin typeface="微软雅黑" pitchFamily="34" charset="-122"/>
                <a:ea typeface="微软雅黑" pitchFamily="34" charset="-122"/>
                <a:sym typeface="+mn-ea"/>
              </a:rPr>
              <a:t>合同面签</a:t>
            </a:r>
            <a:r>
              <a:rPr lang="en-US" altLang="zh-CN" sz="1600" dirty="0">
                <a:latin typeface="微软雅黑" pitchFamily="34" charset="-122"/>
                <a:ea typeface="微软雅黑" pitchFamily="34" charset="-122"/>
                <a:sym typeface="+mn-ea"/>
              </a:rPr>
              <a:t>”</a:t>
            </a:r>
            <a:r>
              <a:rPr lang="zh-CN" altLang="en-US" sz="1600" dirty="0">
                <a:latin typeface="微软雅黑" pitchFamily="34" charset="-122"/>
                <a:ea typeface="微软雅黑" pitchFamily="34" charset="-122"/>
                <a:sym typeface="+mn-ea"/>
              </a:rPr>
              <a:t>升级为</a:t>
            </a:r>
            <a:r>
              <a:rPr lang="en-US" altLang="zh-CN" sz="1600" dirty="0">
                <a:latin typeface="微软雅黑" pitchFamily="34" charset="-122"/>
                <a:ea typeface="微软雅黑" pitchFamily="34" charset="-122"/>
                <a:sym typeface="+mn-ea"/>
              </a:rPr>
              <a:t>“</a:t>
            </a:r>
            <a:r>
              <a:rPr lang="zh-CN" altLang="en-US" sz="1600" dirty="0">
                <a:latin typeface="微软雅黑" pitchFamily="34" charset="-122"/>
                <a:ea typeface="微软雅黑" pitchFamily="34" charset="-122"/>
                <a:sym typeface="+mn-ea"/>
              </a:rPr>
              <a:t>纯线上</a:t>
            </a:r>
            <a:r>
              <a:rPr lang="en-US" altLang="zh-CN" sz="1600" dirty="0">
                <a:latin typeface="微软雅黑" pitchFamily="34" charset="-122"/>
                <a:ea typeface="微软雅黑" pitchFamily="34" charset="-122"/>
                <a:sym typeface="+mn-ea"/>
              </a:rPr>
              <a:t>”</a:t>
            </a:r>
            <a:r>
              <a:rPr lang="zh-CN" altLang="en-US" sz="1600" dirty="0">
                <a:latin typeface="微软雅黑" pitchFamily="34" charset="-122"/>
                <a:ea typeface="微软雅黑" pitchFamily="34" charset="-122"/>
                <a:sym typeface="+mn-ea"/>
              </a:rPr>
              <a:t>模式。优化升级后用户体验感增强，二期产品成效明显提升，总体反应良好。</a:t>
            </a:r>
            <a:endParaRPr lang="zh-CN" altLang="en-US" sz="1600" dirty="0">
              <a:latin typeface="微软雅黑" pitchFamily="34" charset="-122"/>
              <a:ea typeface="微软雅黑" pitchFamily="34" charset="-122"/>
              <a:sym typeface="+mn-ea"/>
            </a:endParaRPr>
          </a:p>
        </p:txBody>
      </p:sp>
      <p:graphicFrame>
        <p:nvGraphicFramePr>
          <p:cNvPr id="5" name="表格 4"/>
          <p:cNvGraphicFramePr/>
          <p:nvPr/>
        </p:nvGraphicFramePr>
        <p:xfrm>
          <a:off x="834917" y="2516783"/>
          <a:ext cx="4008233" cy="3034903"/>
        </p:xfrm>
        <a:graphic>
          <a:graphicData uri="http://schemas.openxmlformats.org/drawingml/2006/table">
            <a:tbl>
              <a:tblPr firstRow="1" bandRow="1">
                <a:tableStyleId>{8A107856-5554-42FB-B03E-39F5DBC370BA}</a:tableStyleId>
              </a:tblPr>
              <a:tblGrid>
                <a:gridCol w="1135232"/>
                <a:gridCol w="2873001"/>
              </a:tblGrid>
              <a:tr h="451426">
                <a:tc gridSpan="2">
                  <a:txBody>
                    <a:bodyPr/>
                    <a:lstStyle/>
                    <a:p>
                      <a:pPr algn="ctr">
                        <a:buNone/>
                      </a:pPr>
                      <a:r>
                        <a:rPr lang="zh-CN" altLang="en-US" sz="1800" b="1">
                          <a:solidFill>
                            <a:schemeClr val="tx1"/>
                          </a:solidFill>
                          <a:latin typeface="微软雅黑" pitchFamily="34" charset="-122"/>
                          <a:ea typeface="微软雅黑" pitchFamily="34" charset="-122"/>
                        </a:rPr>
                        <a:t>税务贷 产品概况</a:t>
                      </a:r>
                      <a:endParaRPr lang="zh-CN" altLang="en-US" sz="1800" b="1">
                        <a:solidFill>
                          <a:schemeClr val="tx1"/>
                        </a:solidFill>
                        <a:latin typeface="微软雅黑" pitchFamily="34" charset="-122"/>
                        <a:ea typeface="微软雅黑" pitchFamily="34" charset="-122"/>
                      </a:endParaRPr>
                    </a:p>
                  </a:txBody>
                  <a:tcPr marL="91428" marR="91428" marT="45714" marB="45714" anchor="ctr"/>
                </a:tc>
                <a:tc hMerge="1">
                  <a:tcPr anchor="ctr"/>
                </a:tc>
              </a:tr>
              <a:tr h="445077">
                <a:tc>
                  <a:txBody>
                    <a:bodyPr/>
                    <a:lstStyle/>
                    <a:p>
                      <a:pPr>
                        <a:buNone/>
                      </a:pPr>
                      <a:r>
                        <a:rPr lang="zh-CN" altLang="en-US" sz="1600" b="0">
                          <a:solidFill>
                            <a:schemeClr val="tx1"/>
                          </a:solidFill>
                          <a:latin typeface="微软雅黑" pitchFamily="34" charset="-122"/>
                          <a:ea typeface="微软雅黑" pitchFamily="34" charset="-122"/>
                        </a:rPr>
                        <a:t>上线时间</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en-US" altLang="zh-CN" sz="1600" b="0" dirty="0">
                          <a:solidFill>
                            <a:schemeClr val="tx1"/>
                          </a:solidFill>
                          <a:latin typeface="Arial" pitchFamily="34" charset="0"/>
                          <a:ea typeface="微软雅黑" pitchFamily="34" charset="-122"/>
                          <a:cs typeface="Open Sans" panose="020B0606030504020204" pitchFamily="34" charset="0"/>
                          <a:sym typeface="Arial" pitchFamily="34" charset="0"/>
                        </a:rPr>
                        <a:t>2016</a:t>
                      </a:r>
                      <a:r>
                        <a:rPr lang="zh-CN" altLang="en-US" sz="1600" b="0" dirty="0">
                          <a:solidFill>
                            <a:schemeClr val="tx1"/>
                          </a:solidFill>
                          <a:latin typeface="Arial" pitchFamily="34" charset="0"/>
                          <a:ea typeface="微软雅黑" pitchFamily="34" charset="-122"/>
                          <a:cs typeface="Open Sans" panose="020B0606030504020204" pitchFamily="34" charset="0"/>
                          <a:sym typeface="Arial" pitchFamily="34" charset="0"/>
                        </a:rPr>
                        <a:t>年</a:t>
                      </a:r>
                      <a:r>
                        <a:rPr lang="en-US" altLang="zh-CN" sz="1600" b="0" dirty="0">
                          <a:solidFill>
                            <a:schemeClr val="tx1"/>
                          </a:solidFill>
                          <a:latin typeface="Arial" pitchFamily="34" charset="0"/>
                          <a:ea typeface="微软雅黑" pitchFamily="34" charset="-122"/>
                          <a:cs typeface="Open Sans" panose="020B0606030504020204" pitchFamily="34" charset="0"/>
                          <a:sym typeface="Arial" pitchFamily="34" charset="0"/>
                        </a:rPr>
                        <a:t>1</a:t>
                      </a:r>
                      <a:r>
                        <a:rPr lang="zh-CN" altLang="en-US" sz="1600" b="0" dirty="0">
                          <a:solidFill>
                            <a:schemeClr val="tx1"/>
                          </a:solidFill>
                          <a:latin typeface="Arial" pitchFamily="34" charset="0"/>
                          <a:ea typeface="微软雅黑" pitchFamily="34" charset="-122"/>
                          <a:cs typeface="Open Sans" panose="020B0606030504020204" pitchFamily="34" charset="0"/>
                          <a:sym typeface="Arial" pitchFamily="34" charset="0"/>
                        </a:rPr>
                        <a:t>月</a:t>
                      </a:r>
                      <a:r>
                        <a:rPr lang="en-US" altLang="zh-CN" sz="1600" b="0" dirty="0">
                          <a:solidFill>
                            <a:schemeClr val="tx1"/>
                          </a:solidFill>
                          <a:latin typeface="Arial" pitchFamily="34" charset="0"/>
                          <a:ea typeface="微软雅黑" pitchFamily="34" charset="-122"/>
                          <a:cs typeface="Open Sans" panose="020B0606030504020204" pitchFamily="34" charset="0"/>
                          <a:sym typeface="Arial" pitchFamily="34" charset="0"/>
                        </a:rPr>
                        <a:t>14</a:t>
                      </a:r>
                      <a:r>
                        <a:rPr lang="zh-CN" altLang="en-US" sz="1600" b="0" dirty="0">
                          <a:solidFill>
                            <a:schemeClr val="tx1"/>
                          </a:solidFill>
                          <a:latin typeface="Arial" pitchFamily="34" charset="0"/>
                          <a:ea typeface="微软雅黑" pitchFamily="34" charset="-122"/>
                          <a:cs typeface="Open Sans" panose="020B0606030504020204" pitchFamily="34" charset="0"/>
                          <a:sym typeface="Arial" pitchFamily="34" charset="0"/>
                        </a:rPr>
                        <a:t>日</a:t>
                      </a:r>
                      <a:endParaRPr lang="zh-CN" altLang="en-US" sz="1600" b="0" dirty="0">
                        <a:solidFill>
                          <a:schemeClr val="tx1"/>
                        </a:solidFill>
                        <a:latin typeface="Arial" pitchFamily="34" charset="0"/>
                        <a:ea typeface="微软雅黑" pitchFamily="34" charset="-122"/>
                        <a:cs typeface="Open Sans" panose="020B0606030504020204" pitchFamily="34" charset="0"/>
                        <a:sym typeface="Arial" pitchFamily="34" charset="0"/>
                      </a:endParaRPr>
                    </a:p>
                  </a:txBody>
                  <a:tcPr marL="91428" marR="91428" marT="45714" marB="45714" anchor="ctr"/>
                </a:tc>
              </a:tr>
              <a:tr h="427934">
                <a:tc>
                  <a:txBody>
                    <a:bodyPr/>
                    <a:lstStyle/>
                    <a:p>
                      <a:pPr>
                        <a:buNone/>
                      </a:pPr>
                      <a:r>
                        <a:rPr lang="zh-CN" altLang="en-US" sz="1600" b="0">
                          <a:solidFill>
                            <a:schemeClr val="tx1"/>
                          </a:solidFill>
                          <a:latin typeface="微软雅黑" pitchFamily="34" charset="-122"/>
                          <a:ea typeface="微软雅黑" pitchFamily="34" charset="-122"/>
                        </a:rPr>
                        <a:t>授信额度</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zh-CN" altLang="en-US" sz="1600" b="0" noProof="0" dirty="0">
                          <a:ln>
                            <a:noFill/>
                          </a:ln>
                          <a:solidFill>
                            <a:schemeClr val="tx1"/>
                          </a:solidFill>
                          <a:effectLst/>
                          <a:uLnTx/>
                          <a:uFillTx/>
                          <a:latin typeface="微软雅黑" pitchFamily="34" charset="-122"/>
                          <a:ea typeface="微软雅黑" pitchFamily="34" charset="-122"/>
                          <a:cs typeface="Open Sans" panose="020B0606030504020204" pitchFamily="34" charset="0"/>
                          <a:sym typeface="+mn-ea"/>
                        </a:rPr>
                        <a:t>最高</a:t>
                      </a:r>
                      <a:r>
                        <a:rPr lang="en-US" altLang="zh-CN" sz="1600" b="0" noProof="0" dirty="0">
                          <a:ln>
                            <a:noFill/>
                          </a:ln>
                          <a:solidFill>
                            <a:schemeClr val="tx1"/>
                          </a:solidFill>
                          <a:effectLst/>
                          <a:uLnTx/>
                          <a:uFillTx/>
                          <a:latin typeface="微软雅黑" pitchFamily="34" charset="-122"/>
                          <a:ea typeface="微软雅黑" pitchFamily="34" charset="-122"/>
                          <a:cs typeface="Open Sans" panose="020B0606030504020204" pitchFamily="34" charset="0"/>
                          <a:sym typeface="+mn-ea"/>
                        </a:rPr>
                        <a:t>100</a:t>
                      </a:r>
                      <a:r>
                        <a:rPr lang="zh-CN" altLang="en-US" sz="1600" b="0" noProof="0" dirty="0">
                          <a:ln>
                            <a:noFill/>
                          </a:ln>
                          <a:solidFill>
                            <a:schemeClr val="tx1"/>
                          </a:solidFill>
                          <a:effectLst/>
                          <a:uLnTx/>
                          <a:uFillTx/>
                          <a:latin typeface="微软雅黑" pitchFamily="34" charset="-122"/>
                          <a:ea typeface="微软雅黑" pitchFamily="34" charset="-122"/>
                          <a:cs typeface="Open Sans" panose="020B0606030504020204" pitchFamily="34" charset="0"/>
                          <a:sym typeface="+mn-ea"/>
                        </a:rPr>
                        <a:t>万</a:t>
                      </a:r>
                      <a:endParaRPr lang="zh-CN" altLang="en-US" sz="1600" b="0" noProof="0" dirty="0">
                        <a:ln>
                          <a:noFill/>
                        </a:ln>
                        <a:solidFill>
                          <a:schemeClr val="tx1"/>
                        </a:solidFill>
                        <a:effectLst/>
                        <a:uLnTx/>
                        <a:uFillTx/>
                        <a:latin typeface="微软雅黑" pitchFamily="34" charset="-122"/>
                        <a:ea typeface="微软雅黑" pitchFamily="34" charset="-122"/>
                        <a:cs typeface="Open Sans" panose="020B0606030504020204" pitchFamily="34" charset="0"/>
                        <a:sym typeface="+mn-ea"/>
                      </a:endParaRPr>
                    </a:p>
                  </a:txBody>
                  <a:tcPr marL="91428" marR="91428" marT="45714" marB="45714" anchor="ctr"/>
                </a:tc>
              </a:tr>
              <a:tr h="427299">
                <a:tc>
                  <a:txBody>
                    <a:bodyPr/>
                    <a:lstStyle/>
                    <a:p>
                      <a:pPr>
                        <a:buNone/>
                      </a:pPr>
                      <a:r>
                        <a:rPr lang="zh-CN" altLang="en-US" sz="1600" b="0">
                          <a:solidFill>
                            <a:schemeClr val="tx1"/>
                          </a:solidFill>
                          <a:latin typeface="微软雅黑" pitchFamily="34" charset="-122"/>
                          <a:ea typeface="微软雅黑" pitchFamily="34" charset="-122"/>
                        </a:rPr>
                        <a:t>利息</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zh-CN" altLang="en-US" sz="1600" noProof="0" dirty="0">
                          <a:ln>
                            <a:noFill/>
                          </a:ln>
                          <a:solidFill>
                            <a:schemeClr val="tx1">
                              <a:lumMod val="85000"/>
                              <a:lumOff val="15000"/>
                            </a:schemeClr>
                          </a:solidFill>
                          <a:effectLst/>
                          <a:uLnTx/>
                          <a:uFillTx/>
                          <a:latin typeface="微软雅黑" pitchFamily="34" charset="-122"/>
                          <a:ea typeface="微软雅黑" pitchFamily="34" charset="-122"/>
                          <a:cs typeface="Open Sans" panose="020B0606030504020204" pitchFamily="34" charset="0"/>
                          <a:sym typeface="+mn-ea"/>
                        </a:rPr>
                        <a:t>最低日息</a:t>
                      </a:r>
                      <a:r>
                        <a:rPr lang="en-US" altLang="zh-CN" sz="1600" dirty="0">
                          <a:solidFill>
                            <a:schemeClr val="tx1">
                              <a:lumMod val="85000"/>
                              <a:lumOff val="15000"/>
                            </a:schemeClr>
                          </a:solidFill>
                          <a:latin typeface="微软雅黑" pitchFamily="34" charset="-122"/>
                          <a:ea typeface="微软雅黑" pitchFamily="34" charset="-122"/>
                          <a:sym typeface="+mn-ea"/>
                        </a:rPr>
                        <a:t>0.019%</a:t>
                      </a:r>
                      <a:endParaRPr lang="en-US" altLang="zh-CN" sz="1600" b="0" dirty="0">
                        <a:solidFill>
                          <a:schemeClr val="tx1"/>
                        </a:solidFill>
                        <a:effectLst/>
                        <a:latin typeface="微软雅黑" pitchFamily="34" charset="-122"/>
                        <a:ea typeface="微软雅黑" pitchFamily="34" charset="-122"/>
                        <a:cs typeface="微软雅黑" pitchFamily="34" charset="-122"/>
                      </a:endParaRPr>
                    </a:p>
                  </a:txBody>
                  <a:tcPr marL="91428" marR="91428" marT="45714" marB="45714" anchor="ctr"/>
                </a:tc>
              </a:tr>
              <a:tr h="428569">
                <a:tc>
                  <a:txBody>
                    <a:bodyPr/>
                    <a:lstStyle/>
                    <a:p>
                      <a:pPr>
                        <a:buNone/>
                      </a:pPr>
                      <a:r>
                        <a:rPr lang="zh-CN" altLang="en-US" sz="1600" b="0">
                          <a:solidFill>
                            <a:schemeClr val="tx1"/>
                          </a:solidFill>
                          <a:latin typeface="微软雅黑" pitchFamily="34" charset="-122"/>
                          <a:ea typeface="微软雅黑" pitchFamily="34" charset="-122"/>
                        </a:rPr>
                        <a:t>审批方式</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zh-CN" altLang="en-US" sz="1600" b="1" dirty="0">
                          <a:solidFill>
                            <a:srgbClr val="BE1007"/>
                          </a:solidFill>
                          <a:latin typeface="微软雅黑" pitchFamily="34" charset="-122"/>
                          <a:ea typeface="微软雅黑" pitchFamily="34" charset="-122"/>
                          <a:cs typeface="微软雅黑" pitchFamily="34" charset="-122"/>
                        </a:rPr>
                        <a:t>线上审批</a:t>
                      </a:r>
                      <a:r>
                        <a:rPr lang="en-US" altLang="zh-CN" sz="1600" b="1" dirty="0">
                          <a:solidFill>
                            <a:srgbClr val="BE1007"/>
                          </a:solidFill>
                          <a:latin typeface="微软雅黑" pitchFamily="34" charset="-122"/>
                          <a:ea typeface="微软雅黑" pitchFamily="34" charset="-122"/>
                          <a:cs typeface="微软雅黑" pitchFamily="34" charset="-122"/>
                        </a:rPr>
                        <a:t>+</a:t>
                      </a:r>
                      <a:r>
                        <a:rPr lang="zh-CN" altLang="en-US" sz="1600" b="1" dirty="0">
                          <a:solidFill>
                            <a:srgbClr val="BE1007"/>
                          </a:solidFill>
                          <a:latin typeface="微软雅黑" pitchFamily="34" charset="-122"/>
                          <a:ea typeface="微软雅黑" pitchFamily="34" charset="-122"/>
                          <a:cs typeface="微软雅黑" pitchFamily="34" charset="-122"/>
                        </a:rPr>
                        <a:t>合同面签</a:t>
                      </a:r>
                      <a:r>
                        <a:rPr lang="en-US" altLang="zh-CN" sz="1600" b="1" dirty="0">
                          <a:solidFill>
                            <a:srgbClr val="BE1007"/>
                          </a:solidFill>
                          <a:latin typeface="微软雅黑" pitchFamily="34" charset="-122"/>
                          <a:ea typeface="微软雅黑" pitchFamily="34" charset="-122"/>
                          <a:cs typeface="微软雅黑" pitchFamily="34" charset="-122"/>
                        </a:rPr>
                        <a:t>→</a:t>
                      </a:r>
                      <a:r>
                        <a:rPr lang="zh-CN" altLang="en-US" sz="1600" b="1" dirty="0">
                          <a:solidFill>
                            <a:srgbClr val="BE1007"/>
                          </a:solidFill>
                          <a:latin typeface="微软雅黑" pitchFamily="34" charset="-122"/>
                          <a:ea typeface="微软雅黑" pitchFamily="34" charset="-122"/>
                          <a:cs typeface="微软雅黑" pitchFamily="34" charset="-122"/>
                        </a:rPr>
                        <a:t>纯线上</a:t>
                      </a:r>
                      <a:endParaRPr lang="zh-CN" altLang="en-US" sz="1600" b="1" dirty="0">
                        <a:solidFill>
                          <a:srgbClr val="BE1007"/>
                        </a:solidFill>
                        <a:latin typeface="微软雅黑" pitchFamily="34" charset="-122"/>
                        <a:ea typeface="微软雅黑" pitchFamily="34" charset="-122"/>
                        <a:cs typeface="微软雅黑" pitchFamily="34" charset="-122"/>
                      </a:endParaRPr>
                    </a:p>
                  </a:txBody>
                  <a:tcPr marL="91428" marR="91428" marT="45714" marB="45714" anchor="ctr"/>
                </a:tc>
              </a:tr>
              <a:tr h="426664">
                <a:tc>
                  <a:txBody>
                    <a:bodyPr/>
                    <a:lstStyle/>
                    <a:p>
                      <a:pPr>
                        <a:buNone/>
                      </a:pPr>
                      <a:r>
                        <a:rPr lang="zh-CN" altLang="en-US" sz="1600" b="0">
                          <a:solidFill>
                            <a:schemeClr val="tx1"/>
                          </a:solidFill>
                          <a:latin typeface="微软雅黑" pitchFamily="34" charset="-122"/>
                          <a:ea typeface="微软雅黑" pitchFamily="34" charset="-122"/>
                        </a:rPr>
                        <a:t>产品形式</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a:buNone/>
                      </a:pPr>
                      <a:r>
                        <a:rPr lang="zh-CN" altLang="en-US" sz="1600" b="0">
                          <a:solidFill>
                            <a:schemeClr val="tx1"/>
                          </a:solidFill>
                          <a:latin typeface="微软雅黑" pitchFamily="34" charset="-122"/>
                          <a:ea typeface="微软雅黑" pitchFamily="34" charset="-122"/>
                        </a:rPr>
                        <a:t>纯信用、随借随还</a:t>
                      </a:r>
                      <a:endParaRPr lang="zh-CN" altLang="en-US" sz="1600" b="0">
                        <a:solidFill>
                          <a:schemeClr val="tx1"/>
                        </a:solidFill>
                        <a:latin typeface="微软雅黑" pitchFamily="34" charset="-122"/>
                        <a:ea typeface="微软雅黑" pitchFamily="34" charset="-122"/>
                      </a:endParaRPr>
                    </a:p>
                  </a:txBody>
                  <a:tcPr marL="91428" marR="91428" marT="45714" marB="45714" anchor="ctr"/>
                </a:tc>
              </a:tr>
              <a:tr h="427934">
                <a:tc>
                  <a:txBody>
                    <a:bodyPr/>
                    <a:lstStyle/>
                    <a:p>
                      <a:pPr>
                        <a:buNone/>
                      </a:pPr>
                      <a:r>
                        <a:rPr lang="zh-CN" altLang="en-US" sz="1600" b="0">
                          <a:solidFill>
                            <a:schemeClr val="tx1"/>
                          </a:solidFill>
                          <a:latin typeface="微软雅黑" pitchFamily="34" charset="-122"/>
                          <a:ea typeface="微软雅黑" pitchFamily="34" charset="-122"/>
                        </a:rPr>
                        <a:t>放款速度</a:t>
                      </a:r>
                      <a:endParaRPr lang="zh-CN" altLang="en-US" sz="1600" b="0">
                        <a:solidFill>
                          <a:schemeClr val="tx1"/>
                        </a:solidFill>
                        <a:latin typeface="微软雅黑" pitchFamily="34" charset="-122"/>
                        <a:ea typeface="微软雅黑" pitchFamily="34" charset="-122"/>
                      </a:endParaRPr>
                    </a:p>
                  </a:txBody>
                  <a:tcPr marL="91428" marR="91428" marT="45714" marB="45714" anchor="ctr"/>
                </a:tc>
                <a:tc>
                  <a:txBody>
                    <a:bodyPr/>
                    <a:lstStyle/>
                    <a:p>
                      <a:pPr marL="0" marR="0" lvl="0" indent="0" algn="l" defTabSz="457200" rtl="0" eaLnBrk="0" fontAlgn="base" latinLnBrk="0" hangingPunct="0">
                        <a:lnSpc>
                          <a:spcPct val="100000"/>
                        </a:lnSpc>
                        <a:spcBef>
                          <a:spcPct val="20000"/>
                        </a:spcBef>
                        <a:spcAft>
                          <a:spcPct val="0"/>
                        </a:spcAft>
                        <a:buClrTx/>
                        <a:buSzTx/>
                        <a:buFontTx/>
                        <a:buNone/>
                        <a:defRPr/>
                      </a:pPr>
                      <a:r>
                        <a:rPr lang="en-US" altLang="zh-CN" sz="1600" b="1" dirty="0">
                          <a:solidFill>
                            <a:srgbClr val="BE1007"/>
                          </a:solidFill>
                          <a:latin typeface="微软雅黑" pitchFamily="34" charset="-122"/>
                          <a:ea typeface="微软雅黑" pitchFamily="34" charset="-122"/>
                          <a:cs typeface="微软雅黑" pitchFamily="34" charset="-122"/>
                        </a:rPr>
                        <a:t>3</a:t>
                      </a:r>
                      <a:r>
                        <a:rPr lang="zh-CN" altLang="en-US" sz="1600" b="1" dirty="0">
                          <a:solidFill>
                            <a:srgbClr val="BE1007"/>
                          </a:solidFill>
                          <a:latin typeface="微软雅黑" pitchFamily="34" charset="-122"/>
                          <a:ea typeface="微软雅黑" pitchFamily="34" charset="-122"/>
                          <a:cs typeface="微软雅黑" pitchFamily="34" charset="-122"/>
                        </a:rPr>
                        <a:t>个工作日</a:t>
                      </a:r>
                      <a:r>
                        <a:rPr lang="en-US" altLang="zh-CN" sz="1600" b="1" dirty="0">
                          <a:solidFill>
                            <a:srgbClr val="BE1007"/>
                          </a:solidFill>
                          <a:latin typeface="微软雅黑" pitchFamily="34" charset="-122"/>
                          <a:ea typeface="微软雅黑" pitchFamily="34" charset="-122"/>
                          <a:cs typeface="微软雅黑" pitchFamily="34" charset="-122"/>
                        </a:rPr>
                        <a:t>→1</a:t>
                      </a:r>
                      <a:r>
                        <a:rPr lang="zh-CN" altLang="en-US" sz="1600" b="1" dirty="0">
                          <a:solidFill>
                            <a:srgbClr val="BE1007"/>
                          </a:solidFill>
                          <a:latin typeface="微软雅黑" pitchFamily="34" charset="-122"/>
                          <a:ea typeface="微软雅黑" pitchFamily="34" charset="-122"/>
                          <a:cs typeface="微软雅黑" pitchFamily="34" charset="-122"/>
                        </a:rPr>
                        <a:t>个工作日内</a:t>
                      </a:r>
                      <a:endParaRPr lang="zh-CN" altLang="en-US" sz="1600" b="1" dirty="0">
                        <a:solidFill>
                          <a:srgbClr val="BE1007"/>
                        </a:solidFill>
                        <a:latin typeface="微软雅黑" pitchFamily="34" charset="-122"/>
                        <a:ea typeface="微软雅黑" pitchFamily="34" charset="-122"/>
                        <a:cs typeface="微软雅黑" pitchFamily="34" charset="-122"/>
                      </a:endParaRPr>
                    </a:p>
                  </a:txBody>
                  <a:tcPr marL="91428" marR="91428" marT="45714" marB="45714" anchor="ctr"/>
                </a:tc>
              </a:tr>
            </a:tbl>
          </a:graphicData>
        </a:graphic>
      </p:graphicFrame>
      <p:graphicFrame>
        <p:nvGraphicFramePr>
          <p:cNvPr id="6" name="图表 5"/>
          <p:cNvGraphicFramePr/>
          <p:nvPr/>
        </p:nvGraphicFramePr>
        <p:xfrm>
          <a:off x="5482511" y="2408213"/>
          <a:ext cx="6230444" cy="3386014"/>
        </p:xfrm>
        <a:graphic>
          <a:graphicData uri="http://schemas.openxmlformats.org/drawingml/2006/chart">
            <c:chart xmlns:c="http://schemas.openxmlformats.org/drawingml/2006/chart" xmlns:r="http://schemas.openxmlformats.org/officeDocument/2006/relationships" r:id="rId1"/>
          </a:graphicData>
        </a:graphic>
      </p:graphicFrame>
      <p:sp>
        <p:nvSpPr>
          <p:cNvPr id="7" name="矩形 6"/>
          <p:cNvSpPr/>
          <p:nvPr/>
        </p:nvSpPr>
        <p:spPr>
          <a:xfrm>
            <a:off x="9748520" y="2646306"/>
            <a:ext cx="1299041" cy="2824112"/>
          </a:xfrm>
          <a:prstGeom prst="rect">
            <a:avLst/>
          </a:prstGeom>
          <a:solidFill>
            <a:srgbClr val="FFFF00">
              <a:alpha val="27000"/>
            </a:srgbClr>
          </a:solid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806298" y="2680592"/>
            <a:ext cx="1206978" cy="275554"/>
          </a:xfrm>
          <a:prstGeom prst="rect">
            <a:avLst/>
          </a:prstGeom>
          <a:noFill/>
        </p:spPr>
        <p:txBody>
          <a:bodyPr wrap="square" rtlCol="0">
            <a:spAutoFit/>
          </a:bodyPr>
          <a:lstStyle/>
          <a:p>
            <a:pPr algn="ctr"/>
            <a:r>
              <a:rPr lang="zh-CN" altLang="en-US" sz="1200" b="1">
                <a:solidFill>
                  <a:srgbClr val="C00000"/>
                </a:solidFill>
                <a:latin typeface="微软雅黑" pitchFamily="34" charset="-122"/>
                <a:ea typeface="微软雅黑" pitchFamily="34" charset="-122"/>
              </a:rPr>
              <a:t>二期上线</a:t>
            </a:r>
            <a:endParaRPr lang="zh-CN" altLang="en-US" sz="1200" b="1">
              <a:solidFill>
                <a:srgbClr val="C00000"/>
              </a:solidFill>
              <a:latin typeface="微软雅黑" pitchFamily="34" charset="-122"/>
              <a:ea typeface="微软雅黑" pitchFamily="3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180425174835"/>
          <p:cNvPicPr>
            <a:picLocks noChangeAspect="1"/>
          </p:cNvPicPr>
          <p:nvPr/>
        </p:nvPicPr>
        <p:blipFill>
          <a:blip r:embed="rId1"/>
          <a:stretch>
            <a:fillRect/>
          </a:stretch>
        </p:blipFill>
        <p:spPr>
          <a:xfrm>
            <a:off x="218094" y="124414"/>
            <a:ext cx="11754224" cy="6610759"/>
          </a:xfrm>
          <a:prstGeom prst="rect">
            <a:avLst/>
          </a:prstGeom>
        </p:spPr>
      </p:pic>
      <p:sp>
        <p:nvSpPr>
          <p:cNvPr id="2" name="标题 1"/>
          <p:cNvSpPr>
            <a:spLocks noGrp="1"/>
          </p:cNvSpPr>
          <p:nvPr>
            <p:ph type="title"/>
          </p:nvPr>
        </p:nvSpPr>
        <p:spPr/>
        <p:txBody>
          <a:bodyPr/>
          <a:lstStyle/>
          <a:p>
            <a:r>
              <a:rPr lang="zh-CN" altLang="en-US" dirty="0"/>
              <a:t>合作机构总览</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20665" y="1917626"/>
            <a:ext cx="1783080" cy="1014730"/>
          </a:xfrm>
          <a:prstGeom prst="rect">
            <a:avLst/>
          </a:prstGeom>
          <a:noFill/>
        </p:spPr>
        <p:txBody>
          <a:bodyPr wrap="none" rtlCol="0">
            <a:spAutoFit/>
          </a:bodyPr>
          <a:lstStyle/>
          <a:p>
            <a:r>
              <a:rPr lang="zh-CN" altLang="en-US" sz="6000" b="1" spc="300" dirty="0">
                <a:solidFill>
                  <a:schemeClr val="tx1">
                    <a:lumMod val="75000"/>
                    <a:lumOff val="25000"/>
                  </a:schemeClr>
                </a:solidFill>
                <a:latin typeface="微软雅黑" pitchFamily="34" charset="-122"/>
                <a:ea typeface="微软雅黑" pitchFamily="34" charset="-122"/>
              </a:rPr>
              <a:t>谢谢</a:t>
            </a:r>
            <a:endParaRPr lang="zh-CN" altLang="en-US" sz="6000" b="1" spc="300" dirty="0">
              <a:solidFill>
                <a:schemeClr val="tx1">
                  <a:lumMod val="75000"/>
                  <a:lumOff val="25000"/>
                </a:schemeClr>
              </a:solidFill>
              <a:latin typeface="微软雅黑" pitchFamily="34" charset="-122"/>
              <a:ea typeface="微软雅黑" pitchFamily="34" charset="-122"/>
            </a:endParaRPr>
          </a:p>
        </p:txBody>
      </p:sp>
      <p:sp>
        <p:nvSpPr>
          <p:cNvPr id="3" name="TextBox 2"/>
          <p:cNvSpPr txBox="1"/>
          <p:nvPr/>
        </p:nvSpPr>
        <p:spPr>
          <a:xfrm>
            <a:off x="4644404" y="3328383"/>
            <a:ext cx="3135602" cy="584775"/>
          </a:xfrm>
          <a:prstGeom prst="rect">
            <a:avLst/>
          </a:prstGeom>
          <a:noFill/>
        </p:spPr>
        <p:txBody>
          <a:bodyPr wrap="none" rtlCol="0">
            <a:spAutoFit/>
          </a:bodyPr>
          <a:lstStyle/>
          <a:p>
            <a:r>
              <a:rPr lang="en-US" altLang="zh-CN" sz="3200" spc="300" dirty="0">
                <a:solidFill>
                  <a:schemeClr val="tx1">
                    <a:lumMod val="75000"/>
                    <a:lumOff val="25000"/>
                  </a:schemeClr>
                </a:solidFill>
                <a:latin typeface="微软雅黑" pitchFamily="34" charset="-122"/>
                <a:ea typeface="微软雅黑" pitchFamily="34" charset="-122"/>
              </a:rPr>
              <a:t>THANK YOU!</a:t>
            </a:r>
            <a:endParaRPr lang="zh-CN" altLang="en-US" sz="3200" spc="300" dirty="0">
              <a:solidFill>
                <a:schemeClr val="tx1">
                  <a:lumMod val="75000"/>
                  <a:lumOff val="25000"/>
                </a:schemeClr>
              </a:solidFill>
              <a:latin typeface="微软雅黑" pitchFamily="34" charset="-122"/>
              <a:ea typeface="微软雅黑"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95918" y="388324"/>
            <a:ext cx="2830830" cy="523240"/>
          </a:xfrm>
          <a:prstGeom prst="rect">
            <a:avLst/>
          </a:prstGeom>
          <a:noFill/>
        </p:spPr>
        <p:txBody>
          <a:bodyPr wrap="square" rtlCol="0">
            <a:normAutofit fontScale="97500"/>
          </a:bodyPr>
          <a:lstStyle>
            <a:defPPr>
              <a:defRPr lang="zh-CN"/>
            </a:defPPr>
            <a:lvl1pPr algn="dist">
              <a:defRPr sz="2800" b="1">
                <a:solidFill>
                  <a:schemeClr val="bg1"/>
                </a:solidFill>
              </a:defRPr>
            </a:lvl1pPr>
          </a:lstStyle>
          <a:p>
            <a:pPr algn="r"/>
            <a:r>
              <a:rPr lang="zh-CN" altLang="en-US" sz="2300" dirty="0">
                <a:solidFill>
                  <a:schemeClr val="tx1"/>
                </a:solidFill>
                <a:latin typeface="微软雅黑" pitchFamily="34" charset="-122"/>
                <a:ea typeface="微软雅黑" pitchFamily="34" charset="-122"/>
                <a:cs typeface="+mj-cs"/>
              </a:rPr>
              <a:t>  中国</a:t>
            </a:r>
            <a:r>
              <a:rPr lang="zh-CN" altLang="en-US" sz="2200" dirty="0">
                <a:solidFill>
                  <a:schemeClr val="tx1"/>
                </a:solidFill>
                <a:latin typeface="微软雅黑" pitchFamily="34" charset="-122"/>
                <a:ea typeface="微软雅黑" pitchFamily="34" charset="-122"/>
                <a:cs typeface="+mj-cs"/>
              </a:rPr>
              <a:t>的政策</a:t>
            </a:r>
            <a:r>
              <a:rPr lang="en-US" altLang="zh-CN" sz="2200" dirty="0">
                <a:solidFill>
                  <a:schemeClr val="tx1"/>
                </a:solidFill>
                <a:latin typeface="微软雅黑" pitchFamily="34" charset="-122"/>
                <a:ea typeface="微软雅黑" pitchFamily="34" charset="-122"/>
                <a:cs typeface="+mj-cs"/>
              </a:rPr>
              <a:t>“</a:t>
            </a:r>
            <a:r>
              <a:rPr lang="zh-CN" altLang="en-US" sz="2200" dirty="0">
                <a:solidFill>
                  <a:schemeClr val="tx1"/>
                </a:solidFill>
                <a:latin typeface="微软雅黑" pitchFamily="34" charset="-122"/>
                <a:ea typeface="微软雅黑" pitchFamily="34" charset="-122"/>
                <a:cs typeface="+mj-cs"/>
              </a:rPr>
              <a:t>土壤</a:t>
            </a:r>
            <a:r>
              <a:rPr lang="en-US" altLang="zh-CN" sz="2200" dirty="0">
                <a:solidFill>
                  <a:schemeClr val="tx1"/>
                </a:solidFill>
                <a:latin typeface="微软雅黑" pitchFamily="34" charset="-122"/>
                <a:ea typeface="微软雅黑" pitchFamily="34" charset="-122"/>
                <a:cs typeface="+mj-cs"/>
              </a:rPr>
              <a:t>”</a:t>
            </a:r>
            <a:endParaRPr lang="en-US" altLang="zh-CN" sz="2200" dirty="0">
              <a:solidFill>
                <a:schemeClr val="tx1"/>
              </a:solidFill>
              <a:latin typeface="微软雅黑" pitchFamily="34" charset="-122"/>
              <a:ea typeface="微软雅黑" pitchFamily="34" charset="-122"/>
              <a:cs typeface="+mj-cs"/>
            </a:endParaRPr>
          </a:p>
        </p:txBody>
      </p:sp>
      <p:grpSp>
        <p:nvGrpSpPr>
          <p:cNvPr id="5" name="组合 4"/>
          <p:cNvGrpSpPr/>
          <p:nvPr/>
        </p:nvGrpSpPr>
        <p:grpSpPr>
          <a:xfrm>
            <a:off x="895918" y="4412050"/>
            <a:ext cx="3288665" cy="440055"/>
            <a:chOff x="1135" y="2585"/>
            <a:chExt cx="5179" cy="693"/>
          </a:xfrm>
          <a:noFill/>
        </p:grpSpPr>
        <p:sp>
          <p:nvSpPr>
            <p:cNvPr id="6" name="流程图: 可选过程 5"/>
            <p:cNvSpPr/>
            <p:nvPr/>
          </p:nvSpPr>
          <p:spPr>
            <a:xfrm>
              <a:off x="1147" y="2585"/>
              <a:ext cx="3576" cy="659"/>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p:cNvSpPr txBox="1"/>
            <p:nvPr/>
          </p:nvSpPr>
          <p:spPr>
            <a:xfrm>
              <a:off x="1135" y="2624"/>
              <a:ext cx="5179" cy="654"/>
            </a:xfrm>
            <a:prstGeom prst="rect">
              <a:avLst/>
            </a:prstGeom>
            <a:grpFill/>
          </p:spPr>
          <p:txBody>
            <a:bodyPr wrap="square" rtlCol="0">
              <a:spAutoFit/>
            </a:bodyPr>
            <a:lstStyle/>
            <a:p>
              <a:r>
                <a:rPr lang="zh-CN" altLang="en-US" b="1" dirty="0"/>
                <a:t>实施国家大数据战略 </a:t>
              </a:r>
              <a:endParaRPr lang="zh-CN" altLang="en-US" b="1" dirty="0"/>
            </a:p>
          </p:txBody>
        </p:sp>
      </p:grpSp>
      <p:grpSp>
        <p:nvGrpSpPr>
          <p:cNvPr id="8" name="组合 7"/>
          <p:cNvGrpSpPr/>
          <p:nvPr/>
        </p:nvGrpSpPr>
        <p:grpSpPr>
          <a:xfrm>
            <a:off x="798829" y="1285240"/>
            <a:ext cx="3288665" cy="448310"/>
            <a:chOff x="1155" y="7647"/>
            <a:chExt cx="4252" cy="706"/>
          </a:xfrm>
          <a:noFill/>
        </p:grpSpPr>
        <p:sp>
          <p:nvSpPr>
            <p:cNvPr id="9" name="流程图: 可选过程 8"/>
            <p:cNvSpPr/>
            <p:nvPr/>
          </p:nvSpPr>
          <p:spPr>
            <a:xfrm>
              <a:off x="1155" y="7647"/>
              <a:ext cx="4252" cy="659"/>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1283" y="7699"/>
              <a:ext cx="4094" cy="654"/>
            </a:xfrm>
            <a:prstGeom prst="rect">
              <a:avLst/>
            </a:prstGeom>
            <a:grpFill/>
          </p:spPr>
          <p:txBody>
            <a:bodyPr wrap="square" rtlCol="0">
              <a:spAutoFit/>
            </a:bodyPr>
            <a:lstStyle/>
            <a:p>
              <a:r>
                <a:rPr lang="zh-CN" altLang="en-US" b="1" dirty="0"/>
                <a:t>强化小微企业融资服务</a:t>
              </a:r>
              <a:endParaRPr lang="zh-CN" altLang="en-US" b="1" dirty="0"/>
            </a:p>
          </p:txBody>
        </p:sp>
      </p:grpSp>
      <p:sp>
        <p:nvSpPr>
          <p:cNvPr id="11" name="文本框 10"/>
          <p:cNvSpPr txBox="1"/>
          <p:nvPr/>
        </p:nvSpPr>
        <p:spPr>
          <a:xfrm>
            <a:off x="895918" y="5023555"/>
            <a:ext cx="10010775" cy="583565"/>
          </a:xfrm>
          <a:prstGeom prst="rect">
            <a:avLst/>
          </a:prstGeom>
          <a:noFill/>
        </p:spPr>
        <p:txBody>
          <a:bodyPr wrap="square" rtlCol="0">
            <a:spAutoFit/>
          </a:bodyPr>
          <a:lstStyle/>
          <a:p>
            <a:r>
              <a:rPr lang="en-US" altLang="zh-CN" sz="1600">
                <a:sym typeface="+mn-ea"/>
              </a:rPr>
              <a:t>2015</a:t>
            </a:r>
            <a:r>
              <a:rPr lang="zh-CN" altLang="en-US" sz="1600">
                <a:sym typeface="+mn-ea"/>
              </a:rPr>
              <a:t>年，十八届五中全会首次提出</a:t>
            </a:r>
            <a:r>
              <a:rPr lang="en-US" altLang="zh-CN" sz="1600">
                <a:sym typeface="+mn-ea"/>
              </a:rPr>
              <a:t>“</a:t>
            </a:r>
            <a:r>
              <a:rPr lang="zh-CN" altLang="en-US" sz="1600">
                <a:sym typeface="+mn-ea"/>
              </a:rPr>
              <a:t>国家大数据战略</a:t>
            </a:r>
            <a:r>
              <a:rPr lang="en-US" altLang="zh-CN" sz="1600">
                <a:sym typeface="+mn-ea"/>
              </a:rPr>
              <a:t>”</a:t>
            </a:r>
            <a:r>
              <a:rPr lang="zh-CN" altLang="en-US" sz="1600">
                <a:sym typeface="+mn-ea"/>
              </a:rPr>
              <a:t>，</a:t>
            </a:r>
            <a:r>
              <a:rPr lang="zh-CN" altLang="en-US" sz="1600"/>
              <a:t>2017年《大数据产业发展规划(2016-2020年)》正式实施。战略在大数据前沿技术研发、数据开放共享、隐私安全保护、人才培养等方面做了前瞻性布局。</a:t>
            </a:r>
            <a:endParaRPr lang="zh-CN" altLang="en-US" sz="1600"/>
          </a:p>
        </p:txBody>
      </p:sp>
      <p:sp>
        <p:nvSpPr>
          <p:cNvPr id="12" name="文本框 11"/>
          <p:cNvSpPr txBox="1"/>
          <p:nvPr/>
        </p:nvSpPr>
        <p:spPr>
          <a:xfrm>
            <a:off x="895918" y="3242197"/>
            <a:ext cx="9853295" cy="829945"/>
          </a:xfrm>
          <a:prstGeom prst="rect">
            <a:avLst/>
          </a:prstGeom>
          <a:noFill/>
        </p:spPr>
        <p:txBody>
          <a:bodyPr wrap="square" rtlCol="0">
            <a:spAutoFit/>
          </a:bodyPr>
          <a:lstStyle/>
          <a:p>
            <a:r>
              <a:rPr lang="zh-CN" altLang="en-US" sz="1600" dirty="0"/>
              <a:t>2014年6月，国务院发布《社会信用体系建设规划纲要(2014-2020年)》，我国启动社会信用体系建设，建立信用档案、信用公示制度和黑名单制度，加强信用约束，加大失信成本。特别是要求在各大金融机构和平台强化信用体系建设，提升数据归集能力时。</a:t>
            </a:r>
            <a:endParaRPr lang="zh-CN" altLang="en-US" sz="1600" dirty="0"/>
          </a:p>
        </p:txBody>
      </p:sp>
      <p:sp>
        <p:nvSpPr>
          <p:cNvPr id="13" name="文本框 12"/>
          <p:cNvSpPr txBox="1"/>
          <p:nvPr/>
        </p:nvSpPr>
        <p:spPr>
          <a:xfrm>
            <a:off x="902970" y="1760537"/>
            <a:ext cx="9500870" cy="583565"/>
          </a:xfrm>
          <a:prstGeom prst="rect">
            <a:avLst/>
          </a:prstGeom>
          <a:noFill/>
        </p:spPr>
        <p:txBody>
          <a:bodyPr wrap="square" rtlCol="0">
            <a:spAutoFit/>
          </a:bodyPr>
          <a:lstStyle/>
          <a:p>
            <a:r>
              <a:rPr lang="zh-CN" altLang="en-US" sz="1600" dirty="0"/>
              <a:t>2013年以来，国务院出台一系列措施，加大差异化政策支持，引导金融机构持续强化小微企业融资服务。在狠抓现有政策落实的同时，采取减税、定向降准等手段，激励金融机构进一步加大对小微企业的支持。</a:t>
            </a:r>
            <a:endParaRPr lang="zh-CN" altLang="en-US" sz="1600" dirty="0"/>
          </a:p>
        </p:txBody>
      </p:sp>
      <p:grpSp>
        <p:nvGrpSpPr>
          <p:cNvPr id="14" name="组合 13"/>
          <p:cNvGrpSpPr/>
          <p:nvPr/>
        </p:nvGrpSpPr>
        <p:grpSpPr>
          <a:xfrm>
            <a:off x="784725" y="2627517"/>
            <a:ext cx="3411855" cy="440690"/>
            <a:chOff x="1147" y="2585"/>
            <a:chExt cx="5373" cy="694"/>
          </a:xfrm>
          <a:noFill/>
        </p:grpSpPr>
        <p:sp>
          <p:nvSpPr>
            <p:cNvPr id="15" name="流程图: 可选过程 14"/>
            <p:cNvSpPr/>
            <p:nvPr/>
          </p:nvSpPr>
          <p:spPr>
            <a:xfrm>
              <a:off x="1147" y="2585"/>
              <a:ext cx="4252" cy="659"/>
            </a:xfrm>
            <a:prstGeom prst="flowChartAlternate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p:cNvSpPr txBox="1"/>
            <p:nvPr/>
          </p:nvSpPr>
          <p:spPr>
            <a:xfrm>
              <a:off x="1341" y="2625"/>
              <a:ext cx="5179" cy="654"/>
            </a:xfrm>
            <a:prstGeom prst="rect">
              <a:avLst/>
            </a:prstGeom>
            <a:grpFill/>
          </p:spPr>
          <p:txBody>
            <a:bodyPr wrap="square" rtlCol="0">
              <a:spAutoFit/>
            </a:bodyPr>
            <a:lstStyle/>
            <a:p>
              <a:r>
                <a:rPr lang="zh-CN" altLang="en-US" b="1" dirty="0">
                  <a:sym typeface="+mn-ea"/>
                </a:rPr>
                <a:t>推进社会信用体系建设</a:t>
              </a:r>
              <a:endParaRPr lang="zh-CN" altLang="en-US" b="1"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22598" y="415822"/>
            <a:ext cx="3602157" cy="523240"/>
          </a:xfrm>
          <a:prstGeom prst="rect">
            <a:avLst/>
          </a:prstGeom>
          <a:noFill/>
        </p:spPr>
        <p:txBody>
          <a:bodyPr wrap="square" rtlCol="0">
            <a:noAutofit/>
          </a:bodyPr>
          <a:lstStyle>
            <a:defPPr>
              <a:defRPr lang="zh-CN"/>
            </a:defPPr>
            <a:lvl1pPr algn="dist">
              <a:defRPr sz="2800" b="1">
                <a:solidFill>
                  <a:schemeClr val="bg1"/>
                </a:solidFill>
              </a:defRPr>
            </a:lvl1pPr>
          </a:lstStyle>
          <a:p>
            <a:pPr algn="r"/>
            <a:r>
              <a:rPr lang="zh-CN" altLang="en-US" sz="2200" dirty="0">
                <a:solidFill>
                  <a:schemeClr val="tx1"/>
                </a:solidFill>
                <a:latin typeface="微软雅黑" pitchFamily="34" charset="-122"/>
                <a:ea typeface="微软雅黑" pitchFamily="34" charset="-122"/>
                <a:cs typeface="+mj-cs"/>
              </a:rPr>
              <a:t>解决小微企业融资难题</a:t>
            </a:r>
            <a:endParaRPr lang="zh-CN" altLang="en-US" sz="2200" dirty="0">
              <a:solidFill>
                <a:schemeClr val="tx1"/>
              </a:solidFill>
              <a:latin typeface="微软雅黑" pitchFamily="34" charset="-122"/>
              <a:ea typeface="微软雅黑" pitchFamily="34" charset="-122"/>
              <a:cs typeface="+mj-cs"/>
            </a:endParaRPr>
          </a:p>
        </p:txBody>
      </p:sp>
      <p:sp>
        <p:nvSpPr>
          <p:cNvPr id="9" name="文本框 8"/>
          <p:cNvSpPr txBox="1"/>
          <p:nvPr/>
        </p:nvSpPr>
        <p:spPr>
          <a:xfrm>
            <a:off x="7785203" y="1912605"/>
            <a:ext cx="3710597" cy="415498"/>
          </a:xfrm>
          <a:prstGeom prst="rect">
            <a:avLst/>
          </a:prstGeom>
          <a:noFill/>
        </p:spPr>
        <p:txBody>
          <a:bodyPr wrap="square" rtlCol="0">
            <a:spAutoFit/>
          </a:bodyPr>
          <a:lstStyle/>
          <a:p>
            <a:r>
              <a:rPr lang="en-US" altLang="zh-CN" b="1" dirty="0"/>
              <a:t>“</a:t>
            </a:r>
            <a:r>
              <a:rPr lang="zh-CN" altLang="en-US" b="1" dirty="0"/>
              <a:t>银税互动</a:t>
            </a:r>
            <a:r>
              <a:rPr lang="en-US" altLang="zh-CN" b="1" dirty="0"/>
              <a:t>”</a:t>
            </a:r>
            <a:r>
              <a:rPr lang="zh-CN" altLang="en-US" b="1" dirty="0"/>
              <a:t>打破数据孤岛效应</a:t>
            </a:r>
            <a:endParaRPr lang="zh-CN" altLang="en-US" b="1" dirty="0"/>
          </a:p>
        </p:txBody>
      </p:sp>
      <p:sp>
        <p:nvSpPr>
          <p:cNvPr id="10" name="文本框 9"/>
          <p:cNvSpPr txBox="1"/>
          <p:nvPr/>
        </p:nvSpPr>
        <p:spPr>
          <a:xfrm>
            <a:off x="7964417" y="4227366"/>
            <a:ext cx="3456940" cy="415498"/>
          </a:xfrm>
          <a:prstGeom prst="rect">
            <a:avLst/>
          </a:prstGeom>
          <a:noFill/>
        </p:spPr>
        <p:txBody>
          <a:bodyPr wrap="square" rtlCol="0">
            <a:spAutoFit/>
          </a:bodyPr>
          <a:lstStyle/>
          <a:p>
            <a:r>
              <a:rPr lang="en-US" altLang="zh-CN" b="1"/>
              <a:t>“</a:t>
            </a:r>
            <a:r>
              <a:rPr lang="zh-CN" altLang="en-US" b="1"/>
              <a:t>营改增</a:t>
            </a:r>
            <a:r>
              <a:rPr lang="en-US" altLang="zh-CN" b="1"/>
              <a:t>”</a:t>
            </a:r>
            <a:r>
              <a:rPr lang="zh-CN" altLang="en-US" b="1"/>
              <a:t>使税收数据更规范</a:t>
            </a:r>
            <a:endParaRPr lang="zh-CN" altLang="en-US" b="1"/>
          </a:p>
        </p:txBody>
      </p:sp>
      <p:sp>
        <p:nvSpPr>
          <p:cNvPr id="11" name="文本框 10"/>
          <p:cNvSpPr txBox="1"/>
          <p:nvPr/>
        </p:nvSpPr>
        <p:spPr>
          <a:xfrm>
            <a:off x="7989499" y="4765507"/>
            <a:ext cx="3211830" cy="1076325"/>
          </a:xfrm>
          <a:prstGeom prst="rect">
            <a:avLst/>
          </a:prstGeom>
          <a:noFill/>
        </p:spPr>
        <p:txBody>
          <a:bodyPr wrap="square" rtlCol="0">
            <a:spAutoFit/>
          </a:bodyPr>
          <a:lstStyle/>
          <a:p>
            <a:r>
              <a:rPr lang="zh-CN" altLang="en-US" sz="1600" dirty="0"/>
              <a:t>自2016年5月1日起，中国全面推开税收营改增，营业税退出历史舞台，增值税制度更加规范，有利于企业涉税数据的归集与监控。</a:t>
            </a:r>
            <a:endParaRPr lang="zh-CN" altLang="en-US" sz="1600" dirty="0"/>
          </a:p>
        </p:txBody>
      </p:sp>
      <p:sp>
        <p:nvSpPr>
          <p:cNvPr id="12" name="文本框 11"/>
          <p:cNvSpPr txBox="1"/>
          <p:nvPr/>
        </p:nvSpPr>
        <p:spPr>
          <a:xfrm>
            <a:off x="7957432" y="2529648"/>
            <a:ext cx="3198495" cy="1568450"/>
          </a:xfrm>
          <a:prstGeom prst="rect">
            <a:avLst/>
          </a:prstGeom>
          <a:noFill/>
        </p:spPr>
        <p:txBody>
          <a:bodyPr wrap="square" rtlCol="0">
            <a:spAutoFit/>
          </a:bodyPr>
          <a:lstStyle/>
          <a:p>
            <a:r>
              <a:rPr lang="zh-CN" altLang="en-US" sz="1600" dirty="0"/>
              <a:t>2015年7月，国家税务总局和中国银监会出台了《关于开展“银税互动”助力小微企业发展活动的通知》，并于</a:t>
            </a:r>
            <a:r>
              <a:rPr lang="en-US" altLang="zh-CN" sz="1600" dirty="0"/>
              <a:t>2017</a:t>
            </a:r>
            <a:r>
              <a:rPr lang="zh-CN" altLang="en-US" sz="1600" dirty="0"/>
              <a:t>年进一步扩面升级。</a:t>
            </a:r>
            <a:r>
              <a:rPr lang="en-US" altLang="zh-CN" sz="1600" dirty="0"/>
              <a:t>“</a:t>
            </a:r>
            <a:r>
              <a:rPr lang="zh-CN" altLang="en-US" sz="1600" dirty="0"/>
              <a:t>银税互动</a:t>
            </a:r>
            <a:r>
              <a:rPr lang="en-US" altLang="zh-CN" sz="1600" dirty="0"/>
              <a:t>”</a:t>
            </a:r>
            <a:r>
              <a:rPr lang="zh-CN" altLang="en-US" sz="1600" dirty="0"/>
              <a:t>机制打破了原有封闭的纳税数据</a:t>
            </a:r>
            <a:r>
              <a:rPr lang="en-US" altLang="zh-CN" sz="1600" dirty="0"/>
              <a:t>“</a:t>
            </a:r>
            <a:r>
              <a:rPr lang="zh-CN" altLang="en-US" sz="1600" dirty="0"/>
              <a:t>孤岛效应</a:t>
            </a:r>
            <a:r>
              <a:rPr lang="en-US" altLang="zh-CN" sz="1600" dirty="0"/>
              <a:t>”</a:t>
            </a:r>
            <a:r>
              <a:rPr lang="zh-CN" altLang="en-US" sz="1600" dirty="0"/>
              <a:t>。</a:t>
            </a:r>
            <a:endParaRPr lang="zh-CN" altLang="en-US" sz="1600" dirty="0"/>
          </a:p>
        </p:txBody>
      </p:sp>
      <p:sp>
        <p:nvSpPr>
          <p:cNvPr id="13" name="文本框 12"/>
          <p:cNvSpPr txBox="1"/>
          <p:nvPr/>
        </p:nvSpPr>
        <p:spPr>
          <a:xfrm>
            <a:off x="8852828" y="1301051"/>
            <a:ext cx="1282065" cy="398780"/>
          </a:xfrm>
          <a:prstGeom prst="rect">
            <a:avLst/>
          </a:prstGeom>
          <a:noFill/>
        </p:spPr>
        <p:txBody>
          <a:bodyPr wrap="square" rtlCol="0">
            <a:spAutoFit/>
          </a:bodyPr>
          <a:lstStyle/>
          <a:p>
            <a:r>
              <a:rPr lang="zh-CN" altLang="en-US" sz="2000" b="1" dirty="0"/>
              <a:t>政策背景</a:t>
            </a:r>
            <a:endParaRPr lang="zh-CN" altLang="en-US" sz="2000" b="1" dirty="0"/>
          </a:p>
        </p:txBody>
      </p:sp>
      <p:sp>
        <p:nvSpPr>
          <p:cNvPr id="14" name="文本框 13"/>
          <p:cNvSpPr txBox="1"/>
          <p:nvPr/>
        </p:nvSpPr>
        <p:spPr>
          <a:xfrm>
            <a:off x="982638" y="1197546"/>
            <a:ext cx="4723130" cy="523220"/>
          </a:xfrm>
          <a:prstGeom prst="rect">
            <a:avLst/>
          </a:prstGeom>
          <a:noFill/>
        </p:spPr>
        <p:txBody>
          <a:bodyPr wrap="square" rtlCol="0">
            <a:spAutoFit/>
          </a:bodyPr>
          <a:lstStyle/>
          <a:p>
            <a:pPr algn="ctr"/>
            <a:r>
              <a:rPr lang="en-US" altLang="zh-CN" sz="2800" b="1" dirty="0"/>
              <a:t>“</a:t>
            </a:r>
            <a:r>
              <a:rPr lang="zh-CN" altLang="en-US" sz="2800" b="1" dirty="0"/>
              <a:t>互联网</a:t>
            </a:r>
            <a:r>
              <a:rPr lang="en-US" altLang="zh-CN" sz="2800" b="1" dirty="0"/>
              <a:t>+</a:t>
            </a:r>
            <a:r>
              <a:rPr lang="zh-CN" altLang="en-US" sz="2800" b="1" dirty="0"/>
              <a:t>税银服务</a:t>
            </a:r>
            <a:r>
              <a:rPr lang="en-US" altLang="zh-CN" sz="2800" b="1" dirty="0"/>
              <a:t>”</a:t>
            </a:r>
            <a:endParaRPr lang="en-US" altLang="zh-CN" sz="2800" b="1" dirty="0"/>
          </a:p>
        </p:txBody>
      </p:sp>
      <p:sp>
        <p:nvSpPr>
          <p:cNvPr id="15" name="文本框 14"/>
          <p:cNvSpPr txBox="1"/>
          <p:nvPr/>
        </p:nvSpPr>
        <p:spPr>
          <a:xfrm>
            <a:off x="864895" y="1973228"/>
            <a:ext cx="5187315" cy="1708160"/>
          </a:xfrm>
          <a:prstGeom prst="rect">
            <a:avLst/>
          </a:prstGeom>
          <a:noFill/>
        </p:spPr>
        <p:txBody>
          <a:bodyPr wrap="square" rtlCol="0">
            <a:spAutoFit/>
          </a:bodyPr>
          <a:lstStyle/>
          <a:p>
            <a:r>
              <a:rPr lang="en-US" altLang="zh-CN" dirty="0">
                <a:latin typeface="+mn-ea"/>
                <a:sym typeface="+mn-ea"/>
              </a:rPr>
              <a:t>“</a:t>
            </a:r>
            <a:r>
              <a:rPr lang="zh-CN" altLang="en-US" dirty="0">
                <a:latin typeface="+mn-ea"/>
                <a:sym typeface="+mn-ea"/>
              </a:rPr>
              <a:t>以税定信</a:t>
            </a:r>
            <a:r>
              <a:rPr lang="en-US" altLang="zh-CN" dirty="0">
                <a:latin typeface="+mn-ea"/>
                <a:sym typeface="+mn-ea"/>
              </a:rPr>
              <a:t>”</a:t>
            </a:r>
            <a:r>
              <a:rPr lang="zh-CN" altLang="en-US" dirty="0">
                <a:latin typeface="+mn-ea"/>
                <a:sym typeface="+mn-ea"/>
              </a:rPr>
              <a:t>的普惠金融服务，</a:t>
            </a:r>
            <a:r>
              <a:rPr lang="zh-CN" altLang="zh-CN" dirty="0">
                <a:latin typeface="+mn-ea"/>
                <a:sym typeface="+mn-ea"/>
              </a:rPr>
              <a:t>纳税企业（含个体工商户）可依据纳税信用情况，通过</a:t>
            </a:r>
            <a:r>
              <a:rPr lang="en-US" altLang="zh-CN" dirty="0">
                <a:latin typeface="+mn-ea"/>
                <a:sym typeface="+mn-ea"/>
              </a:rPr>
              <a:t>“</a:t>
            </a:r>
            <a:r>
              <a:rPr lang="zh-CN" altLang="en-US" dirty="0">
                <a:latin typeface="+mn-ea"/>
                <a:sym typeface="+mn-ea"/>
              </a:rPr>
              <a:t>税银服务平台</a:t>
            </a:r>
            <a:r>
              <a:rPr lang="en-US" altLang="zh-CN" dirty="0">
                <a:latin typeface="+mn-ea"/>
                <a:sym typeface="+mn-ea"/>
              </a:rPr>
              <a:t>”</a:t>
            </a:r>
            <a:r>
              <a:rPr lang="zh-CN" altLang="en-US" dirty="0">
                <a:latin typeface="+mn-ea"/>
                <a:sym typeface="+mn-ea"/>
              </a:rPr>
              <a:t>在线进行银行融资</a:t>
            </a:r>
            <a:r>
              <a:rPr lang="zh-CN" altLang="zh-CN" dirty="0">
                <a:latin typeface="+mn-ea"/>
                <a:sym typeface="+mn-ea"/>
              </a:rPr>
              <a:t>，可实现从申请、审批、放款全流程在线完成。</a:t>
            </a:r>
            <a:endParaRPr lang="zh-CN" altLang="zh-CN" dirty="0">
              <a:latin typeface="+mn-ea"/>
              <a:sym typeface="+mn-ea"/>
            </a:endParaRPr>
          </a:p>
        </p:txBody>
      </p:sp>
      <p:sp>
        <p:nvSpPr>
          <p:cNvPr id="16" name="矩形 15"/>
          <p:cNvSpPr/>
          <p:nvPr/>
        </p:nvSpPr>
        <p:spPr>
          <a:xfrm>
            <a:off x="1558702" y="3933850"/>
            <a:ext cx="4863574" cy="1974195"/>
          </a:xfrm>
          <a:prstGeom prst="rect">
            <a:avLst/>
          </a:prstGeom>
        </p:spPr>
        <p:txBody>
          <a:bodyPr wrap="square">
            <a:spAutoFit/>
          </a:bodyPr>
          <a:lstStyle/>
          <a:p>
            <a:pPr marL="285750" indent="-285750" algn="l" fontAlgn="auto">
              <a:lnSpc>
                <a:spcPct val="150000"/>
              </a:lnSpc>
              <a:spcAft>
                <a:spcPts val="0"/>
              </a:spcAft>
              <a:buClr>
                <a:srgbClr val="00B0F0"/>
              </a:buClr>
              <a:buFont typeface="Wingdings" charset="0"/>
              <a:buChar char="n"/>
            </a:pPr>
            <a:r>
              <a:rPr lang="zh-CN" altLang="en-US" kern="100" dirty="0">
                <a:latin typeface="微软雅黑" pitchFamily="34" charset="-122"/>
                <a:ea typeface="微软雅黑" pitchFamily="34" charset="-122"/>
                <a:cs typeface="Times New Roman" pitchFamily="18" charset="0"/>
                <a:sym typeface="+mn-ea"/>
              </a:rPr>
              <a:t>税务信用，符合银行风险偏好</a:t>
            </a:r>
            <a:endParaRPr lang="zh-CN" altLang="en-US" kern="100" dirty="0">
              <a:latin typeface="微软雅黑" pitchFamily="34" charset="-122"/>
              <a:ea typeface="微软雅黑" pitchFamily="34" charset="-122"/>
              <a:cs typeface="Times New Roman" pitchFamily="18" charset="0"/>
              <a:sym typeface="+mn-ea"/>
            </a:endParaRPr>
          </a:p>
          <a:p>
            <a:pPr marL="285750" indent="-285750" algn="l" fontAlgn="auto">
              <a:lnSpc>
                <a:spcPct val="150000"/>
              </a:lnSpc>
              <a:spcAft>
                <a:spcPts val="0"/>
              </a:spcAft>
              <a:buClr>
                <a:srgbClr val="00B0F0"/>
              </a:buClr>
              <a:buFont typeface="Wingdings" charset="0"/>
              <a:buChar char="n"/>
            </a:pPr>
            <a:r>
              <a:rPr lang="zh-CN" altLang="en-US" kern="100" dirty="0">
                <a:latin typeface="微软雅黑" pitchFamily="34" charset="-122"/>
                <a:ea typeface="微软雅黑" pitchFamily="34" charset="-122"/>
                <a:cs typeface="Times New Roman" pitchFamily="18" charset="0"/>
                <a:sym typeface="+mn-ea"/>
              </a:rPr>
              <a:t>提升服务半径，实现普惠金融</a:t>
            </a:r>
            <a:endParaRPr lang="zh-CN" altLang="en-US" kern="100" dirty="0">
              <a:latin typeface="微软雅黑" pitchFamily="34" charset="-122"/>
              <a:ea typeface="微软雅黑" pitchFamily="34" charset="-122"/>
              <a:cs typeface="Times New Roman" pitchFamily="18" charset="0"/>
              <a:sym typeface="+mn-ea"/>
            </a:endParaRPr>
          </a:p>
          <a:p>
            <a:pPr marL="285750" indent="-285750" algn="l" fontAlgn="auto">
              <a:lnSpc>
                <a:spcPct val="150000"/>
              </a:lnSpc>
              <a:spcAft>
                <a:spcPts val="0"/>
              </a:spcAft>
              <a:buClr>
                <a:srgbClr val="00B0F0"/>
              </a:buClr>
              <a:buFont typeface="Wingdings" charset="0"/>
              <a:buChar char="n"/>
            </a:pPr>
            <a:r>
              <a:rPr lang="zh-CN" altLang="en-US" kern="100" dirty="0">
                <a:latin typeface="微软雅黑" pitchFamily="34" charset="-122"/>
                <a:ea typeface="微软雅黑" pitchFamily="34" charset="-122"/>
                <a:cs typeface="Times New Roman" pitchFamily="18" charset="0"/>
                <a:sym typeface="+mn-ea"/>
              </a:rPr>
              <a:t>降本增效，重塑</a:t>
            </a:r>
            <a:r>
              <a:rPr lang="zh-CN" altLang="en-US" kern="100" dirty="0">
                <a:latin typeface="微软雅黑" pitchFamily="34" charset="-122"/>
                <a:ea typeface="微软雅黑" pitchFamily="34" charset="-122"/>
                <a:cs typeface="Times New Roman" pitchFamily="18" charset="0"/>
              </a:rPr>
              <a:t>小微信贷模式</a:t>
            </a:r>
            <a:endParaRPr lang="zh-CN" altLang="en-US" kern="100" dirty="0">
              <a:latin typeface="微软雅黑" pitchFamily="34" charset="-122"/>
              <a:ea typeface="微软雅黑" pitchFamily="34" charset="-122"/>
              <a:cs typeface="Times New Roman" pitchFamily="18" charset="0"/>
              <a:sym typeface="+mn-ea"/>
            </a:endParaRPr>
          </a:p>
          <a:p>
            <a:pPr marL="285750" indent="-285750" algn="l" fontAlgn="auto">
              <a:lnSpc>
                <a:spcPct val="150000"/>
              </a:lnSpc>
              <a:spcAft>
                <a:spcPts val="0"/>
              </a:spcAft>
              <a:buClr>
                <a:srgbClr val="00B0F0"/>
              </a:buClr>
              <a:buFont typeface="Wingdings" charset="0"/>
              <a:buChar char="n"/>
            </a:pPr>
            <a:r>
              <a:rPr lang="zh-CN" altLang="en-US" kern="100" dirty="0">
                <a:latin typeface="微软雅黑" pitchFamily="34" charset="-122"/>
                <a:ea typeface="微软雅黑" pitchFamily="34" charset="-122"/>
                <a:cs typeface="Times New Roman" pitchFamily="18" charset="0"/>
                <a:sym typeface="+mn-ea"/>
              </a:rPr>
              <a:t>数据驱动，易于实施风控管理</a:t>
            </a:r>
            <a:endParaRPr lang="zh-CN" altLang="en-US" b="1" kern="100" dirty="0">
              <a:latin typeface="微软雅黑" pitchFamily="34" charset="-122"/>
              <a:ea typeface="微软雅黑" pitchFamily="34" charset="-122"/>
              <a:cs typeface="Times New Roman" pitchFamily="18" charset="0"/>
              <a:sym typeface="+mn-ea"/>
            </a:endParaRPr>
          </a:p>
        </p:txBody>
      </p:sp>
      <p:grpSp>
        <p:nvGrpSpPr>
          <p:cNvPr id="3" name="组合 2"/>
          <p:cNvGrpSpPr/>
          <p:nvPr/>
        </p:nvGrpSpPr>
        <p:grpSpPr>
          <a:xfrm>
            <a:off x="7268820" y="1102773"/>
            <a:ext cx="4379595" cy="4805271"/>
            <a:chOff x="1469" y="2506"/>
            <a:chExt cx="6897" cy="8294"/>
          </a:xfrm>
        </p:grpSpPr>
        <p:sp>
          <p:nvSpPr>
            <p:cNvPr id="4" name="矩形 3"/>
            <p:cNvSpPr/>
            <p:nvPr>
              <p:custDataLst>
                <p:tags r:id="rId2"/>
              </p:custDataLst>
            </p:nvPr>
          </p:nvSpPr>
          <p:spPr>
            <a:xfrm>
              <a:off x="1469" y="2506"/>
              <a:ext cx="6897" cy="1231"/>
            </a:xfrm>
            <a:prstGeom prst="rect">
              <a:avLst/>
            </a:prstGeom>
            <a:gradFill flip="none" rotWithShape="1">
              <a:gsLst>
                <a:gs pos="0">
                  <a:schemeClr val="accent1">
                    <a:alpha val="56000"/>
                  </a:schemeClr>
                </a:gs>
                <a:gs pos="60000">
                  <a:schemeClr val="accent2">
                    <a:alpha val="65000"/>
                  </a:schemeClr>
                </a:gs>
                <a:gs pos="100000">
                  <a:schemeClr val="accent2">
                    <a:lumMod val="75000"/>
                    <a:alpha val="60000"/>
                  </a:schemeClr>
                </a:gs>
              </a:gsLst>
              <a:lin ang="7800000" scaled="0"/>
              <a:tileRect/>
            </a:gra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000" dirty="0">
                <a:solidFill>
                  <a:schemeClr val="tx1"/>
                </a:solidFill>
              </a:endParaRPr>
            </a:p>
          </p:txBody>
        </p:sp>
        <p:cxnSp>
          <p:nvCxnSpPr>
            <p:cNvPr id="5" name="直接连接符 4"/>
            <p:cNvCxnSpPr/>
            <p:nvPr>
              <p:custDataLst>
                <p:tags r:id="rId3"/>
              </p:custDataLst>
            </p:nvPr>
          </p:nvCxnSpPr>
          <p:spPr>
            <a:xfrm>
              <a:off x="1469" y="3529"/>
              <a:ext cx="0" cy="727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4"/>
              </p:custDataLst>
            </p:nvPr>
          </p:nvCxnSpPr>
          <p:spPr>
            <a:xfrm>
              <a:off x="8366" y="3529"/>
              <a:ext cx="0" cy="727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黎万彬设计工作盘\PPT\PPT使用之元素\品牌画册图形-png-20171115\品牌画册图形-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41"/>
            <a:ext cx="12171365" cy="685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4"/>
          <p:cNvSpPr txBox="1"/>
          <p:nvPr/>
        </p:nvSpPr>
        <p:spPr>
          <a:xfrm>
            <a:off x="577775" y="2783766"/>
            <a:ext cx="8520590" cy="646028"/>
          </a:xfrm>
          <a:prstGeom prst="rect">
            <a:avLst/>
          </a:prstGeom>
          <a:noFill/>
        </p:spPr>
        <p:txBody>
          <a:bodyPr anchor="ctr">
            <a:spAutoFit/>
          </a:bodyPr>
          <a:lstStyle>
            <a:defPPr>
              <a:defRPr lang="zh-CN"/>
            </a:defPPr>
            <a:lvl1pPr>
              <a:defRPr sz="1800">
                <a:solidFill>
                  <a:schemeClr val="tx1">
                    <a:lumMod val="75000"/>
                    <a:lumOff val="25000"/>
                  </a:schemeClr>
                </a:solidFill>
              </a:defRPr>
            </a:lvl1pPr>
          </a:lstStyle>
          <a:p>
            <a:pPr fontAlgn="ctr">
              <a:buFont typeface="Arial" pitchFamily="34" charset="0"/>
              <a:buNone/>
              <a:defRPr/>
            </a:pPr>
            <a:r>
              <a:rPr lang="en-US" altLang="zh-CN" sz="3600" b="1" kern="0" dirty="0">
                <a:solidFill>
                  <a:schemeClr val="bg1"/>
                </a:solidFill>
                <a:latin typeface="微软雅黑" pitchFamily="34" charset="-122"/>
                <a:ea typeface="微软雅黑" pitchFamily="34" charset="-122"/>
              </a:rPr>
              <a:t>PART 02     </a:t>
            </a:r>
            <a:r>
              <a:rPr lang="zh-CN" altLang="en-US" sz="3600" b="1" kern="0" dirty="0">
                <a:solidFill>
                  <a:schemeClr val="bg1"/>
                </a:solidFill>
                <a:latin typeface="微软雅黑" pitchFamily="34" charset="-122"/>
                <a:ea typeface="微软雅黑" pitchFamily="34" charset="-122"/>
              </a:rPr>
              <a:t>微众税银介绍</a:t>
            </a:r>
            <a:endParaRPr lang="zh-CN" altLang="en-US" sz="3600" b="1" kern="0" dirty="0">
              <a:solidFill>
                <a:schemeClr val="bg1"/>
              </a:solidFill>
              <a:latin typeface="微软雅黑" pitchFamily="34" charset="-122"/>
              <a:ea typeface="微软雅黑" pitchFamily="34" charset="-122"/>
            </a:endParaRPr>
          </a:p>
        </p:txBody>
      </p:sp>
    </p:spTree>
  </p:cSld>
  <p:clrMapOvr>
    <a:masterClrMapping/>
  </p:clrMapOvr>
</p:sld>
</file>

<file path=ppt/tags/tag1.xml><?xml version="1.0" encoding="utf-8"?>
<p:tagLst xmlns:p="http://schemas.openxmlformats.org/presentationml/2006/main">
  <p:tag name="KSO_WM_TEMPLATE_CATEGORY" val="custom"/>
  <p:tag name="KSO_WM_TEMPLATE_INDEX" val="20188976"/>
  <p:tag name="KSO_WM_TAG_VERSION" val="1.0"/>
  <p:tag name="KSO_WM_UNIT_TYPE" val="a"/>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UNIT_ID" val="custom20188976_4*a*1"/>
  <p:tag name="KSO_WM_UNIT_PRESET_TEXT" val="活动背景"/>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7"/>
  <p:tag name="KSO_WM_UNIT_ID" val="diagram160268_6*m_i*1_7"/>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8"/>
  <p:tag name="KSO_WM_UNIT_ID" val="diagram160268_6*m_i*1_8"/>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9"/>
  <p:tag name="KSO_WM_UNIT_ID" val="diagram160268_6*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10"/>
  <p:tag name="KSO_WM_UNIT_ID" val="diagram160268_6*m_i*1_10"/>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11"/>
  <p:tag name="KSO_WM_UNIT_ID" val="diagram160268_6*m_i*1_11"/>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5.xml><?xml version="1.0" encoding="utf-8"?>
<p:tagLst xmlns:p="http://schemas.openxmlformats.org/presentationml/2006/main">
  <p:tag name="KSO_WM_TEMPLATE_CATEGORY" val="custom"/>
  <p:tag name="KSO_WM_TEMPLATE_INDEX" val="20188976"/>
  <p:tag name="KSO_WM_TAG_VERSION" val="1.0"/>
  <p:tag name="KSO_WM_UNIT_TYPE" val="a"/>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UNIT_ID" val="custom20188976_4*a*1"/>
  <p:tag name="KSO_WM_UNIT_PRESET_TEXT" val="活动背景"/>
</p:tagLst>
</file>

<file path=ppt/tags/tag16.xml><?xml version="1.0" encoding="utf-8"?>
<p:tagLst xmlns:p="http://schemas.openxmlformats.org/presentationml/2006/main">
  <p:tag name="KSO_WM_TEMPLATE_CATEGORY" val="custom"/>
  <p:tag name="KSO_WM_TEMPLATE_INDEX" val="20188976"/>
  <p:tag name="KSO_WM_TAG_VERSION" val="1.0"/>
  <p:tag name="KSO_WM_UNIT_TYPE" val="a"/>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UNIT_ID" val="custom20188976_4*a*1"/>
  <p:tag name="KSO_WM_UNIT_PRESET_TEXT" val="活动背景"/>
</p:tagLst>
</file>

<file path=ppt/tags/tag17.xml><?xml version="1.0" encoding="utf-8"?>
<p:tagLst xmlns:p="http://schemas.openxmlformats.org/presentationml/2006/main">
  <p:tag name="KSO_WM_DIAGRAM_GROUP_CODE" val="l1_1"/>
  <p:tag name="KSO_WM_TAG_VERSION" val="1.0"/>
  <p:tag name="KSO_WM_BEAUTIFY_FLAG" val="#wm#"/>
  <p:tag name="KSO_WM_UNIT_TYPE" val="i"/>
  <p:tag name="KSO_WM_UNIT_ID" val="custom20188976_12*i*0"/>
  <p:tag name="KSO_WM_TEMPLATE_CATEGORY" val="custom"/>
  <p:tag name="KSO_WM_TEMPLATE_INDEX" val="20188976"/>
  <p:tag name="KSO_WM_UNIT_INDEX" val="0"/>
</p:tagLst>
</file>

<file path=ppt/tags/tag18.xml><?xml version="1.0" encoding="utf-8"?>
<p:tagLst xmlns:p="http://schemas.openxmlformats.org/presentationml/2006/main">
  <p:tag name="KSO_WM_DIAGRAM_GROUP_CODE" val="l1_1"/>
  <p:tag name="KSO_WM_TAG_VERSION" val="1.0"/>
  <p:tag name="KSO_WM_BEAUTIFY_FLAG" val="#wm#"/>
  <p:tag name="KSO_WM_UNIT_TYPE" val="i"/>
  <p:tag name="KSO_WM_UNIT_ID" val="custom20188976_12*i*23"/>
  <p:tag name="KSO_WM_TEMPLATE_CATEGORY" val="custom"/>
  <p:tag name="KSO_WM_TEMPLATE_INDEX" val="20188976"/>
  <p:tag name="KSO_WM_UNIT_INDEX" val="23"/>
</p:tagLst>
</file>

<file path=ppt/tags/tag19.xml><?xml version="1.0" encoding="utf-8"?>
<p:tagLst xmlns:p="http://schemas.openxmlformats.org/presentationml/2006/main">
  <p:tag name="KSO_WM_DIAGRAM_GROUP_CODE" val="l1_1"/>
  <p:tag name="KSO_WM_TAG_VERSION" val="1.0"/>
  <p:tag name="KSO_WM_BEAUTIFY_FLAG" val="#wm#"/>
  <p:tag name="KSO_WM_UNIT_TYPE" val="i"/>
  <p:tag name="KSO_WM_UNIT_ID" val="custom20188976_12*i*24"/>
  <p:tag name="KSO_WM_TEMPLATE_CATEGORY" val="custom"/>
  <p:tag name="KSO_WM_TEMPLATE_INDEX" val="20188976"/>
  <p:tag name="KSO_WM_UNIT_INDEX" val="24"/>
</p:tagLst>
</file>

<file path=ppt/tags/tag2.xml><?xml version="1.0" encoding="utf-8"?>
<p:tagLst xmlns:p="http://schemas.openxmlformats.org/presentationml/2006/main">
  <p:tag name="KSO_WM_TEMPLATE_CATEGORY" val="custom"/>
  <p:tag name="KSO_WM_TEMPLATE_INDEX" val="20188976"/>
  <p:tag name="KSO_WM_TAG_VERSION" val="1.0"/>
  <p:tag name="KSO_WM_UNIT_TYPE" val="a"/>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UNIT_ID" val="custom20188976_4*a*1"/>
  <p:tag name="KSO_WM_UNIT_PRESET_TEXT" val="活动背景"/>
</p:tagLst>
</file>

<file path=ppt/tags/tag20.xml><?xml version="1.0" encoding="utf-8"?>
<p:tagLst xmlns:p="http://schemas.openxmlformats.org/presentationml/2006/main">
  <p:tag name="KSO_WM_TEMPLATE_CATEGORY" val="custom"/>
  <p:tag name="KSO_WM_TEMPLATE_INDEX" val="20188976"/>
  <p:tag name="KSO_WM_TAG_VERSION" val="1.0"/>
  <p:tag name="KSO_WM_UNIT_TYPE" val="a"/>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UNIT_ID" val="custom20188976_4*a*1"/>
  <p:tag name="KSO_WM_UNIT_PRESET_TEXT" val="活动背景"/>
</p:tagLst>
</file>

<file path=ppt/tags/tag21.xml><?xml version="1.0" encoding="utf-8"?>
<p:tagLst xmlns:p="http://schemas.openxmlformats.org/presentationml/2006/main">
  <p:tag name="KSO_WM_TEMPLATE_CATEGORY" val="custom"/>
  <p:tag name="KSO_WM_TEMPLATE_INDEX" val="20188976"/>
  <p:tag name="KSO_WM_TAG_VERSION" val="1.0"/>
  <p:tag name="KSO_WM_UNIT_TYPE" val="a"/>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UNIT_ID" val="custom20188976_4*a*1"/>
  <p:tag name="KSO_WM_UNIT_PRESET_TEXT" val="活动背景"/>
</p:tagLst>
</file>

<file path=ppt/tags/tag3.xml><?xml version="1.0" encoding="utf-8"?>
<p:tagLst xmlns:p="http://schemas.openxmlformats.org/presentationml/2006/main">
  <p:tag name="KSO_WM_TEMPLATE_CATEGORY" val="custom"/>
  <p:tag name="KSO_WM_TEMPLATE_INDEX" val="20188976"/>
  <p:tag name="KSO_WM_TAG_VERSION" val="1.0"/>
  <p:tag name="KSO_WM_UNIT_TYPE" val="a"/>
  <p:tag name="KSO_WM_UNIT_INDEX" val="1"/>
  <p:tag name="KSO_WM_UNIT_LAYERLEVEL" val="1"/>
  <p:tag name="KSO_WM_UNIT_VALUE" val="5"/>
  <p:tag name="KSO_WM_UNIT_ISCONTENTSTITLE" val="0"/>
  <p:tag name="KSO_WM_UNIT_HIGHLIGHT" val="0"/>
  <p:tag name="KSO_WM_UNIT_COMPATIBLE" val="0"/>
  <p:tag name="KSO_WM_UNIT_CLEAR" val="0"/>
  <p:tag name="KSO_WM_BEAUTIFY_FLAG" val="#wm#"/>
  <p:tag name="KSO_WM_UNIT_ID" val="custom20188976_4*a*1"/>
  <p:tag name="KSO_WM_UNIT_PRESET_TEXT" val="活动背景"/>
</p:tagLst>
</file>

<file path=ppt/tags/tag4.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1"/>
  <p:tag name="KSO_WM_UNIT_ID" val="diagram160268_6*m_i*1_1"/>
  <p:tag name="KSO_WM_UNIT_CLEAR" val="1"/>
  <p:tag name="KSO_WM_UNIT_LAYERLEVEL" val="1_1"/>
  <p:tag name="KSO_WM_DIAGRAM_GROUP_CODE" val="m1-1"/>
  <p:tag name="KSO_WM_UNIT_FILL_FORE_SCHEMECOLOR_INDEX" val="5"/>
  <p:tag name="KSO_WM_UNIT_FILL_TYPE" val="1"/>
</p:tagLst>
</file>

<file path=ppt/tags/tag5.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2"/>
  <p:tag name="KSO_WM_UNIT_ID" val="diagram160268_6*m_i*1_2"/>
  <p:tag name="KSO_WM_UNIT_CLEAR" val="1"/>
  <p:tag name="KSO_WM_UNIT_LAYERLEVEL" val="1_1"/>
  <p:tag name="KSO_WM_DIAGRAM_GROUP_CODE" val="m1-1"/>
  <p:tag name="KSO_WM_UNIT_FILL_FORE_SCHEMECOLOR_INDEX" val="5"/>
  <p:tag name="KSO_WM_UNIT_FILL_TYPE"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3"/>
  <p:tag name="KSO_WM_UNIT_ID" val="diagram160268_6*m_i*1_3"/>
  <p:tag name="KSO_WM_UNIT_CLEAR" val="1"/>
  <p:tag name="KSO_WM_UNIT_LAYERLEVEL" val="1_1"/>
  <p:tag name="KSO_WM_DIAGRAM_GROUP_CODE" val="m1-1"/>
  <p:tag name="KSO_WM_UNIT_FILL_FORE_SCHEMECOLOR_INDEX" val="5"/>
  <p:tag name="KSO_WM_UNIT_FILL_TYPE" val="1"/>
</p:tagLst>
</file>

<file path=ppt/tags/tag7.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4"/>
  <p:tag name="KSO_WM_UNIT_ID" val="diagram160268_6*m_i*1_4"/>
  <p:tag name="KSO_WM_UNIT_CLEAR" val="1"/>
  <p:tag name="KSO_WM_UNIT_LAYERLEVEL" val="1_1"/>
  <p:tag name="KSO_WM_DIAGRAM_GROUP_CODE" val="m1-1"/>
  <p:tag name="KSO_WM_UNIT_FILL_FORE_SCHEMECOLOR_INDEX" val="5"/>
  <p:tag name="KSO_WM_UNI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5"/>
  <p:tag name="KSO_WM_UNIT_ID" val="diagram160268_6*m_i*1_5"/>
  <p:tag name="KSO_WM_UNIT_CLEAR" val="1"/>
  <p:tag name="KSO_WM_UNIT_LAYERLEVEL" val="1_1"/>
  <p:tag name="KSO_WM_DIAGRAM_GROUP_CODE" val="m1-1"/>
  <p:tag name="KSO_WM_UNIT_FILL_FORE_SCHEMECOLOR_INDEX" val="5"/>
  <p:tag name="KSO_WM_UNI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6"/>
  <p:tag name="KSO_WM_UNIT_ID" val="diagram160268_6*m_i*1_6"/>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10196</Words>
  <Application>WPS 演示</Application>
  <PresentationFormat>自定义</PresentationFormat>
  <Paragraphs>2048</Paragraphs>
  <Slides>65</Slides>
  <Notes>8</Notes>
  <HiddenSlides>0</HiddenSlides>
  <MMClips>0</MMClips>
  <ScaleCrop>false</ScaleCrop>
  <HeadingPairs>
    <vt:vector size="4" baseType="variant">
      <vt:variant>
        <vt:lpstr>主题</vt:lpstr>
      </vt:variant>
      <vt:variant>
        <vt:i4>1</vt:i4>
      </vt:variant>
      <vt:variant>
        <vt:lpstr>幻灯片标题</vt:lpstr>
      </vt:variant>
      <vt:variant>
        <vt:i4>65</vt:i4>
      </vt:variant>
    </vt:vector>
  </HeadingPairs>
  <TitlesOfParts>
    <vt:vector size="6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关于我们</vt:lpstr>
      <vt:lpstr>发展历程</vt:lpstr>
      <vt:lpstr>资质荣誉</vt:lpstr>
      <vt:lpstr>合作机构</vt:lpstr>
      <vt:lpstr>公司战略</vt:lpstr>
      <vt:lpstr>微众税银产品体系</vt:lpstr>
      <vt:lpstr>PowerPoint 演示文稿</vt:lpstr>
      <vt:lpstr>PowerPoint 演示文稿</vt:lpstr>
      <vt:lpstr>PowerPoint 演示文稿</vt:lpstr>
      <vt:lpstr>方案优势</vt:lpstr>
      <vt:lpstr>服务方案设计</vt:lpstr>
      <vt:lpstr>服务描述</vt:lpstr>
      <vt:lpstr>PowerPoint 演示文稿</vt:lpstr>
      <vt:lpstr>产品要素设计</vt:lpstr>
      <vt:lpstr>产品流程设计</vt:lpstr>
      <vt:lpstr>1、国税及微众税银申请客户流程</vt:lpstr>
      <vt:lpstr>2、银行网银端申请客户流程</vt:lpstr>
      <vt:lpstr>3、银行提款流程</vt:lpstr>
      <vt:lpstr>业务流程示例</vt:lpstr>
      <vt:lpstr>业务流程示例</vt:lpstr>
      <vt:lpstr>业务流程示例</vt:lpstr>
      <vt:lpstr>业务流程示例-取款流程</vt:lpstr>
      <vt:lpstr>PowerPoint 演示文稿</vt:lpstr>
      <vt:lpstr>精准获客与导流</vt:lpstr>
      <vt:lpstr>PowerPoint 演示文稿</vt:lpstr>
      <vt:lpstr>数据整合</vt:lpstr>
      <vt:lpstr>PowerPoint 演示文稿</vt:lpstr>
      <vt:lpstr>涉税数据的内容及解读分析</vt:lpstr>
      <vt:lpstr>涉税数据的内容及解读分析</vt:lpstr>
      <vt:lpstr>全信贷流程模型服务</vt:lpstr>
      <vt:lpstr>审批决策引擎设计</vt:lpstr>
      <vt:lpstr>规则+模型的适用性</vt:lpstr>
      <vt:lpstr>审批规则设计</vt:lpstr>
      <vt:lpstr>审批规则设计</vt:lpstr>
      <vt:lpstr>审批规则设计</vt:lpstr>
      <vt:lpstr>数据驱动模型开发基本流程</vt:lpstr>
      <vt:lpstr>风控模型-部分指标</vt:lpstr>
      <vt:lpstr>额度审批及风险定价模型</vt:lpstr>
      <vt:lpstr>PowerPoint 演示文稿</vt:lpstr>
      <vt:lpstr>商业银行授信后管理现状：全面检查</vt:lpstr>
      <vt:lpstr>商业银行授信后管理现状：三大预警信号体系</vt:lpstr>
      <vt:lpstr>目前银行贷后管理的特点</vt:lpstr>
      <vt:lpstr>贷后监控方案优势</vt:lpstr>
      <vt:lpstr>贷后线上化解决方案</vt:lpstr>
      <vt:lpstr>数据维度广、更新及时</vt:lpstr>
      <vt:lpstr>数据驱动的预警规则及模型</vt:lpstr>
      <vt:lpstr>监控体系：个案级监控体系</vt:lpstr>
      <vt:lpstr>贷后预警管理措施建议</vt:lpstr>
      <vt:lpstr>业务发展和风险控制的闭环</vt:lpstr>
      <vt:lpstr>PowerPoint 演示文稿</vt:lpstr>
      <vt:lpstr>PowerPoint 演示文稿</vt:lpstr>
      <vt:lpstr>PowerPoint 演示文稿</vt:lpstr>
      <vt:lpstr>PowerPoint 演示文稿</vt:lpstr>
      <vt:lpstr>PowerPoint 演示文稿</vt:lpstr>
      <vt:lpstr>合作机构总览</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liwb</dc:creator>
  <cp:lastModifiedBy>Administrator</cp:lastModifiedBy>
  <cp:revision>198</cp:revision>
  <dcterms:created xsi:type="dcterms:W3CDTF">2018-04-17T06:54:00Z</dcterms:created>
  <dcterms:modified xsi:type="dcterms:W3CDTF">2019-05-29T11:09:03Z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y fmtid="{D5CDD505-2E9C-101B-9397-08002B2CF9AE}" pid="3" name="KSORubyTemplateID">
    <vt:lpwstr>13</vt:lpwstr>
  </property>
</Properties>
</file>